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4"/>
  </p:notesMasterIdLst>
  <p:handoutMasterIdLst>
    <p:handoutMasterId r:id="rId65"/>
  </p:handoutMasterIdLst>
  <p:sldIdLst>
    <p:sldId id="257" r:id="rId2"/>
    <p:sldId id="359" r:id="rId3"/>
    <p:sldId id="333" r:id="rId4"/>
    <p:sldId id="334" r:id="rId5"/>
    <p:sldId id="335" r:id="rId6"/>
    <p:sldId id="336" r:id="rId7"/>
    <p:sldId id="337" r:id="rId8"/>
    <p:sldId id="338" r:id="rId9"/>
    <p:sldId id="339" r:id="rId10"/>
    <p:sldId id="340" r:id="rId11"/>
    <p:sldId id="341" r:id="rId12"/>
    <p:sldId id="371" r:id="rId13"/>
    <p:sldId id="280" r:id="rId14"/>
    <p:sldId id="288" r:id="rId15"/>
    <p:sldId id="279" r:id="rId16"/>
    <p:sldId id="284" r:id="rId17"/>
    <p:sldId id="283" r:id="rId18"/>
    <p:sldId id="285" r:id="rId19"/>
    <p:sldId id="286" r:id="rId20"/>
    <p:sldId id="289" r:id="rId21"/>
    <p:sldId id="290" r:id="rId22"/>
    <p:sldId id="291" r:id="rId23"/>
    <p:sldId id="294" r:id="rId24"/>
    <p:sldId id="295" r:id="rId25"/>
    <p:sldId id="292" r:id="rId26"/>
    <p:sldId id="293" r:id="rId27"/>
    <p:sldId id="297" r:id="rId28"/>
    <p:sldId id="298" r:id="rId29"/>
    <p:sldId id="300" r:id="rId30"/>
    <p:sldId id="301" r:id="rId31"/>
    <p:sldId id="303" r:id="rId32"/>
    <p:sldId id="304" r:id="rId33"/>
    <p:sldId id="372" r:id="rId34"/>
    <p:sldId id="323" r:id="rId35"/>
    <p:sldId id="324" r:id="rId36"/>
    <p:sldId id="325" r:id="rId37"/>
    <p:sldId id="326" r:id="rId38"/>
    <p:sldId id="327" r:id="rId39"/>
    <p:sldId id="328" r:id="rId40"/>
    <p:sldId id="329" r:id="rId41"/>
    <p:sldId id="330" r:id="rId42"/>
    <p:sldId id="332" r:id="rId43"/>
    <p:sldId id="348" r:id="rId44"/>
    <p:sldId id="350" r:id="rId45"/>
    <p:sldId id="354" r:id="rId46"/>
    <p:sldId id="349" r:id="rId47"/>
    <p:sldId id="351" r:id="rId48"/>
    <p:sldId id="353" r:id="rId49"/>
    <p:sldId id="352" r:id="rId50"/>
    <p:sldId id="357" r:id="rId51"/>
    <p:sldId id="358" r:id="rId52"/>
    <p:sldId id="356" r:id="rId53"/>
    <p:sldId id="321" r:id="rId54"/>
    <p:sldId id="320" r:id="rId55"/>
    <p:sldId id="373" r:id="rId56"/>
    <p:sldId id="367" r:id="rId57"/>
    <p:sldId id="368" r:id="rId58"/>
    <p:sldId id="369" r:id="rId59"/>
    <p:sldId id="370" r:id="rId60"/>
    <p:sldId id="322" r:id="rId61"/>
    <p:sldId id="363" r:id="rId62"/>
    <p:sldId id="278" r:id="rId6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E6E6E6"/>
    <a:srgbClr val="000000"/>
    <a:srgbClr val="9F9FFF"/>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392" autoAdjust="0"/>
    <p:restoredTop sz="96053" autoAdjust="0"/>
  </p:normalViewPr>
  <p:slideViewPr>
    <p:cSldViewPr snapToGrid="0">
      <p:cViewPr varScale="1">
        <p:scale>
          <a:sx n="90" d="100"/>
          <a:sy n="90" d="100"/>
        </p:scale>
        <p:origin x="120" y="840"/>
      </p:cViewPr>
      <p:guideLst/>
    </p:cSldViewPr>
  </p:slideViewPr>
  <p:notesTextViewPr>
    <p:cViewPr>
      <p:scale>
        <a:sx n="1" d="1"/>
        <a:sy n="1" d="1"/>
      </p:scale>
      <p:origin x="0" y="0"/>
    </p:cViewPr>
  </p:notesTextViewPr>
  <p:notesViewPr>
    <p:cSldViewPr snapToGrid="0">
      <p:cViewPr varScale="1">
        <p:scale>
          <a:sx n="97" d="100"/>
          <a:sy n="97" d="100"/>
        </p:scale>
        <p:origin x="3688"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460C5C12-7339-4CF2-8246-1CD39B2FF4B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EBEFC83E-76E2-42FA-8489-EE6EF2724D0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865E49-D195-432D-8F28-230D9A8C6C8F}" type="datetimeFigureOut">
              <a:rPr lang="zh-CN" altLang="en-US" smtClean="0"/>
              <a:t>2020/7/9</a:t>
            </a:fld>
            <a:endParaRPr lang="zh-CN" altLang="en-US"/>
          </a:p>
        </p:txBody>
      </p:sp>
      <p:sp>
        <p:nvSpPr>
          <p:cNvPr id="4" name="页脚占位符 3">
            <a:extLst>
              <a:ext uri="{FF2B5EF4-FFF2-40B4-BE49-F238E27FC236}">
                <a16:creationId xmlns:a16="http://schemas.microsoft.com/office/drawing/2014/main" id="{14926C72-8080-44D0-AA17-B808BF375D5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109A6783-7B40-44CE-AA33-793E44A78D6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4D9BB29-4DC0-4D30-880D-404EB8DA0874}" type="slidenum">
              <a:rPr lang="zh-CN" altLang="en-US" smtClean="0"/>
              <a:t>‹#›</a:t>
            </a:fld>
            <a:endParaRPr lang="zh-CN" altLang="en-US"/>
          </a:p>
        </p:txBody>
      </p:sp>
    </p:spTree>
    <p:extLst>
      <p:ext uri="{BB962C8B-B14F-4D97-AF65-F5344CB8AC3E}">
        <p14:creationId xmlns:p14="http://schemas.microsoft.com/office/powerpoint/2010/main" val="391116100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E6E594-5FF7-4327-8936-581CD19B0A02}" type="datetimeFigureOut">
              <a:rPr lang="zh-CN" altLang="en-US" smtClean="0"/>
              <a:t>2020/7/9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A7DBAA-765C-4A04-862F-E589233B003F}" type="slidenum">
              <a:rPr lang="zh-CN" altLang="en-US" smtClean="0"/>
              <a:t>‹#›</a:t>
            </a:fld>
            <a:endParaRPr lang="zh-CN" altLang="en-US"/>
          </a:p>
        </p:txBody>
      </p:sp>
    </p:spTree>
    <p:extLst>
      <p:ext uri="{BB962C8B-B14F-4D97-AF65-F5344CB8AC3E}">
        <p14:creationId xmlns:p14="http://schemas.microsoft.com/office/powerpoint/2010/main" val="210630062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64722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89173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88460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03645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03791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359464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096124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371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549279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62882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93647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830166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711215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72736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2115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1614273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732350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37487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807724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注意</a:t>
            </a:r>
            <a:r>
              <a:rPr lang="en"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是直接创建的，所以它没有</a:t>
            </a:r>
            <a:r>
              <a:rPr lang="en" altLang="zh-CN" dirty="0" err="1"/>
              <a:t>grad_fn</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而</a:t>
            </a:r>
            <a:r>
              <a:rPr lang="en" altLang="zh-CN" sz="1200" b="0" i="0" kern="1200" dirty="0">
                <a:solidFill>
                  <a:schemeClr val="tx1"/>
                </a:solidFill>
                <a:effectLst/>
                <a:latin typeface="+mn-lt"/>
                <a:ea typeface="+mn-ea"/>
                <a:cs typeface="+mn-cs"/>
              </a:rPr>
              <a:t>y</a:t>
            </a:r>
            <a:r>
              <a:rPr lang="zh-CN" altLang="en-US" sz="1200" b="0" i="0" kern="1200" dirty="0">
                <a:solidFill>
                  <a:schemeClr val="tx1"/>
                </a:solidFill>
                <a:effectLst/>
                <a:latin typeface="+mn-lt"/>
                <a:ea typeface="+mn-ea"/>
                <a:cs typeface="+mn-cs"/>
              </a:rPr>
              <a:t>是通过一个加法操作创建的，所以它有一个为</a:t>
            </a:r>
            <a:r>
              <a:rPr lang="en-US" altLang="zh-CN" dirty="0"/>
              <a:t>&lt;</a:t>
            </a:r>
            <a:r>
              <a:rPr lang="en" altLang="zh-CN" dirty="0" err="1"/>
              <a:t>AddBackward</a:t>
            </a:r>
            <a:r>
              <a:rPr lang="en" altLang="zh-CN" dirty="0"/>
              <a:t>&gt;</a:t>
            </a:r>
            <a:r>
              <a:rPr lang="zh-CN" altLang="en-US" sz="1200" b="0" i="0" kern="1200" dirty="0">
                <a:solidFill>
                  <a:schemeClr val="tx1"/>
                </a:solidFill>
                <a:effectLst/>
                <a:latin typeface="+mn-lt"/>
                <a:ea typeface="+mn-ea"/>
                <a:cs typeface="+mn-cs"/>
              </a:rPr>
              <a:t>的</a:t>
            </a:r>
            <a:r>
              <a:rPr lang="en" altLang="zh-CN" dirty="0" err="1"/>
              <a:t>grad_fn</a:t>
            </a:r>
            <a:r>
              <a:rPr lang="zh-CN" altLang="en" sz="1200" b="0" i="0" kern="1200" dirty="0">
                <a:solidFill>
                  <a:schemeClr val="tx1"/>
                </a:solidFill>
                <a:effectLst/>
                <a:latin typeface="+mn-lt"/>
                <a:ea typeface="+mn-ea"/>
                <a:cs typeface="+mn-cs"/>
              </a:rPr>
              <a:t>。</a:t>
            </a:r>
            <a:endParaRPr lang="zh-CN" altLang="en-US" dirty="0"/>
          </a:p>
        </p:txBody>
      </p:sp>
    </p:spTree>
    <p:extLst>
      <p:ext uri="{BB962C8B-B14F-4D97-AF65-F5344CB8AC3E}">
        <p14:creationId xmlns:p14="http://schemas.microsoft.com/office/powerpoint/2010/main" val="32372204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691572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34116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643239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886249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怎样反向传播？怎样将两个四维张量相乘？？？这要怎么乘？？？就算能解决两个四维张量怎么乘的问题，四维和三维的张量又怎么乘？导数的导数又怎么求，</a:t>
            </a:r>
          </a:p>
        </p:txBody>
      </p:sp>
    </p:spTree>
    <p:extLst>
      <p:ext uri="{BB962C8B-B14F-4D97-AF65-F5344CB8AC3E}">
        <p14:creationId xmlns:p14="http://schemas.microsoft.com/office/powerpoint/2010/main" val="22808257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854394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33364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387042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177826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806245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58196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68572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83226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507760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493115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519452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95763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855062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262903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289593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956579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068737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33103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63640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790421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555636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538344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487167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100662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547155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701344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748976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017586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9427189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39006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149779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596691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910334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28217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76013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682262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207163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Picture 10">
            <a:extLst>
              <a:ext uri="{FF2B5EF4-FFF2-40B4-BE49-F238E27FC236}">
                <a16:creationId xmlns:a16="http://schemas.microsoft.com/office/drawing/2014/main" id="{600DED5B-C6FE-469C-AFF9-709FA607C38F}"/>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48136" y="51042"/>
            <a:ext cx="656987" cy="655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a:extLst>
              <a:ext uri="{FF2B5EF4-FFF2-40B4-BE49-F238E27FC236}">
                <a16:creationId xmlns:a16="http://schemas.microsoft.com/office/drawing/2014/main" id="{A634E5A9-62E7-4B54-ACCF-9E3C4CA50E9E}"/>
              </a:ext>
            </a:extLst>
          </p:cNvPr>
          <p:cNvCxnSpPr/>
          <p:nvPr userDrawn="1"/>
        </p:nvCxnSpPr>
        <p:spPr>
          <a:xfrm>
            <a:off x="0" y="756460"/>
            <a:ext cx="12192000" cy="0"/>
          </a:xfrm>
          <a:prstGeom prst="line">
            <a:avLst/>
          </a:prstGeom>
        </p:spPr>
        <p:style>
          <a:lnRef idx="2">
            <a:schemeClr val="accent2"/>
          </a:lnRef>
          <a:fillRef idx="0">
            <a:schemeClr val="accent2"/>
          </a:fillRef>
          <a:effectRef idx="1">
            <a:schemeClr val="accent2"/>
          </a:effectRef>
          <a:fontRef idx="minor">
            <a:schemeClr val="tx1"/>
          </a:fontRef>
        </p:style>
      </p:cxnSp>
      <p:sp>
        <p:nvSpPr>
          <p:cNvPr id="10" name="文本框 9">
            <a:extLst>
              <a:ext uri="{FF2B5EF4-FFF2-40B4-BE49-F238E27FC236}">
                <a16:creationId xmlns:a16="http://schemas.microsoft.com/office/drawing/2014/main" id="{D4DD6F8B-96A9-4181-8287-4FEEAF15AC14}"/>
              </a:ext>
            </a:extLst>
          </p:cNvPr>
          <p:cNvSpPr txBox="1"/>
          <p:nvPr userDrawn="1"/>
        </p:nvSpPr>
        <p:spPr>
          <a:xfrm>
            <a:off x="11732261" y="6513607"/>
            <a:ext cx="497252" cy="400110"/>
          </a:xfrm>
          <a:prstGeom prst="rect">
            <a:avLst/>
          </a:prstGeom>
          <a:noFill/>
        </p:spPr>
        <p:txBody>
          <a:bodyPr wrap="none" rtlCol="0">
            <a:spAutoFit/>
          </a:bodyPr>
          <a:lstStyle/>
          <a:p>
            <a:fld id="{112CCA85-3D2C-4D2E-97E5-5FA00D7F5DB2}" type="slidenum">
              <a:rPr lang="zh-CN" altLang="en-US" sz="2000" b="1" smtClean="0">
                <a:solidFill>
                  <a:srgbClr val="002060"/>
                </a:solidFill>
              </a:rPr>
              <a:t>‹#›</a:t>
            </a:fld>
            <a:endParaRPr lang="zh-CN" altLang="en-US" sz="2000" b="1" dirty="0">
              <a:solidFill>
                <a:srgbClr val="002060"/>
              </a:solidFill>
            </a:endParaRPr>
          </a:p>
        </p:txBody>
      </p:sp>
    </p:spTree>
    <p:extLst>
      <p:ext uri="{BB962C8B-B14F-4D97-AF65-F5344CB8AC3E}">
        <p14:creationId xmlns:p14="http://schemas.microsoft.com/office/powerpoint/2010/main" val="210651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191786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5897711"/>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pytorch.org/docs/stable/index.html"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mirrors.tuna.tsinghua.edu.cn/anaconda/archive/" TargetMode="External"/><Relationship Id="rId4" Type="http://schemas.openxmlformats.org/officeDocument/2006/relationships/hyperlink" Target="https://www.anaconda.com/"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270.png"/></Relationships>
</file>

<file path=ppt/slides/_rels/slide51.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290.png"/></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8" Type="http://schemas.openxmlformats.org/officeDocument/2006/relationships/hyperlink" Target="http://faculty.bjtu.edu.cn/8902/" TargetMode="External"/><Relationship Id="rId3" Type="http://schemas.openxmlformats.org/officeDocument/2006/relationships/image" Target="../media/image2.png"/><Relationship Id="rId7" Type="http://schemas.openxmlformats.org/officeDocument/2006/relationships/hyperlink" Target="http://faculty.bjtu.edu.cn/8793/" TargetMode="External"/><Relationship Id="rId12" Type="http://schemas.openxmlformats.org/officeDocument/2006/relationships/image" Target="../media/image28.jpe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hyperlink" Target="http://faculty.bjtu.edu.cn/9371/" TargetMode="External"/><Relationship Id="rId11" Type="http://schemas.openxmlformats.org/officeDocument/2006/relationships/hyperlink" Target="http://faculty.bjtu.edu.cn/9430/" TargetMode="External"/><Relationship Id="rId5" Type="http://schemas.openxmlformats.org/officeDocument/2006/relationships/hyperlink" Target="http://faculty.bjtu.edu.cn/9129/" TargetMode="External"/><Relationship Id="rId10" Type="http://schemas.openxmlformats.org/officeDocument/2006/relationships/hyperlink" Target="http://faculty.bjtu.edu.cn/9374/" TargetMode="External"/><Relationship Id="rId4" Type="http://schemas.openxmlformats.org/officeDocument/2006/relationships/hyperlink" Target="http://faculty.bjtu.edu.cn/6463/" TargetMode="External"/><Relationship Id="rId9" Type="http://schemas.openxmlformats.org/officeDocument/2006/relationships/hyperlink" Target="http://faculty.bjtu.edu.cn/9076/"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download.pytorch.org/whl/torch_stable.html"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4F8784E3-9047-49A5-BFA2-4992C21F88FD}"/>
              </a:ext>
            </a:extLst>
          </p:cNvPr>
          <p:cNvSpPr txBox="1">
            <a:spLocks/>
          </p:cNvSpPr>
          <p:nvPr/>
        </p:nvSpPr>
        <p:spPr>
          <a:xfrm>
            <a:off x="2590800" y="3620591"/>
            <a:ext cx="7010400" cy="100279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spcBef>
                <a:spcPts val="0"/>
              </a:spcBef>
            </a:pPr>
            <a:r>
              <a:rPr lang="zh-CN" altLang="en-US" sz="2800" b="1" dirty="0">
                <a:solidFill>
                  <a:srgbClr val="000000"/>
                </a:solidFill>
                <a:latin typeface="微软雅黑" panose="020B0503020204020204" pitchFamily="34" charset="-122"/>
                <a:ea typeface="微软雅黑" panose="020B0503020204020204" pitchFamily="34" charset="-122"/>
              </a:rPr>
              <a:t>北京交通大学  </a:t>
            </a:r>
            <a:r>
              <a:rPr lang="en-US" altLang="zh-CN" sz="2800" b="1" dirty="0">
                <a:solidFill>
                  <a:srgbClr val="000000"/>
                </a:solidFill>
                <a:latin typeface="微软雅黑" panose="020B0503020204020204" pitchFamily="34" charset="-122"/>
                <a:ea typeface="微软雅黑" panose="020B0503020204020204" pitchFamily="34" charset="-122"/>
              </a:rPr>
              <a:t>《</a:t>
            </a:r>
            <a:r>
              <a:rPr lang="zh-CN" altLang="en-US" sz="2800" b="1" dirty="0">
                <a:solidFill>
                  <a:srgbClr val="000000"/>
                </a:solidFill>
                <a:latin typeface="微软雅黑" panose="020B0503020204020204" pitchFamily="34" charset="-122"/>
                <a:ea typeface="微软雅黑" panose="020B0503020204020204" pitchFamily="34" charset="-122"/>
              </a:rPr>
              <a:t>深度学习</a:t>
            </a:r>
            <a:r>
              <a:rPr lang="en-US" altLang="zh-CN" sz="2800" b="1" dirty="0">
                <a:solidFill>
                  <a:srgbClr val="000000"/>
                </a:solidFill>
                <a:latin typeface="微软雅黑" panose="020B0503020204020204" pitchFamily="34" charset="-122"/>
                <a:ea typeface="微软雅黑" panose="020B0503020204020204" pitchFamily="34" charset="-122"/>
              </a:rPr>
              <a:t>》</a:t>
            </a:r>
            <a:r>
              <a:rPr lang="zh-CN" altLang="en-US" sz="2800" b="1" dirty="0">
                <a:solidFill>
                  <a:srgbClr val="000000"/>
                </a:solidFill>
                <a:latin typeface="微软雅黑" panose="020B0503020204020204" pitchFamily="34" charset="-122"/>
                <a:ea typeface="微软雅黑" panose="020B0503020204020204" pitchFamily="34" charset="-122"/>
              </a:rPr>
              <a:t>课程组</a:t>
            </a:r>
          </a:p>
        </p:txBody>
      </p:sp>
      <p:sp>
        <p:nvSpPr>
          <p:cNvPr id="5" name="TextBox 3">
            <a:extLst>
              <a:ext uri="{FF2B5EF4-FFF2-40B4-BE49-F238E27FC236}">
                <a16:creationId xmlns:a16="http://schemas.microsoft.com/office/drawing/2014/main" id="{8C8828D3-213D-4D3F-B9F9-AC52771B2AAB}"/>
              </a:ext>
            </a:extLst>
          </p:cNvPr>
          <p:cNvSpPr txBox="1"/>
          <p:nvPr/>
        </p:nvSpPr>
        <p:spPr>
          <a:xfrm>
            <a:off x="0" y="1975922"/>
            <a:ext cx="12192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eaLnBrk="0" hangingPunct="0">
              <a:lnSpc>
                <a:spcPct val="90000"/>
              </a:lnSpc>
              <a:spcAft>
                <a:spcPct val="20000"/>
              </a:spcAft>
              <a:defRPr sz="3200" b="1">
                <a:solidFill>
                  <a:srgbClr val="666666"/>
                </a:solidFill>
                <a:latin typeface="微软雅黑" panose="020B0503020204020204" pitchFamily="34" charset="-122"/>
                <a:ea typeface="微软雅黑" panose="020B0503020204020204" pitchFamily="34" charset="-122"/>
                <a:cs typeface="+mj-cs"/>
              </a:defRPr>
            </a:lvl1pPr>
            <a:lvl2pPr eaLnBrk="0" hangingPunct="0">
              <a:lnSpc>
                <a:spcPct val="85000"/>
              </a:lnSpc>
              <a:spcBef>
                <a:spcPct val="0"/>
              </a:spcBef>
              <a:defRPr sz="2400" b="1">
                <a:solidFill>
                  <a:schemeClr val="accent1"/>
                </a:solidFill>
              </a:defRPr>
            </a:lvl2pPr>
            <a:lvl3pPr eaLnBrk="0" hangingPunct="0">
              <a:lnSpc>
                <a:spcPct val="85000"/>
              </a:lnSpc>
              <a:spcBef>
                <a:spcPct val="0"/>
              </a:spcBef>
              <a:defRPr sz="2400" b="1">
                <a:solidFill>
                  <a:schemeClr val="accent1"/>
                </a:solidFill>
              </a:defRPr>
            </a:lvl3pPr>
            <a:lvl4pPr eaLnBrk="0" hangingPunct="0">
              <a:lnSpc>
                <a:spcPct val="85000"/>
              </a:lnSpc>
              <a:spcBef>
                <a:spcPct val="0"/>
              </a:spcBef>
              <a:defRPr sz="2400" b="1">
                <a:solidFill>
                  <a:schemeClr val="accent1"/>
                </a:solidFill>
              </a:defRPr>
            </a:lvl4pPr>
            <a:lvl5pPr eaLnBrk="0" hangingPunct="0">
              <a:lnSpc>
                <a:spcPct val="85000"/>
              </a:lnSpc>
              <a:spcBef>
                <a:spcPct val="0"/>
              </a:spcBef>
              <a:defRPr sz="2400" b="1">
                <a:solidFill>
                  <a:schemeClr val="accent1"/>
                </a:solidFill>
              </a:defRPr>
            </a:lvl5pPr>
            <a:lvl6pPr marL="457200" fontAlgn="base">
              <a:lnSpc>
                <a:spcPct val="85000"/>
              </a:lnSpc>
              <a:spcBef>
                <a:spcPct val="0"/>
              </a:spcBef>
              <a:spcAft>
                <a:spcPct val="0"/>
              </a:spcAft>
              <a:defRPr sz="2400" b="1">
                <a:solidFill>
                  <a:schemeClr val="accent1"/>
                </a:solidFill>
              </a:defRPr>
            </a:lvl6pPr>
            <a:lvl7pPr marL="914400" fontAlgn="base">
              <a:lnSpc>
                <a:spcPct val="85000"/>
              </a:lnSpc>
              <a:spcBef>
                <a:spcPct val="0"/>
              </a:spcBef>
              <a:spcAft>
                <a:spcPct val="0"/>
              </a:spcAft>
              <a:defRPr sz="2400" b="1">
                <a:solidFill>
                  <a:schemeClr val="accent1"/>
                </a:solidFill>
              </a:defRPr>
            </a:lvl7pPr>
            <a:lvl8pPr marL="1371600" fontAlgn="base">
              <a:lnSpc>
                <a:spcPct val="85000"/>
              </a:lnSpc>
              <a:spcBef>
                <a:spcPct val="0"/>
              </a:spcBef>
              <a:spcAft>
                <a:spcPct val="0"/>
              </a:spcAft>
              <a:defRPr sz="2400" b="1">
                <a:solidFill>
                  <a:schemeClr val="accent1"/>
                </a:solidFill>
              </a:defRPr>
            </a:lvl8pPr>
            <a:lvl9pPr marL="1828800" fontAlgn="base">
              <a:lnSpc>
                <a:spcPct val="85000"/>
              </a:lnSpc>
              <a:spcBef>
                <a:spcPct val="0"/>
              </a:spcBef>
              <a:spcAft>
                <a:spcPct val="0"/>
              </a:spcAft>
              <a:defRPr sz="2400" b="1">
                <a:solidFill>
                  <a:schemeClr val="accent1"/>
                </a:solidFill>
              </a:defRPr>
            </a:lvl9pPr>
          </a:lstStyle>
          <a:p>
            <a:pPr algn="ctr" fontAlgn="auto">
              <a:spcBef>
                <a:spcPts val="0"/>
              </a:spcBef>
              <a:buClrTx/>
              <a:buSzTx/>
              <a:buNone/>
            </a:pPr>
            <a:r>
              <a:rPr lang="zh-CN" altLang="en-US" sz="6000" dirty="0">
                <a:solidFill>
                  <a:srgbClr val="0000FF"/>
                </a:solidFill>
              </a:rPr>
              <a:t>实验</a:t>
            </a:r>
            <a:r>
              <a:rPr lang="en-US" altLang="zh-CN" sz="6000" dirty="0">
                <a:solidFill>
                  <a:srgbClr val="0000FF"/>
                </a:solidFill>
              </a:rPr>
              <a:t>1</a:t>
            </a:r>
            <a:r>
              <a:rPr lang="zh-CN" altLang="en-US" sz="6000" dirty="0">
                <a:solidFill>
                  <a:srgbClr val="0000FF"/>
                </a:solidFill>
              </a:rPr>
              <a:t>  </a:t>
            </a:r>
            <a:r>
              <a:rPr lang="en-US" altLang="zh-CN" sz="6000" dirty="0" err="1">
                <a:solidFill>
                  <a:srgbClr val="0000FF"/>
                </a:solidFill>
              </a:rPr>
              <a:t>PyTorch</a:t>
            </a:r>
            <a:r>
              <a:rPr lang="zh-CN" altLang="en-US" sz="6000" dirty="0">
                <a:solidFill>
                  <a:srgbClr val="0000FF"/>
                </a:solidFill>
              </a:rPr>
              <a:t>基本操作实验</a:t>
            </a:r>
            <a:endParaRPr lang="en-US" altLang="zh-CN" sz="6000" dirty="0">
              <a:solidFill>
                <a:srgbClr val="0000FF"/>
              </a:solidFill>
            </a:endParaRPr>
          </a:p>
        </p:txBody>
      </p:sp>
      <p:pic>
        <p:nvPicPr>
          <p:cNvPr id="6" name="Picture 10">
            <a:extLst>
              <a:ext uri="{FF2B5EF4-FFF2-40B4-BE49-F238E27FC236}">
                <a16:creationId xmlns:a16="http://schemas.microsoft.com/office/drawing/2014/main" id="{F0889285-5B4D-4F35-BE12-1BE3BF91A06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88" y="92606"/>
            <a:ext cx="106915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888B7E87-98E2-4145-9032-433989C4A6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582160"/>
            <a:ext cx="12192000" cy="2275840"/>
          </a:xfrm>
          <a:prstGeom prst="rect">
            <a:avLst/>
          </a:prstGeom>
          <a:ln>
            <a:noFill/>
          </a:ln>
          <a:effectLst>
            <a:softEdge rad="112500"/>
          </a:effectLst>
        </p:spPr>
      </p:pic>
      <p:sp>
        <p:nvSpPr>
          <p:cNvPr id="8" name="标题 1">
            <a:extLst>
              <a:ext uri="{FF2B5EF4-FFF2-40B4-BE49-F238E27FC236}">
                <a16:creationId xmlns:a16="http://schemas.microsoft.com/office/drawing/2014/main" id="{7415EC11-65D3-4DB1-8F22-1689467C2F51}"/>
              </a:ext>
            </a:extLst>
          </p:cNvPr>
          <p:cNvSpPr txBox="1">
            <a:spLocks/>
          </p:cNvSpPr>
          <p:nvPr/>
        </p:nvSpPr>
        <p:spPr>
          <a:xfrm>
            <a:off x="6864015" y="111980"/>
            <a:ext cx="5213684" cy="100279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pPr>
            <a:r>
              <a:rPr lang="zh-CN" altLang="en-US" sz="2800" b="1" dirty="0">
                <a:solidFill>
                  <a:schemeClr val="accent2">
                    <a:lumMod val="75000"/>
                  </a:schemeClr>
                </a:solidFill>
                <a:latin typeface="楷体" panose="02010609060101010101" pitchFamily="49" charset="-122"/>
                <a:ea typeface="楷体" panose="02010609060101010101" pitchFamily="49" charset="-122"/>
              </a:rPr>
              <a:t>北京交通大学</a:t>
            </a:r>
            <a:r>
              <a:rPr lang="en-US" altLang="zh-CN" sz="2800" b="1" dirty="0">
                <a:solidFill>
                  <a:schemeClr val="accent2">
                    <a:lumMod val="75000"/>
                  </a:schemeClr>
                </a:solidFill>
                <a:latin typeface="楷体" panose="02010609060101010101" pitchFamily="49" charset="-122"/>
                <a:ea typeface="楷体" panose="02010609060101010101" pitchFamily="49" charset="-122"/>
              </a:rPr>
              <a:t>《</a:t>
            </a:r>
            <a:r>
              <a:rPr lang="zh-CN" altLang="en-US" sz="2800" b="1" dirty="0">
                <a:solidFill>
                  <a:schemeClr val="accent2">
                    <a:lumMod val="75000"/>
                  </a:schemeClr>
                </a:solidFill>
                <a:latin typeface="楷体" panose="02010609060101010101" pitchFamily="49" charset="-122"/>
                <a:ea typeface="楷体" panose="02010609060101010101" pitchFamily="49" charset="-122"/>
              </a:rPr>
              <a:t>深度学习</a:t>
            </a:r>
            <a:r>
              <a:rPr lang="en-US" altLang="zh-CN" sz="2800" b="1" dirty="0">
                <a:solidFill>
                  <a:schemeClr val="accent2">
                    <a:lumMod val="75000"/>
                  </a:schemeClr>
                </a:solidFill>
                <a:latin typeface="楷体" panose="02010609060101010101" pitchFamily="49" charset="-122"/>
                <a:ea typeface="楷体" panose="02010609060101010101" pitchFamily="49" charset="-122"/>
              </a:rPr>
              <a:t>》</a:t>
            </a:r>
            <a:r>
              <a:rPr lang="zh-CN" altLang="en-US" sz="2800" b="1" dirty="0">
                <a:solidFill>
                  <a:schemeClr val="accent2">
                    <a:lumMod val="75000"/>
                  </a:schemeClr>
                </a:solidFill>
                <a:latin typeface="楷体" panose="02010609060101010101" pitchFamily="49" charset="-122"/>
                <a:ea typeface="楷体" panose="02010609060101010101" pitchFamily="49" charset="-122"/>
              </a:rPr>
              <a:t>课件</a:t>
            </a:r>
          </a:p>
        </p:txBody>
      </p:sp>
    </p:spTree>
    <p:extLst>
      <p:ext uri="{BB962C8B-B14F-4D97-AF65-F5344CB8AC3E}">
        <p14:creationId xmlns:p14="http://schemas.microsoft.com/office/powerpoint/2010/main" val="39598935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1.3 </a:t>
            </a:r>
            <a:r>
              <a:rPr lang="en-US" altLang="zh-CN" sz="2800" b="1" dirty="0" err="1">
                <a:solidFill>
                  <a:srgbClr val="000000"/>
                </a:solidFill>
                <a:latin typeface="微软雅黑" panose="020B0503020204020204" pitchFamily="34" charset="-122"/>
                <a:ea typeface="微软雅黑" panose="020B0503020204020204" pitchFamily="34" charset="-122"/>
              </a:rPr>
              <a:t>Jupyter</a:t>
            </a:r>
            <a:r>
              <a:rPr lang="en-US" altLang="zh-CN" sz="2800" b="1" dirty="0">
                <a:solidFill>
                  <a:srgbClr val="000000"/>
                </a:solidFill>
                <a:latin typeface="微软雅黑" panose="020B0503020204020204" pitchFamily="34" charset="-122"/>
                <a:ea typeface="微软雅黑" panose="020B0503020204020204" pitchFamily="34" charset="-122"/>
              </a:rPr>
              <a:t> Notebook</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11B806D4-44D6-4129-B277-1D570A49B90B}"/>
              </a:ext>
            </a:extLst>
          </p:cNvPr>
          <p:cNvSpPr txBox="1">
            <a:spLocks/>
          </p:cNvSpPr>
          <p:nvPr/>
        </p:nvSpPr>
        <p:spPr>
          <a:xfrm>
            <a:off x="777846" y="1000680"/>
            <a:ext cx="9677161" cy="2262819"/>
          </a:xfrm>
          <a:prstGeom prst="rect">
            <a:avLst/>
          </a:prstGeom>
          <a:noFill/>
        </p:spPr>
        <p:txBody>
          <a:bodyPr wrap="square" rtlCol="0">
            <a:noAutofit/>
          </a:bodyPr>
          <a:lstStyle/>
          <a:p>
            <a:pPr>
              <a:lnSpc>
                <a:spcPct val="150000"/>
              </a:lnSpc>
            </a:pPr>
            <a:r>
              <a:rPr lang="en-US" altLang="zh-CN" b="1" dirty="0" err="1">
                <a:latin typeface="Microsoft YaHei" panose="020B0503020204020204" pitchFamily="34" charset="-122"/>
                <a:ea typeface="Microsoft YaHei" panose="020B0503020204020204" pitchFamily="34" charset="-122"/>
              </a:rPr>
              <a:t>Anoconda</a:t>
            </a:r>
            <a:r>
              <a:rPr lang="en-US" altLang="zh-CN" b="1"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提供了一个交互式笔记本</a:t>
            </a:r>
            <a:r>
              <a:rPr lang="en-US" altLang="zh-CN" b="1" dirty="0" err="1">
                <a:solidFill>
                  <a:srgbClr val="FF0000"/>
                </a:solidFill>
                <a:latin typeface="Microsoft YaHei" panose="020B0503020204020204" pitchFamily="34" charset="-122"/>
                <a:ea typeface="Microsoft YaHei" panose="020B0503020204020204" pitchFamily="34" charset="-122"/>
              </a:rPr>
              <a:t>Jupyter</a:t>
            </a:r>
            <a:r>
              <a:rPr lang="en-US" altLang="zh-CN" b="1" dirty="0">
                <a:solidFill>
                  <a:srgbClr val="FF0000"/>
                </a:solidFill>
                <a:latin typeface="Microsoft YaHei" panose="020B0503020204020204" pitchFamily="34" charset="-122"/>
                <a:ea typeface="Microsoft YaHei" panose="020B0503020204020204" pitchFamily="34" charset="-122"/>
              </a:rPr>
              <a:t> Notebook </a:t>
            </a:r>
            <a:r>
              <a:rPr lang="zh-CN" altLang="en-US" dirty="0">
                <a:latin typeface="Microsoft YaHei" panose="020B0503020204020204" pitchFamily="34" charset="-122"/>
                <a:ea typeface="Microsoft YaHei" panose="020B0503020204020204" pitchFamily="34" charset="-122"/>
              </a:rPr>
              <a:t>，可以支持运行</a:t>
            </a:r>
            <a:r>
              <a:rPr lang="en-US" altLang="zh-CN" dirty="0">
                <a:latin typeface="Microsoft YaHei" panose="020B0503020204020204" pitchFamily="34" charset="-122"/>
                <a:ea typeface="Microsoft YaHei" panose="020B0503020204020204" pitchFamily="34" charset="-122"/>
              </a:rPr>
              <a:t>40</a:t>
            </a:r>
            <a:r>
              <a:rPr lang="zh-CN" altLang="en-US" dirty="0">
                <a:latin typeface="Microsoft YaHei" panose="020B0503020204020204" pitchFamily="34" charset="-122"/>
                <a:ea typeface="Microsoft YaHei" panose="020B0503020204020204" pitchFamily="34" charset="-122"/>
              </a:rPr>
              <a:t>多种编程语言。本课程的后续代码在</a:t>
            </a:r>
            <a:r>
              <a:rPr lang="en-US" altLang="zh-CN" dirty="0" err="1">
                <a:latin typeface="Microsoft YaHei" panose="020B0503020204020204" pitchFamily="34" charset="-122"/>
                <a:ea typeface="Microsoft YaHei" panose="020B0503020204020204" pitchFamily="34" charset="-122"/>
              </a:rPr>
              <a:t>Jupyter</a:t>
            </a:r>
            <a:r>
              <a:rPr lang="en-US" altLang="zh-CN" dirty="0">
                <a:latin typeface="Microsoft YaHei" panose="020B0503020204020204" pitchFamily="34" charset="-122"/>
                <a:ea typeface="Microsoft YaHei" panose="020B0503020204020204" pitchFamily="34" charset="-122"/>
              </a:rPr>
              <a:t> Notebook</a:t>
            </a:r>
            <a:r>
              <a:rPr lang="zh-CN" altLang="en-US" dirty="0">
                <a:latin typeface="Microsoft YaHei" panose="020B0503020204020204" pitchFamily="34" charset="-122"/>
                <a:ea typeface="Microsoft YaHei" panose="020B0503020204020204" pitchFamily="34" charset="-122"/>
              </a:rPr>
              <a:t>平台上运行以及讲解。</a:t>
            </a:r>
            <a:endParaRPr lang="en-US" altLang="zh-CN" dirty="0">
              <a:latin typeface="Microsoft YaHei" panose="020B0503020204020204" pitchFamily="34" charset="-122"/>
              <a:ea typeface="Microsoft YaHei" panose="020B0503020204020204" pitchFamily="34" charset="-122"/>
            </a:endParaRPr>
          </a:p>
          <a:p>
            <a:pPr>
              <a:lnSpc>
                <a:spcPct val="150000"/>
              </a:lnSpc>
            </a:pPr>
            <a:r>
              <a:rPr lang="zh-CN" altLang="en-US" dirty="0">
                <a:latin typeface="Microsoft YaHei" panose="020B0503020204020204" pitchFamily="34" charset="-122"/>
                <a:ea typeface="Microsoft YaHei" panose="020B0503020204020204" pitchFamily="34" charset="-122"/>
              </a:rPr>
              <a:t>在</a:t>
            </a:r>
            <a:r>
              <a:rPr lang="en-US" altLang="zh-CN" dirty="0" err="1">
                <a:latin typeface="Microsoft YaHei" panose="020B0503020204020204" pitchFamily="34" charset="-122"/>
                <a:ea typeface="Microsoft YaHei" panose="020B0503020204020204" pitchFamily="34" charset="-122"/>
              </a:rPr>
              <a:t>cmd</a:t>
            </a:r>
            <a:r>
              <a:rPr lang="zh-CN" altLang="en-US" dirty="0">
                <a:latin typeface="Microsoft YaHei" panose="020B0503020204020204" pitchFamily="34" charset="-122"/>
                <a:ea typeface="Microsoft YaHei" panose="020B0503020204020204" pitchFamily="34" charset="-122"/>
              </a:rPr>
              <a:t>命令框中运行：</a:t>
            </a:r>
            <a:r>
              <a:rPr lang="en-US" altLang="zh-CN" b="1" dirty="0" err="1">
                <a:latin typeface="Microsoft YaHei" panose="020B0503020204020204" pitchFamily="34" charset="-122"/>
                <a:ea typeface="Microsoft YaHei" panose="020B0503020204020204" pitchFamily="34" charset="-122"/>
              </a:rPr>
              <a:t>jupyter</a:t>
            </a:r>
            <a:r>
              <a:rPr lang="en-US" altLang="zh-CN" b="1" dirty="0">
                <a:latin typeface="Microsoft YaHei" panose="020B0503020204020204" pitchFamily="34" charset="-122"/>
                <a:ea typeface="Microsoft YaHei" panose="020B0503020204020204" pitchFamily="34" charset="-122"/>
              </a:rPr>
              <a:t> notebook</a:t>
            </a:r>
            <a:r>
              <a:rPr lang="zh-CN" altLang="en-US" dirty="0">
                <a:latin typeface="Microsoft YaHei" panose="020B0503020204020204" pitchFamily="34" charset="-122"/>
                <a:ea typeface="Microsoft YaHei" panose="020B0503020204020204" pitchFamily="34" charset="-122"/>
              </a:rPr>
              <a:t>，这时在浏览器打开 </a:t>
            </a:r>
            <a:r>
              <a:rPr lang="en" altLang="zh-CN" dirty="0">
                <a:latin typeface="Microsoft YaHei" panose="020B0503020204020204" pitchFamily="34" charset="-122"/>
                <a:ea typeface="Microsoft YaHei" panose="020B0503020204020204" pitchFamily="34" charset="-122"/>
              </a:rPr>
              <a:t>http://localhost:8888 </a:t>
            </a:r>
            <a:r>
              <a:rPr lang="zh-CN" altLang="e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通常会⾃动打开）</a:t>
            </a:r>
            <a:endParaRPr lang="en-US" altLang="zh-CN" dirty="0">
              <a:latin typeface="Microsoft YaHei" panose="020B0503020204020204" pitchFamily="34" charset="-122"/>
              <a:ea typeface="Microsoft YaHei" panose="020B0503020204020204" pitchFamily="34" charset="-122"/>
            </a:endParaRPr>
          </a:p>
          <a:p>
            <a:pPr>
              <a:lnSpc>
                <a:spcPct val="150000"/>
              </a:lnSpc>
            </a:pPr>
            <a:r>
              <a:rPr lang="zh-CN" altLang="en-US" dirty="0">
                <a:latin typeface="Microsoft YaHei" panose="020B0503020204020204" pitchFamily="34" charset="-122"/>
                <a:ea typeface="Microsoft YaHei" panose="020B0503020204020204" pitchFamily="34" charset="-122"/>
              </a:rPr>
              <a:t>打开</a:t>
            </a:r>
            <a:r>
              <a:rPr lang="en-US" altLang="zh-CN" b="1" dirty="0" err="1">
                <a:latin typeface="Microsoft YaHei" panose="020B0503020204020204" pitchFamily="34" charset="-122"/>
                <a:ea typeface="Microsoft YaHei" panose="020B0503020204020204" pitchFamily="34" charset="-122"/>
              </a:rPr>
              <a:t>Jupyter</a:t>
            </a:r>
            <a:r>
              <a:rPr lang="en-US" altLang="zh-CN" b="1" dirty="0">
                <a:latin typeface="Microsoft YaHei" panose="020B0503020204020204" pitchFamily="34" charset="-122"/>
                <a:ea typeface="Microsoft YaHei" panose="020B0503020204020204" pitchFamily="34" charset="-122"/>
              </a:rPr>
              <a:t> Notebook</a:t>
            </a:r>
            <a:r>
              <a:rPr lang="zh-CN" altLang="en-US" dirty="0">
                <a:latin typeface="Microsoft YaHei" panose="020B0503020204020204" pitchFamily="34" charset="-122"/>
                <a:ea typeface="Microsoft YaHei" panose="020B0503020204020204" pitchFamily="34" charset="-122"/>
              </a:rPr>
              <a:t>后，新建</a:t>
            </a:r>
            <a:r>
              <a:rPr lang="en-US" altLang="zh-CN" dirty="0">
                <a:latin typeface="Microsoft YaHei" panose="020B0503020204020204" pitchFamily="34" charset="-122"/>
                <a:ea typeface="Microsoft YaHei" panose="020B0503020204020204" pitchFamily="34" charset="-122"/>
              </a:rPr>
              <a:t>python</a:t>
            </a:r>
            <a:r>
              <a:rPr lang="zh-CN" altLang="en-US" dirty="0">
                <a:latin typeface="Microsoft YaHei" panose="020B0503020204020204" pitchFamily="34" charset="-122"/>
                <a:ea typeface="Microsoft YaHei" panose="020B0503020204020204" pitchFamily="34" charset="-122"/>
              </a:rPr>
              <a:t>文件：</a:t>
            </a:r>
            <a:r>
              <a:rPr lang="en-US" altLang="zh-CN" dirty="0">
                <a:latin typeface="Microsoft YaHei" panose="020B0503020204020204" pitchFamily="34" charset="-122"/>
                <a:ea typeface="Microsoft YaHei" panose="020B0503020204020204" pitchFamily="34" charset="-122"/>
              </a:rPr>
              <a:t>new-&gt;python3</a:t>
            </a:r>
          </a:p>
        </p:txBody>
      </p:sp>
      <p:grpSp>
        <p:nvGrpSpPr>
          <p:cNvPr id="9" name="组合 8"/>
          <p:cNvGrpSpPr/>
          <p:nvPr/>
        </p:nvGrpSpPr>
        <p:grpSpPr>
          <a:xfrm>
            <a:off x="1629084" y="3429000"/>
            <a:ext cx="8933831" cy="3089512"/>
            <a:chOff x="907265" y="2263531"/>
            <a:chExt cx="8933831" cy="3089512"/>
          </a:xfrm>
        </p:grpSpPr>
        <p:pic>
          <p:nvPicPr>
            <p:cNvPr id="5" name="图片 4"/>
            <p:cNvPicPr>
              <a:picLocks noChangeAspect="1"/>
            </p:cNvPicPr>
            <p:nvPr/>
          </p:nvPicPr>
          <p:blipFill>
            <a:blip r:embed="rId3"/>
            <a:stretch>
              <a:fillRect/>
            </a:stretch>
          </p:blipFill>
          <p:spPr>
            <a:xfrm>
              <a:off x="907265" y="2263531"/>
              <a:ext cx="7823229" cy="3089512"/>
            </a:xfrm>
            <a:prstGeom prst="rect">
              <a:avLst/>
            </a:prstGeom>
          </p:spPr>
        </p:pic>
        <p:sp>
          <p:nvSpPr>
            <p:cNvPr id="3" name="圆角矩形 2"/>
            <p:cNvSpPr/>
            <p:nvPr/>
          </p:nvSpPr>
          <p:spPr>
            <a:xfrm>
              <a:off x="8069345" y="2974994"/>
              <a:ext cx="461913" cy="286680"/>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7495881" y="3261674"/>
              <a:ext cx="461913" cy="286680"/>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531258" y="2950021"/>
              <a:ext cx="1309838" cy="307777"/>
            </a:xfrm>
            <a:prstGeom prst="rect">
              <a:avLst/>
            </a:prstGeom>
            <a:noFill/>
          </p:spPr>
          <p:txBody>
            <a:bodyPr wrap="square" rtlCol="0">
              <a:spAutoFit/>
            </a:bodyPr>
            <a:lstStyle/>
            <a:p>
              <a:r>
                <a:rPr lang="en-US" altLang="zh-CN" sz="1400" b="1" dirty="0"/>
                <a:t>1.</a:t>
              </a:r>
              <a:r>
                <a:rPr lang="zh-CN" altLang="en-US" sz="1400" b="1" dirty="0"/>
                <a:t>新建文件</a:t>
              </a:r>
            </a:p>
          </p:txBody>
        </p:sp>
        <p:sp>
          <p:nvSpPr>
            <p:cNvPr id="8" name="文本框 7"/>
            <p:cNvSpPr txBox="1"/>
            <p:nvPr/>
          </p:nvSpPr>
          <p:spPr>
            <a:xfrm>
              <a:off x="7975957" y="3285261"/>
              <a:ext cx="1309838" cy="307777"/>
            </a:xfrm>
            <a:prstGeom prst="rect">
              <a:avLst/>
            </a:prstGeom>
            <a:noFill/>
          </p:spPr>
          <p:txBody>
            <a:bodyPr wrap="square" rtlCol="0">
              <a:spAutoFit/>
            </a:bodyPr>
            <a:lstStyle/>
            <a:p>
              <a:r>
                <a:rPr lang="en-US" altLang="zh-CN" sz="1400" b="1" dirty="0"/>
                <a:t>2.</a:t>
              </a:r>
              <a:r>
                <a:rPr lang="zh-CN" altLang="en-US" sz="1400" b="1" dirty="0"/>
                <a:t>选择编译器</a:t>
              </a:r>
            </a:p>
          </p:txBody>
        </p:sp>
      </p:grpSp>
    </p:spTree>
    <p:extLst>
      <p:ext uri="{BB962C8B-B14F-4D97-AF65-F5344CB8AC3E}">
        <p14:creationId xmlns:p14="http://schemas.microsoft.com/office/powerpoint/2010/main" val="1444762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1.3 </a:t>
            </a:r>
            <a:r>
              <a:rPr lang="en-US" altLang="zh-CN" sz="2800" b="1" dirty="0" err="1">
                <a:solidFill>
                  <a:srgbClr val="000000"/>
                </a:solidFill>
                <a:latin typeface="微软雅黑" panose="020B0503020204020204" pitchFamily="34" charset="-122"/>
                <a:ea typeface="微软雅黑" panose="020B0503020204020204" pitchFamily="34" charset="-122"/>
              </a:rPr>
              <a:t>Jupyter</a:t>
            </a:r>
            <a:r>
              <a:rPr lang="en-US" altLang="zh-CN" sz="2800" b="1" dirty="0">
                <a:solidFill>
                  <a:srgbClr val="000000"/>
                </a:solidFill>
                <a:latin typeface="微软雅黑" panose="020B0503020204020204" pitchFamily="34" charset="-122"/>
                <a:ea typeface="微软雅黑" panose="020B0503020204020204" pitchFamily="34" charset="-122"/>
              </a:rPr>
              <a:t> Notebook</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11B806D4-44D6-4129-B277-1D570A49B90B}"/>
              </a:ext>
            </a:extLst>
          </p:cNvPr>
          <p:cNvSpPr txBox="1">
            <a:spLocks/>
          </p:cNvSpPr>
          <p:nvPr/>
        </p:nvSpPr>
        <p:spPr>
          <a:xfrm>
            <a:off x="777846" y="1258432"/>
            <a:ext cx="9470576" cy="2333068"/>
          </a:xfrm>
          <a:prstGeom prst="rect">
            <a:avLst/>
          </a:prstGeom>
          <a:noFill/>
        </p:spPr>
        <p:txBody>
          <a:bodyPr wrap="square" rtlCol="0">
            <a:noAutofit/>
          </a:bodyPr>
          <a:lstStyle/>
          <a:p>
            <a:r>
              <a:rPr lang="zh-CN" altLang="en-US" dirty="0">
                <a:latin typeface="Microsoft YaHei" panose="020B0503020204020204" pitchFamily="34" charset="-122"/>
                <a:ea typeface="Microsoft YaHei" panose="020B0503020204020204" pitchFamily="34" charset="-122"/>
              </a:rPr>
              <a:t>新建完文件后，在空的命令框中编写代码。输入一下命令：</a:t>
            </a:r>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r>
              <a:rPr lang="en-US" altLang="zh-CN" dirty="0">
                <a:latin typeface="Microsoft YaHei" panose="020B0503020204020204" pitchFamily="34" charset="-122"/>
                <a:ea typeface="Microsoft YaHei" panose="020B0503020204020204" pitchFamily="34" charset="-122"/>
              </a:rPr>
              <a:t>import torch</a:t>
            </a:r>
          </a:p>
          <a:p>
            <a:r>
              <a:rPr lang="en-US" altLang="zh-CN" dirty="0">
                <a:latin typeface="Microsoft YaHei" panose="020B0503020204020204" pitchFamily="34" charset="-122"/>
                <a:ea typeface="Microsoft YaHei" panose="020B0503020204020204" pitchFamily="34" charset="-122"/>
              </a:rPr>
              <a:t>Import </a:t>
            </a:r>
            <a:r>
              <a:rPr lang="en-US" altLang="zh-CN" dirty="0" err="1">
                <a:latin typeface="Microsoft YaHei" panose="020B0503020204020204" pitchFamily="34" charset="-122"/>
                <a:ea typeface="Microsoft YaHei" panose="020B0503020204020204" pitchFamily="34" charset="-122"/>
              </a:rPr>
              <a:t>torchvision</a:t>
            </a:r>
            <a:endParaRPr lang="en-US" altLang="zh-CN" dirty="0">
              <a:latin typeface="Microsoft YaHei" panose="020B0503020204020204" pitchFamily="34" charset="-122"/>
              <a:ea typeface="Microsoft YaHei" panose="020B0503020204020204" pitchFamily="34" charset="-122"/>
            </a:endParaRPr>
          </a:p>
          <a:p>
            <a:r>
              <a:rPr lang="en-US" altLang="zh-CN" dirty="0">
                <a:latin typeface="Microsoft YaHei" panose="020B0503020204020204" pitchFamily="34" charset="-122"/>
                <a:ea typeface="Microsoft YaHei" panose="020B0503020204020204" pitchFamily="34" charset="-122"/>
              </a:rPr>
              <a:t>x =</a:t>
            </a:r>
            <a:r>
              <a:rPr lang="en-US" altLang="zh-CN" dirty="0" err="1">
                <a:latin typeface="Microsoft YaHei" panose="020B0503020204020204" pitchFamily="34" charset="-122"/>
                <a:ea typeface="Microsoft YaHei" panose="020B0503020204020204" pitchFamily="34" charset="-122"/>
              </a:rPr>
              <a:t>torch,.rand</a:t>
            </a:r>
            <a:r>
              <a:rPr lang="en-US" altLang="zh-CN" dirty="0">
                <a:latin typeface="Microsoft YaHei" panose="020B0503020204020204" pitchFamily="34" charset="-122"/>
                <a:ea typeface="Microsoft YaHei" panose="020B0503020204020204" pitchFamily="34" charset="-122"/>
              </a:rPr>
              <a:t>(2,3)</a:t>
            </a:r>
          </a:p>
          <a:p>
            <a:r>
              <a:rPr lang="en-US" altLang="zh-CN" dirty="0">
                <a:latin typeface="Microsoft YaHei" panose="020B0503020204020204" pitchFamily="34" charset="-122"/>
                <a:ea typeface="Microsoft YaHei" panose="020B0503020204020204" pitchFamily="34" charset="-122"/>
              </a:rPr>
              <a:t>print(x)</a:t>
            </a:r>
          </a:p>
          <a:p>
            <a:endParaRPr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验证</a:t>
            </a:r>
            <a:r>
              <a:rPr lang="en-US" altLang="zh-CN" dirty="0" err="1">
                <a:latin typeface="Microsoft YaHei" panose="020B0503020204020204" pitchFamily="34" charset="-122"/>
                <a:ea typeface="Microsoft YaHei" panose="020B0503020204020204" pitchFamily="34" charset="-122"/>
              </a:rPr>
              <a:t>pytorch</a:t>
            </a:r>
            <a:r>
              <a:rPr lang="zh-CN" altLang="en-US" dirty="0">
                <a:latin typeface="Microsoft YaHei" panose="020B0503020204020204" pitchFamily="34" charset="-122"/>
                <a:ea typeface="Microsoft YaHei" panose="020B0503020204020204" pitchFamily="34" charset="-122"/>
              </a:rPr>
              <a:t>可以在</a:t>
            </a:r>
            <a:r>
              <a:rPr lang="en-US" altLang="zh-CN" dirty="0" err="1">
                <a:latin typeface="Microsoft YaHei" panose="020B0503020204020204" pitchFamily="34" charset="-122"/>
                <a:ea typeface="Microsoft YaHei" panose="020B0503020204020204" pitchFamily="34" charset="-122"/>
              </a:rPr>
              <a:t>jupyter</a:t>
            </a:r>
            <a:r>
              <a:rPr lang="zh-CN" altLang="en-US" dirty="0">
                <a:latin typeface="Microsoft YaHei" panose="020B0503020204020204" pitchFamily="34" charset="-122"/>
                <a:ea typeface="Microsoft YaHei" panose="020B0503020204020204" pitchFamily="34" charset="-122"/>
              </a:rPr>
              <a:t>上运行。</a:t>
            </a:r>
            <a:endParaRPr lang="en-US" altLang="zh-CN" dirty="0">
              <a:latin typeface="Microsoft YaHei" panose="020B0503020204020204" pitchFamily="34" charset="-122"/>
              <a:ea typeface="Microsoft YaHei" panose="020B0503020204020204" pitchFamily="34" charset="-122"/>
            </a:endParaRPr>
          </a:p>
        </p:txBody>
      </p:sp>
      <p:pic>
        <p:nvPicPr>
          <p:cNvPr id="4" name="图片 3"/>
          <p:cNvPicPr>
            <a:picLocks noChangeAspect="1"/>
          </p:cNvPicPr>
          <p:nvPr/>
        </p:nvPicPr>
        <p:blipFill>
          <a:blip r:embed="rId3"/>
          <a:stretch>
            <a:fillRect/>
          </a:stretch>
        </p:blipFill>
        <p:spPr>
          <a:xfrm>
            <a:off x="4596152" y="1812357"/>
            <a:ext cx="7595848" cy="3982516"/>
          </a:xfrm>
          <a:prstGeom prst="rect">
            <a:avLst/>
          </a:prstGeom>
        </p:spPr>
      </p:pic>
      <p:sp>
        <p:nvSpPr>
          <p:cNvPr id="5" name="矩形 4">
            <a:extLst>
              <a:ext uri="{FF2B5EF4-FFF2-40B4-BE49-F238E27FC236}">
                <a16:creationId xmlns:a16="http://schemas.microsoft.com/office/drawing/2014/main" id="{A4F05DE2-ABCD-CE4D-AC24-1436376F27BC}"/>
              </a:ext>
            </a:extLst>
          </p:cNvPr>
          <p:cNvSpPr/>
          <p:nvPr/>
        </p:nvSpPr>
        <p:spPr>
          <a:xfrm>
            <a:off x="5287814" y="4145425"/>
            <a:ext cx="2115521" cy="12983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198346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目录</a:t>
            </a:r>
          </a:p>
        </p:txBody>
      </p:sp>
      <p:sp>
        <p:nvSpPr>
          <p:cNvPr id="2" name="文本框 1">
            <a:extLst>
              <a:ext uri="{FF2B5EF4-FFF2-40B4-BE49-F238E27FC236}">
                <a16:creationId xmlns:a16="http://schemas.microsoft.com/office/drawing/2014/main" id="{11B806D4-44D6-4129-B277-1D570A49B90B}"/>
              </a:ext>
            </a:extLst>
          </p:cNvPr>
          <p:cNvSpPr txBox="1">
            <a:spLocks/>
          </p:cNvSpPr>
          <p:nvPr/>
        </p:nvSpPr>
        <p:spPr>
          <a:xfrm>
            <a:off x="777845" y="1041025"/>
            <a:ext cx="4818723" cy="574984"/>
          </a:xfrm>
          <a:prstGeom prst="rect">
            <a:avLst/>
          </a:prstGeom>
          <a:noFill/>
        </p:spPr>
        <p:txBody>
          <a:bodyPr wrap="square" rtlCol="0" anchor="ctr">
            <a:noAutofit/>
          </a:bodyPr>
          <a:lstStyle/>
          <a:p>
            <a:pPr marL="457200" indent="-457200">
              <a:lnSpc>
                <a:spcPct val="150000"/>
              </a:lnSpc>
              <a:buAutoNum type="arabicPeriod"/>
            </a:pPr>
            <a:r>
              <a:rPr lang="en" altLang="zh-CN" sz="2400" dirty="0" err="1">
                <a:latin typeface="微软雅黑" panose="020B0503020204020204" pitchFamily="34" charset="-122"/>
                <a:ea typeface="微软雅黑" panose="020B0503020204020204" pitchFamily="34" charset="-122"/>
              </a:rPr>
              <a:t>PyTorch</a:t>
            </a:r>
            <a:r>
              <a:rPr lang="zh-CN" altLang="en-US" sz="2400" dirty="0">
                <a:latin typeface="微软雅黑" panose="020B0503020204020204" pitchFamily="34" charset="-122"/>
                <a:ea typeface="微软雅黑" panose="020B0503020204020204" pitchFamily="34" charset="-122"/>
              </a:rPr>
              <a:t>安装与环境配置</a:t>
            </a:r>
            <a:endParaRPr lang="en-US" altLang="zh-CN" sz="2400"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EF225616-C3EC-B34F-9DB6-CC78A15F623B}"/>
              </a:ext>
            </a:extLst>
          </p:cNvPr>
          <p:cNvSpPr txBox="1"/>
          <p:nvPr/>
        </p:nvSpPr>
        <p:spPr>
          <a:xfrm>
            <a:off x="777846" y="3326604"/>
            <a:ext cx="4660815" cy="581057"/>
          </a:xfrm>
          <a:prstGeom prst="rect">
            <a:avLst/>
          </a:prstGeom>
          <a:noFill/>
        </p:spPr>
        <p:txBody>
          <a:bodyPr wrap="square" rtlCol="0">
            <a:spAutoFit/>
          </a:bodyPr>
          <a:lstStyle/>
          <a:p>
            <a:pPr marL="457200" indent="-457200">
              <a:lnSpc>
                <a:spcPct val="150000"/>
              </a:lnSpc>
              <a:buFont typeface="+mj-lt"/>
              <a:buAutoNum type="arabicPeriod" startAt="2"/>
            </a:pPr>
            <a:r>
              <a:rPr lang="zh-CN" altLang="en-US" sz="2400" dirty="0">
                <a:solidFill>
                  <a:srgbClr val="FF0000"/>
                </a:solidFill>
                <a:latin typeface="微软雅黑" panose="020B0503020204020204" pitchFamily="34" charset="-122"/>
                <a:ea typeface="微软雅黑" panose="020B0503020204020204" pitchFamily="34" charset="-122"/>
              </a:rPr>
              <a:t>基本数据处理与计算操作</a:t>
            </a:r>
            <a:endParaRPr lang="en-US" altLang="zh-CN" dirty="0">
              <a:solidFill>
                <a:srgbClr val="FF0000"/>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04F66209-4B95-A84C-A52C-DCFBFB148189}"/>
              </a:ext>
            </a:extLst>
          </p:cNvPr>
          <p:cNvSpPr txBox="1"/>
          <p:nvPr/>
        </p:nvSpPr>
        <p:spPr>
          <a:xfrm>
            <a:off x="6753340" y="997816"/>
            <a:ext cx="3338111" cy="581057"/>
          </a:xfrm>
          <a:prstGeom prst="rect">
            <a:avLst/>
          </a:prstGeom>
          <a:noFill/>
        </p:spPr>
        <p:txBody>
          <a:bodyPr wrap="square" rtlCol="0">
            <a:spAutoFit/>
          </a:bodyPr>
          <a:lstStyle/>
          <a:p>
            <a:pPr marL="457200" indent="-457200">
              <a:lnSpc>
                <a:spcPct val="150000"/>
              </a:lnSpc>
              <a:buFont typeface="+mj-lt"/>
              <a:buAutoNum type="arabicPeriod" startAt="3"/>
            </a:pPr>
            <a:r>
              <a:rPr lang="zh-CN" altLang="en-US" sz="2400" dirty="0">
                <a:solidFill>
                  <a:srgbClr val="000000"/>
                </a:solidFill>
                <a:latin typeface="微软雅黑" panose="020B0503020204020204" pitchFamily="34" charset="-122"/>
                <a:ea typeface="微软雅黑" panose="020B0503020204020204" pitchFamily="34" charset="-122"/>
              </a:rPr>
              <a:t>线性回归实现</a:t>
            </a:r>
            <a:endParaRPr lang="en-US" altLang="zh-CN" b="1" dirty="0">
              <a:solidFill>
                <a:srgbClr val="000000"/>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25B42022-812B-8849-9E9B-1D82BD5E785D}"/>
              </a:ext>
            </a:extLst>
          </p:cNvPr>
          <p:cNvSpPr txBox="1"/>
          <p:nvPr/>
        </p:nvSpPr>
        <p:spPr>
          <a:xfrm>
            <a:off x="6753340" y="3319551"/>
            <a:ext cx="2566930" cy="588110"/>
          </a:xfrm>
          <a:prstGeom prst="rect">
            <a:avLst/>
          </a:prstGeom>
          <a:noFill/>
        </p:spPr>
        <p:txBody>
          <a:bodyPr wrap="square" rtlCol="0">
            <a:spAutoFit/>
          </a:bodyPr>
          <a:lstStyle/>
          <a:p>
            <a:pPr marL="457200" indent="-457200">
              <a:lnSpc>
                <a:spcPct val="150000"/>
              </a:lnSpc>
              <a:buFont typeface="+mj-lt"/>
              <a:buAutoNum type="arabicPeriod" startAt="4"/>
            </a:pPr>
            <a:r>
              <a:rPr lang="zh-CN" altLang="en-US" sz="2400" dirty="0">
                <a:solidFill>
                  <a:srgbClr val="000000"/>
                </a:solidFill>
                <a:latin typeface="微软雅黑" panose="020B0503020204020204" pitchFamily="34" charset="-122"/>
                <a:ea typeface="微软雅黑" panose="020B0503020204020204" pitchFamily="34" charset="-122"/>
              </a:rPr>
              <a:t>实验要求</a:t>
            </a:r>
            <a:endParaRPr kumimoji="1" lang="zh-CN" altLang="en-US" dirty="0"/>
          </a:p>
        </p:txBody>
      </p:sp>
      <p:sp>
        <p:nvSpPr>
          <p:cNvPr id="7" name="文本框 6">
            <a:extLst>
              <a:ext uri="{FF2B5EF4-FFF2-40B4-BE49-F238E27FC236}">
                <a16:creationId xmlns:a16="http://schemas.microsoft.com/office/drawing/2014/main" id="{E69746F6-1AAD-334E-9672-F37118604CE4}"/>
              </a:ext>
            </a:extLst>
          </p:cNvPr>
          <p:cNvSpPr txBox="1"/>
          <p:nvPr/>
        </p:nvSpPr>
        <p:spPr>
          <a:xfrm>
            <a:off x="1326122" y="1728055"/>
            <a:ext cx="3697570" cy="1295098"/>
          </a:xfrm>
          <a:prstGeom prst="rect">
            <a:avLst/>
          </a:prstGeom>
          <a:noFill/>
        </p:spPr>
        <p:txBody>
          <a:bodyPr wrap="square" rtlCol="0">
            <a:spAutoFit/>
          </a:bodyPr>
          <a:lstStyle/>
          <a:p>
            <a:pPr marL="285750" indent="-285750">
              <a:lnSpc>
                <a:spcPct val="150000"/>
              </a:lnSpc>
              <a:buFont typeface="Wingdings" pitchFamily="2" charset="2"/>
              <a:buChar char="l"/>
            </a:pPr>
            <a:r>
              <a:rPr lang="en-US" altLang="zh-CN" b="1" dirty="0" err="1">
                <a:latin typeface="微软雅黑" panose="020B0503020204020204" pitchFamily="34" charset="-122"/>
                <a:ea typeface="微软雅黑" panose="020B0503020204020204" pitchFamily="34" charset="-122"/>
              </a:rPr>
              <a:t>Anoconda</a:t>
            </a:r>
            <a:r>
              <a:rPr lang="zh-CN" altLang="en-US" b="1" dirty="0">
                <a:latin typeface="微软雅黑" panose="020B0503020204020204" pitchFamily="34" charset="-122"/>
                <a:ea typeface="微软雅黑" panose="020B0503020204020204" pitchFamily="34" charset="-122"/>
              </a:rPr>
              <a:t>安装</a:t>
            </a:r>
            <a:endParaRPr lang="en-US" altLang="zh-CN" b="1" dirty="0">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l"/>
            </a:pPr>
            <a:r>
              <a:rPr lang="en-US" altLang="zh-CN" b="1" dirty="0" err="1">
                <a:latin typeface="微软雅黑" panose="020B0503020204020204" pitchFamily="34" charset="-122"/>
                <a:ea typeface="微软雅黑" panose="020B0503020204020204" pitchFamily="34" charset="-122"/>
              </a:rPr>
              <a:t>Pytorch</a:t>
            </a:r>
            <a:r>
              <a:rPr lang="zh-CN" altLang="en-US" b="1" dirty="0">
                <a:latin typeface="微软雅黑" panose="020B0503020204020204" pitchFamily="34" charset="-122"/>
                <a:ea typeface="微软雅黑" panose="020B0503020204020204" pitchFamily="34" charset="-122"/>
              </a:rPr>
              <a:t>安装</a:t>
            </a:r>
            <a:endParaRPr lang="en-US" altLang="zh-CN" b="1" dirty="0">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l"/>
            </a:pPr>
            <a:r>
              <a:rPr lang="en-US" altLang="zh-CN" b="1" dirty="0" err="1">
                <a:latin typeface="微软雅黑" panose="020B0503020204020204" pitchFamily="34" charset="-122"/>
                <a:ea typeface="微软雅黑" panose="020B0503020204020204" pitchFamily="34" charset="-122"/>
              </a:rPr>
              <a:t>Jupyter</a:t>
            </a:r>
            <a:r>
              <a:rPr lang="en-US" altLang="zh-CN" b="1" dirty="0">
                <a:latin typeface="微软雅黑" panose="020B0503020204020204" pitchFamily="34" charset="-122"/>
                <a:ea typeface="微软雅黑" panose="020B0503020204020204" pitchFamily="34" charset="-122"/>
              </a:rPr>
              <a:t> Notebook</a:t>
            </a:r>
            <a:endParaRPr kumimoji="1" lang="zh-CN" altLang="en-US" dirty="0"/>
          </a:p>
        </p:txBody>
      </p:sp>
      <p:sp>
        <p:nvSpPr>
          <p:cNvPr id="8" name="文本框 7">
            <a:extLst>
              <a:ext uri="{FF2B5EF4-FFF2-40B4-BE49-F238E27FC236}">
                <a16:creationId xmlns:a16="http://schemas.microsoft.com/office/drawing/2014/main" id="{DD9B766F-3C1A-F34F-8F36-0D8357B2D6C7}"/>
              </a:ext>
            </a:extLst>
          </p:cNvPr>
          <p:cNvSpPr txBox="1"/>
          <p:nvPr/>
        </p:nvSpPr>
        <p:spPr>
          <a:xfrm>
            <a:off x="1326122" y="4008847"/>
            <a:ext cx="4017059" cy="2541593"/>
          </a:xfrm>
          <a:prstGeom prst="rect">
            <a:avLst/>
          </a:prstGeom>
          <a:noFill/>
        </p:spPr>
        <p:txBody>
          <a:bodyPr wrap="square" rtlCol="0">
            <a:spAutoFit/>
          </a:bodyPr>
          <a:lstStyle/>
          <a:p>
            <a:pPr marL="285750" indent="-285750">
              <a:lnSpc>
                <a:spcPct val="150000"/>
              </a:lnSpc>
              <a:buFont typeface="Wingdings" pitchFamily="2" charset="2"/>
              <a:buChar char="l"/>
            </a:pPr>
            <a:r>
              <a:rPr lang="zh-CN" altLang="en-US" b="1" dirty="0">
                <a:solidFill>
                  <a:srgbClr val="FF0000"/>
                </a:solidFill>
                <a:latin typeface="微软雅黑" panose="020B0503020204020204" pitchFamily="34" charset="-122"/>
                <a:ea typeface="微软雅黑" panose="020B0503020204020204" pitchFamily="34" charset="-122"/>
              </a:rPr>
              <a:t>创建</a:t>
            </a:r>
            <a:r>
              <a:rPr lang="en-US" altLang="zh-CN" b="1" dirty="0">
                <a:solidFill>
                  <a:srgbClr val="FF0000"/>
                </a:solidFill>
                <a:latin typeface="微软雅黑" panose="020B0503020204020204" pitchFamily="34" charset="-122"/>
                <a:ea typeface="微软雅黑" panose="020B0503020204020204" pitchFamily="34" charset="-122"/>
              </a:rPr>
              <a:t>Tensor</a:t>
            </a:r>
          </a:p>
          <a:p>
            <a:pPr marL="285750" indent="-285750">
              <a:lnSpc>
                <a:spcPct val="150000"/>
              </a:lnSpc>
              <a:buFont typeface="Wingdings" pitchFamily="2" charset="2"/>
              <a:buChar char="l"/>
            </a:pPr>
            <a:r>
              <a:rPr lang="en-US" altLang="zh-CN" b="1" dirty="0">
                <a:solidFill>
                  <a:srgbClr val="FF0000"/>
                </a:solidFill>
                <a:latin typeface="Microsoft YaHei" panose="020B0503020204020204" pitchFamily="34" charset="-122"/>
                <a:ea typeface="Microsoft YaHei" panose="020B0503020204020204" pitchFamily="34" charset="-122"/>
              </a:rPr>
              <a:t>Tensor</a:t>
            </a:r>
            <a:r>
              <a:rPr lang="zh-CN" altLang="en-US" b="1" dirty="0">
                <a:solidFill>
                  <a:srgbClr val="FF0000"/>
                </a:solidFill>
                <a:latin typeface="Microsoft YaHei" panose="020B0503020204020204" pitchFamily="34" charset="-122"/>
                <a:ea typeface="Microsoft YaHei" panose="020B0503020204020204" pitchFamily="34" charset="-122"/>
              </a:rPr>
              <a:t>的相关操作</a:t>
            </a:r>
            <a:endParaRPr lang="en-US" altLang="zh-CN" b="1" dirty="0">
              <a:solidFill>
                <a:srgbClr val="FF0000"/>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l"/>
            </a:pPr>
            <a:r>
              <a:rPr lang="zh-CN" altLang="en-US" b="1" dirty="0">
                <a:solidFill>
                  <a:srgbClr val="FF0000"/>
                </a:solidFill>
                <a:latin typeface="微软雅黑" panose="020B0503020204020204" pitchFamily="34" charset="-122"/>
                <a:ea typeface="微软雅黑" panose="020B0503020204020204" pitchFamily="34" charset="-122"/>
              </a:rPr>
              <a:t>广播机制</a:t>
            </a:r>
            <a:endParaRPr lang="en-US" altLang="zh-CN" b="1" dirty="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l"/>
            </a:pPr>
            <a:r>
              <a:rPr lang="en" altLang="zh-CN" b="1" dirty="0">
                <a:solidFill>
                  <a:srgbClr val="FF0000"/>
                </a:solidFill>
                <a:latin typeface="Microsoft YaHei" panose="020B0503020204020204" pitchFamily="34" charset="-122"/>
                <a:ea typeface="Microsoft YaHei" panose="020B0503020204020204" pitchFamily="34" charset="-122"/>
              </a:rPr>
              <a:t>Tensor</a:t>
            </a:r>
            <a:r>
              <a:rPr lang="zh-CN" altLang="en-US" b="1" dirty="0">
                <a:solidFill>
                  <a:srgbClr val="FF0000"/>
                </a:solidFill>
                <a:latin typeface="Microsoft YaHei" panose="020B0503020204020204" pitchFamily="34" charset="-122"/>
                <a:ea typeface="Microsoft YaHei" panose="020B0503020204020204" pitchFamily="34" charset="-122"/>
              </a:rPr>
              <a:t>和</a:t>
            </a:r>
            <a:r>
              <a:rPr lang="en" altLang="zh-CN" b="1" dirty="0">
                <a:solidFill>
                  <a:srgbClr val="FF0000"/>
                </a:solidFill>
                <a:latin typeface="Microsoft YaHei" panose="020B0503020204020204" pitchFamily="34" charset="-122"/>
                <a:ea typeface="Microsoft YaHei" panose="020B0503020204020204" pitchFamily="34" charset="-122"/>
              </a:rPr>
              <a:t>NumPy</a:t>
            </a:r>
            <a:r>
              <a:rPr lang="zh-CN" altLang="en-US" b="1" dirty="0">
                <a:solidFill>
                  <a:srgbClr val="FF0000"/>
                </a:solidFill>
                <a:latin typeface="Microsoft YaHei" panose="020B0503020204020204" pitchFamily="34" charset="-122"/>
                <a:ea typeface="Microsoft YaHei" panose="020B0503020204020204" pitchFamily="34" charset="-122"/>
              </a:rPr>
              <a:t>相互转换</a:t>
            </a:r>
            <a:endParaRPr lang="en-US" altLang="zh-CN" b="1" dirty="0">
              <a:solidFill>
                <a:srgbClr val="FF0000"/>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l"/>
            </a:pPr>
            <a:r>
              <a:rPr lang="en-US" altLang="zh-CN" b="1" dirty="0">
                <a:solidFill>
                  <a:srgbClr val="FF0000"/>
                </a:solidFill>
                <a:latin typeface="Microsoft YaHei" panose="020B0503020204020204" pitchFamily="34" charset="-122"/>
                <a:ea typeface="Microsoft YaHei" panose="020B0503020204020204" pitchFamily="34" charset="-122"/>
              </a:rPr>
              <a:t>Tensor on GPU</a:t>
            </a:r>
          </a:p>
          <a:p>
            <a:pPr marL="285750" indent="-285750">
              <a:lnSpc>
                <a:spcPct val="150000"/>
              </a:lnSpc>
              <a:buFont typeface="Wingdings" pitchFamily="2" charset="2"/>
              <a:buChar char="l"/>
            </a:pPr>
            <a:r>
              <a:rPr lang="zh-CN" altLang="en-US" b="1" dirty="0">
                <a:solidFill>
                  <a:srgbClr val="FF0000"/>
                </a:solidFill>
                <a:latin typeface="Microsoft YaHei" panose="020B0503020204020204" pitchFamily="34" charset="-122"/>
                <a:ea typeface="Microsoft YaHei" panose="020B0503020204020204" pitchFamily="34" charset="-122"/>
              </a:rPr>
              <a:t>自动求梯度</a:t>
            </a:r>
            <a:endParaRPr kumimoji="1" lang="zh-CN" altLang="en-US" dirty="0">
              <a:solidFill>
                <a:srgbClr val="FF0000"/>
              </a:solidFill>
            </a:endParaRPr>
          </a:p>
        </p:txBody>
      </p:sp>
      <p:sp>
        <p:nvSpPr>
          <p:cNvPr id="9" name="文本框 8">
            <a:extLst>
              <a:ext uri="{FF2B5EF4-FFF2-40B4-BE49-F238E27FC236}">
                <a16:creationId xmlns:a16="http://schemas.microsoft.com/office/drawing/2014/main" id="{5CD960D8-E788-7B4A-9C60-3842F64401B8}"/>
              </a:ext>
            </a:extLst>
          </p:cNvPr>
          <p:cNvSpPr txBox="1"/>
          <p:nvPr/>
        </p:nvSpPr>
        <p:spPr>
          <a:xfrm>
            <a:off x="7299872" y="1616008"/>
            <a:ext cx="4635453" cy="1710596"/>
          </a:xfrm>
          <a:prstGeom prst="rect">
            <a:avLst/>
          </a:prstGeom>
          <a:noFill/>
        </p:spPr>
        <p:txBody>
          <a:bodyPr wrap="square" rtlCol="0">
            <a:spAutoFit/>
          </a:bodyPr>
          <a:lstStyle/>
          <a:p>
            <a:pPr marL="285750" indent="-285750">
              <a:lnSpc>
                <a:spcPct val="150000"/>
              </a:lnSpc>
              <a:buFont typeface="Wingdings" pitchFamily="2" charset="2"/>
              <a:buChar char="l"/>
            </a:pPr>
            <a:r>
              <a:rPr lang="zh-CN" altLang="en-US" b="1" dirty="0">
                <a:solidFill>
                  <a:srgbClr val="000000"/>
                </a:solidFill>
                <a:latin typeface="微软雅黑" panose="020B0503020204020204" pitchFamily="34" charset="-122"/>
                <a:ea typeface="微软雅黑" panose="020B0503020204020204" pitchFamily="34" charset="-122"/>
              </a:rPr>
              <a:t>手动实现线性回归</a:t>
            </a:r>
            <a:endParaRPr lang="en-US" altLang="zh-CN" b="1" dirty="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l"/>
            </a:pPr>
            <a:r>
              <a:rPr lang="zh-CN" altLang="en-US" b="1" dirty="0">
                <a:solidFill>
                  <a:srgbClr val="000000"/>
                </a:solidFill>
                <a:latin typeface="微软雅黑" panose="020B0503020204020204" pitchFamily="34" charset="-122"/>
                <a:ea typeface="微软雅黑" panose="020B0503020204020204" pitchFamily="34" charset="-122"/>
              </a:rPr>
              <a:t>利用</a:t>
            </a:r>
            <a:r>
              <a:rPr lang="en-US" altLang="zh-CN" b="1" dirty="0" err="1">
                <a:solidFill>
                  <a:srgbClr val="000000"/>
                </a:solidFill>
                <a:latin typeface="微软雅黑" panose="020B0503020204020204" pitchFamily="34" charset="-122"/>
                <a:ea typeface="微软雅黑" panose="020B0503020204020204" pitchFamily="34" charset="-122"/>
              </a:rPr>
              <a:t>torch.nn</a:t>
            </a:r>
            <a:r>
              <a:rPr lang="zh-CN" altLang="en-US" b="1" dirty="0">
                <a:solidFill>
                  <a:srgbClr val="000000"/>
                </a:solidFill>
                <a:latin typeface="微软雅黑" panose="020B0503020204020204" pitchFamily="34" charset="-122"/>
                <a:ea typeface="微软雅黑" panose="020B0503020204020204" pitchFamily="34" charset="-122"/>
              </a:rPr>
              <a:t>实现线性回归</a:t>
            </a:r>
            <a:endParaRPr lang="en-US" altLang="zh-CN" b="1" dirty="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l"/>
            </a:pPr>
            <a:r>
              <a:rPr lang="zh-CN" altLang="en-US" b="1" dirty="0">
                <a:solidFill>
                  <a:srgbClr val="000000"/>
                </a:solidFill>
                <a:latin typeface="微软雅黑" panose="020B0503020204020204" pitchFamily="34" charset="-122"/>
                <a:ea typeface="微软雅黑" panose="020B0503020204020204" pitchFamily="34" charset="-122"/>
              </a:rPr>
              <a:t>常用损失函数</a:t>
            </a:r>
            <a:endParaRPr lang="en-US" altLang="zh-CN" b="1" dirty="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l"/>
            </a:pPr>
            <a:r>
              <a:rPr lang="zh-CN" altLang="en-US" b="1" dirty="0">
                <a:solidFill>
                  <a:srgbClr val="000000"/>
                </a:solidFill>
                <a:latin typeface="微软雅黑" panose="020B0503020204020204" pitchFamily="34" charset="-122"/>
                <a:ea typeface="微软雅黑" panose="020B0503020204020204" pitchFamily="34" charset="-122"/>
              </a:rPr>
              <a:t>模型预测及评价（分类问题）</a:t>
            </a:r>
            <a:endParaRPr kumimoji="1" lang="zh-CN" altLang="en-US" dirty="0"/>
          </a:p>
        </p:txBody>
      </p:sp>
      <p:sp>
        <p:nvSpPr>
          <p:cNvPr id="10" name="文本框 9">
            <a:extLst>
              <a:ext uri="{FF2B5EF4-FFF2-40B4-BE49-F238E27FC236}">
                <a16:creationId xmlns:a16="http://schemas.microsoft.com/office/drawing/2014/main" id="{1C1C94A8-56D6-6A4D-85D2-CE3F1F6417F9}"/>
              </a:ext>
            </a:extLst>
          </p:cNvPr>
          <p:cNvSpPr txBox="1"/>
          <p:nvPr/>
        </p:nvSpPr>
        <p:spPr>
          <a:xfrm>
            <a:off x="7299873" y="4008847"/>
            <a:ext cx="2566930" cy="874407"/>
          </a:xfrm>
          <a:prstGeom prst="rect">
            <a:avLst/>
          </a:prstGeom>
          <a:noFill/>
        </p:spPr>
        <p:txBody>
          <a:bodyPr wrap="square" rtlCol="0">
            <a:spAutoFit/>
          </a:bodyPr>
          <a:lstStyle/>
          <a:p>
            <a:pPr marL="285750" indent="-285750">
              <a:lnSpc>
                <a:spcPct val="150000"/>
              </a:lnSpc>
              <a:buFont typeface="Wingdings" pitchFamily="2" charset="2"/>
              <a:buChar char="l"/>
            </a:pPr>
            <a:r>
              <a:rPr lang="zh-CN" altLang="en-US" b="1" dirty="0">
                <a:solidFill>
                  <a:srgbClr val="000000"/>
                </a:solidFill>
                <a:latin typeface="Microsoft YaHei" panose="020B0503020204020204" pitchFamily="34" charset="-122"/>
                <a:ea typeface="Microsoft YaHei" panose="020B0503020204020204" pitchFamily="34" charset="-122"/>
              </a:rPr>
              <a:t>数据集介绍</a:t>
            </a:r>
            <a:endParaRPr lang="en-US" altLang="zh-CN" b="1" dirty="0">
              <a:solidFill>
                <a:srgbClr val="000000"/>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l"/>
            </a:pPr>
            <a:r>
              <a:rPr lang="zh-CN" altLang="en-US" b="1" dirty="0">
                <a:solidFill>
                  <a:srgbClr val="000000"/>
                </a:solidFill>
                <a:latin typeface="Microsoft YaHei" panose="020B0503020204020204" pitchFamily="34" charset="-122"/>
                <a:ea typeface="Microsoft YaHei" panose="020B0503020204020204" pitchFamily="34" charset="-122"/>
              </a:rPr>
              <a:t>实验内容</a:t>
            </a:r>
          </a:p>
        </p:txBody>
      </p:sp>
    </p:spTree>
    <p:extLst>
      <p:ext uri="{BB962C8B-B14F-4D97-AF65-F5344CB8AC3E}">
        <p14:creationId xmlns:p14="http://schemas.microsoft.com/office/powerpoint/2010/main" val="4276745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2 </a:t>
            </a:r>
            <a:r>
              <a:rPr lang="zh-CN" altLang="en-US" sz="2800" b="1" dirty="0">
                <a:solidFill>
                  <a:srgbClr val="000000"/>
                </a:solidFill>
                <a:latin typeface="微软雅黑" panose="020B0503020204020204" pitchFamily="34" charset="-122"/>
                <a:ea typeface="微软雅黑" panose="020B0503020204020204" pitchFamily="34" charset="-122"/>
              </a:rPr>
              <a:t>基本数据处理与计算操作</a:t>
            </a:r>
            <a:endParaRPr lang="en-US" altLang="zh-CN" sz="2800" b="1" dirty="0">
              <a:solidFill>
                <a:srgbClr val="00000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32C53993-6C76-F847-8F19-C9E6003D9489}"/>
              </a:ext>
            </a:extLst>
          </p:cNvPr>
          <p:cNvSpPr txBox="1"/>
          <p:nvPr/>
        </p:nvSpPr>
        <p:spPr>
          <a:xfrm>
            <a:off x="777846" y="3532466"/>
            <a:ext cx="1795556" cy="369332"/>
          </a:xfrm>
          <a:prstGeom prst="rect">
            <a:avLst/>
          </a:prstGeom>
          <a:noFill/>
        </p:spPr>
        <p:txBody>
          <a:bodyPr wrap="none" rtlCol="0">
            <a:spAutoFit/>
          </a:bodyPr>
          <a:lstStyle/>
          <a:p>
            <a:pPr marL="285750" indent="-285750">
              <a:buClr>
                <a:srgbClr val="0000FF"/>
              </a:buClr>
              <a:buFont typeface="Wingdings" pitchFamily="2" charset="2"/>
              <a:buChar char="n"/>
            </a:pPr>
            <a:r>
              <a:rPr lang="zh-CN" altLang="en-US" dirty="0">
                <a:latin typeface="Microsoft YaHei" panose="020B0503020204020204" pitchFamily="34" charset="-122"/>
                <a:ea typeface="Microsoft YaHei" panose="020B0503020204020204" pitchFamily="34" charset="-122"/>
              </a:rPr>
              <a:t>导入</a:t>
            </a:r>
            <a:r>
              <a:rPr lang="en" altLang="zh-CN" dirty="0" err="1">
                <a:latin typeface="Microsoft YaHei" panose="020B0503020204020204" pitchFamily="34" charset="-122"/>
                <a:ea typeface="Microsoft YaHei" panose="020B0503020204020204" pitchFamily="34" charset="-122"/>
              </a:rPr>
              <a:t>PyTorch</a:t>
            </a:r>
            <a:endParaRPr kumimoji="1" lang="zh-CN" altLang="en-US" dirty="0">
              <a:latin typeface="Microsoft YaHei" panose="020B0503020204020204" pitchFamily="34" charset="-122"/>
              <a:ea typeface="Microsoft YaHei" panose="020B0503020204020204" pitchFamily="34" charset="-122"/>
            </a:endParaRPr>
          </a:p>
        </p:txBody>
      </p:sp>
      <p:sp>
        <p:nvSpPr>
          <p:cNvPr id="9" name="文本框 8">
            <a:extLst>
              <a:ext uri="{FF2B5EF4-FFF2-40B4-BE49-F238E27FC236}">
                <a16:creationId xmlns:a16="http://schemas.microsoft.com/office/drawing/2014/main" id="{4038B235-9B65-6049-994D-A3EF4D53B81E}"/>
              </a:ext>
            </a:extLst>
          </p:cNvPr>
          <p:cNvSpPr txBox="1"/>
          <p:nvPr/>
        </p:nvSpPr>
        <p:spPr>
          <a:xfrm>
            <a:off x="777846" y="4655112"/>
            <a:ext cx="3936975" cy="369332"/>
          </a:xfrm>
          <a:prstGeom prst="rect">
            <a:avLst/>
          </a:prstGeom>
          <a:noFill/>
        </p:spPr>
        <p:txBody>
          <a:bodyPr wrap="none" rtlCol="0">
            <a:spAutoFit/>
          </a:bodyPr>
          <a:lstStyle/>
          <a:p>
            <a:pPr marL="285750" indent="-285750">
              <a:buClr>
                <a:srgbClr val="0000FF"/>
              </a:buClr>
              <a:buFont typeface="Wingdings" pitchFamily="2" charset="2"/>
              <a:buChar char="n"/>
            </a:pPr>
            <a:r>
              <a:rPr lang="zh-CN" altLang="en-US" dirty="0">
                <a:latin typeface="Microsoft YaHei" panose="020B0503020204020204" pitchFamily="34" charset="-122"/>
                <a:ea typeface="Microsoft YaHei" panose="020B0503020204020204" pitchFamily="34" charset="-122"/>
              </a:rPr>
              <a:t>创建一个</a:t>
            </a:r>
            <a:r>
              <a:rPr lang="en-US" altLang="zh-CN" dirty="0">
                <a:latin typeface="Microsoft YaHei" panose="020B0503020204020204" pitchFamily="34" charset="-122"/>
                <a:ea typeface="Microsoft YaHei" panose="020B0503020204020204" pitchFamily="34" charset="-122"/>
              </a:rPr>
              <a:t>2</a:t>
            </a:r>
            <a:r>
              <a:rPr lang="en" altLang="zh-CN" dirty="0">
                <a:latin typeface="Microsoft YaHei" panose="020B0503020204020204" pitchFamily="34" charset="-122"/>
                <a:ea typeface="Microsoft YaHei" panose="020B0503020204020204" pitchFamily="34" charset="-122"/>
              </a:rPr>
              <a:t>x3</a:t>
            </a:r>
            <a:r>
              <a:rPr lang="zh-CN" altLang="en-US" dirty="0">
                <a:latin typeface="Microsoft YaHei" panose="020B0503020204020204" pitchFamily="34" charset="-122"/>
                <a:ea typeface="Microsoft YaHei" panose="020B0503020204020204" pitchFamily="34" charset="-122"/>
              </a:rPr>
              <a:t>的未初始化的</a:t>
            </a:r>
            <a:r>
              <a:rPr lang="en" altLang="zh-CN" b="1" dirty="0">
                <a:solidFill>
                  <a:srgbClr val="FF0000"/>
                </a:solidFill>
                <a:latin typeface="Microsoft YaHei" panose="020B0503020204020204" pitchFamily="34" charset="-122"/>
                <a:ea typeface="Microsoft YaHei" panose="020B0503020204020204" pitchFamily="34" charset="-122"/>
              </a:rPr>
              <a:t>Tensor</a:t>
            </a:r>
            <a:endParaRPr kumimoji="1" lang="zh-CN" altLang="en-US" b="1" dirty="0">
              <a:solidFill>
                <a:srgbClr val="FF0000"/>
              </a:solidFill>
              <a:latin typeface="Microsoft YaHei" panose="020B0503020204020204" pitchFamily="34" charset="-122"/>
              <a:ea typeface="Microsoft YaHei" panose="020B0503020204020204" pitchFamily="34" charset="-122"/>
            </a:endParaRPr>
          </a:p>
        </p:txBody>
      </p:sp>
      <p:graphicFrame>
        <p:nvGraphicFramePr>
          <p:cNvPr id="10" name="表格 9">
            <a:extLst>
              <a:ext uri="{FF2B5EF4-FFF2-40B4-BE49-F238E27FC236}">
                <a16:creationId xmlns:a16="http://schemas.microsoft.com/office/drawing/2014/main" id="{F140C268-7328-464D-89CD-8BA63D5A8FFD}"/>
              </a:ext>
            </a:extLst>
          </p:cNvPr>
          <p:cNvGraphicFramePr>
            <a:graphicFrameLocks noGrp="1"/>
          </p:cNvGraphicFramePr>
          <p:nvPr>
            <p:extLst>
              <p:ext uri="{D42A27DB-BD31-4B8C-83A1-F6EECF244321}">
                <p14:modId xmlns:p14="http://schemas.microsoft.com/office/powerpoint/2010/main" val="2953751202"/>
              </p:ext>
            </p:extLst>
          </p:nvPr>
        </p:nvGraphicFramePr>
        <p:xfrm>
          <a:off x="1114176" y="4175832"/>
          <a:ext cx="8086155" cy="370840"/>
        </p:xfrm>
        <a:graphic>
          <a:graphicData uri="http://schemas.openxmlformats.org/drawingml/2006/table">
            <a:tbl>
              <a:tblPr firstRow="1" bandRow="1">
                <a:tableStyleId>{5C22544A-7EE6-4342-B048-85BDC9FD1C3A}</a:tableStyleId>
              </a:tblPr>
              <a:tblGrid>
                <a:gridCol w="857843">
                  <a:extLst>
                    <a:ext uri="{9D8B030D-6E8A-4147-A177-3AD203B41FA5}">
                      <a16:colId xmlns:a16="http://schemas.microsoft.com/office/drawing/2014/main" val="165004489"/>
                    </a:ext>
                  </a:extLst>
                </a:gridCol>
                <a:gridCol w="7228312">
                  <a:extLst>
                    <a:ext uri="{9D8B030D-6E8A-4147-A177-3AD203B41FA5}">
                      <a16:colId xmlns:a16="http://schemas.microsoft.com/office/drawing/2014/main" val="2610027987"/>
                    </a:ext>
                  </a:extLst>
                </a:gridCol>
              </a:tblGrid>
              <a:tr h="370840">
                <a:tc>
                  <a:txBody>
                    <a:bodyPr/>
                    <a:lstStyle/>
                    <a:p>
                      <a:r>
                        <a:rPr kumimoji="1" lang="en" altLang="zh-CN" sz="1600" b="0" dirty="0">
                          <a:solidFill>
                            <a:sysClr val="windowText" lastClr="000000"/>
                          </a:solidFill>
                          <a:latin typeface="Times New Roman" panose="02020603050405020304" pitchFamily="18" charset="0"/>
                          <a:cs typeface="Times New Roman" panose="02020603050405020304" pitchFamily="18" charset="0"/>
                        </a:rPr>
                        <a:t>In [1]:</a:t>
                      </a:r>
                      <a:endParaRPr lang="zh-CN" altLang="en-US" sz="1600"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sz="1600" b="0" dirty="0">
                          <a:solidFill>
                            <a:sysClr val="windowText" lastClr="000000"/>
                          </a:solidFill>
                          <a:latin typeface="Times New Roman" panose="02020603050405020304" pitchFamily="18" charset="0"/>
                          <a:cs typeface="Times New Roman" panose="02020603050405020304" pitchFamily="18" charset="0"/>
                        </a:rPr>
                        <a:t>import torch</a:t>
                      </a:r>
                      <a:endParaRPr kumimoji="1" lang="zh-CN" altLang="en-US" sz="1600"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bg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93588950"/>
                  </a:ext>
                </a:extLst>
              </a:tr>
            </a:tbl>
          </a:graphicData>
        </a:graphic>
      </p:graphicFrame>
      <p:graphicFrame>
        <p:nvGraphicFramePr>
          <p:cNvPr id="11" name="表格 10">
            <a:extLst>
              <a:ext uri="{FF2B5EF4-FFF2-40B4-BE49-F238E27FC236}">
                <a16:creationId xmlns:a16="http://schemas.microsoft.com/office/drawing/2014/main" id="{2AFF6756-E8E0-474D-AEBA-A423CD728E80}"/>
              </a:ext>
            </a:extLst>
          </p:cNvPr>
          <p:cNvGraphicFramePr>
            <a:graphicFrameLocks noGrp="1"/>
          </p:cNvGraphicFramePr>
          <p:nvPr>
            <p:extLst>
              <p:ext uri="{D42A27DB-BD31-4B8C-83A1-F6EECF244321}">
                <p14:modId xmlns:p14="http://schemas.microsoft.com/office/powerpoint/2010/main" val="4003966466"/>
              </p:ext>
            </p:extLst>
          </p:nvPr>
        </p:nvGraphicFramePr>
        <p:xfrm>
          <a:off x="1114176" y="5215682"/>
          <a:ext cx="8086154" cy="1158240"/>
        </p:xfrm>
        <a:graphic>
          <a:graphicData uri="http://schemas.openxmlformats.org/drawingml/2006/table">
            <a:tbl>
              <a:tblPr firstRow="1" bandRow="1">
                <a:tableStyleId>{5C22544A-7EE6-4342-B048-85BDC9FD1C3A}</a:tableStyleId>
              </a:tblPr>
              <a:tblGrid>
                <a:gridCol w="912928">
                  <a:extLst>
                    <a:ext uri="{9D8B030D-6E8A-4147-A177-3AD203B41FA5}">
                      <a16:colId xmlns:a16="http://schemas.microsoft.com/office/drawing/2014/main" val="165004489"/>
                    </a:ext>
                  </a:extLst>
                </a:gridCol>
                <a:gridCol w="7173226">
                  <a:extLst>
                    <a:ext uri="{9D8B030D-6E8A-4147-A177-3AD203B41FA5}">
                      <a16:colId xmlns:a16="http://schemas.microsoft.com/office/drawing/2014/main" val="2610027987"/>
                    </a:ext>
                  </a:extLst>
                </a:gridCol>
              </a:tblGrid>
              <a:tr h="370840">
                <a:tc>
                  <a:txBody>
                    <a:bodyPr/>
                    <a:lstStyle/>
                    <a:p>
                      <a:r>
                        <a:rPr kumimoji="1" lang="en" altLang="zh-CN" sz="1600" b="0" dirty="0">
                          <a:solidFill>
                            <a:sysClr val="windowText" lastClr="000000"/>
                          </a:solidFill>
                          <a:latin typeface="Times New Roman" panose="02020603050405020304" pitchFamily="18" charset="0"/>
                          <a:cs typeface="Times New Roman" panose="02020603050405020304" pitchFamily="18" charset="0"/>
                        </a:rPr>
                        <a:t>In [2]:</a:t>
                      </a:r>
                      <a:endParaRPr lang="zh-CN" altLang="en-US" sz="1600"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sz="1600" b="0" dirty="0">
                          <a:solidFill>
                            <a:sysClr val="windowText" lastClr="000000"/>
                          </a:solidFill>
                          <a:latin typeface="Times New Roman" panose="02020603050405020304" pitchFamily="18" charset="0"/>
                          <a:cs typeface="Times New Roman" panose="02020603050405020304" pitchFamily="18" charset="0"/>
                        </a:rPr>
                        <a:t>x = </a:t>
                      </a:r>
                      <a:r>
                        <a:rPr kumimoji="1" lang="en" altLang="zh-CN" sz="1600" b="0" dirty="0" err="1">
                          <a:solidFill>
                            <a:sysClr val="windowText" lastClr="000000"/>
                          </a:solidFill>
                          <a:latin typeface="Times New Roman" panose="02020603050405020304" pitchFamily="18" charset="0"/>
                          <a:cs typeface="Times New Roman" panose="02020603050405020304" pitchFamily="18" charset="0"/>
                        </a:rPr>
                        <a:t>torch.empty</a:t>
                      </a:r>
                      <a:r>
                        <a:rPr kumimoji="1" lang="en" altLang="zh-CN" sz="1600" b="0" dirty="0">
                          <a:solidFill>
                            <a:sysClr val="windowText" lastClr="000000"/>
                          </a:solidFill>
                          <a:latin typeface="Times New Roman" panose="02020603050405020304" pitchFamily="18" charset="0"/>
                          <a:cs typeface="Times New Roman" panose="02020603050405020304" pitchFamily="18" charset="0"/>
                        </a:rPr>
                        <a:t>(</a:t>
                      </a:r>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2</a:t>
                      </a:r>
                      <a:r>
                        <a:rPr kumimoji="1" lang="en" altLang="zh-CN" sz="1600" b="0" dirty="0">
                          <a:solidFill>
                            <a:sysClr val="windowText" lastClr="000000"/>
                          </a:solidFill>
                          <a:latin typeface="Times New Roman" panose="02020603050405020304" pitchFamily="18" charset="0"/>
                          <a:cs typeface="Times New Roman" panose="02020603050405020304" pitchFamily="18" charset="0"/>
                        </a:rPr>
                        <a:t>,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sz="1600" b="0" dirty="0">
                          <a:solidFill>
                            <a:sysClr val="windowText" lastClr="000000"/>
                          </a:solidFill>
                          <a:latin typeface="Times New Roman" panose="02020603050405020304" pitchFamily="18" charset="0"/>
                          <a:cs typeface="Times New Roman" panose="02020603050405020304" pitchFamily="18" charset="0"/>
                        </a:rPr>
                        <a:t>print(x)</a:t>
                      </a:r>
                    </a:p>
                  </a:txBody>
                  <a:tcPr>
                    <a:lnL w="12700" cap="flat" cmpd="sng" algn="ctr">
                      <a:solidFill>
                        <a:schemeClr val="bg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93588950"/>
                  </a:ext>
                </a:extLst>
              </a:tr>
              <a:tr h="370840">
                <a:tc>
                  <a:txBody>
                    <a:bodyPr/>
                    <a:lstStyle/>
                    <a:p>
                      <a:r>
                        <a:rPr kumimoji="1" lang="en" altLang="zh-CN" sz="1600" b="0" dirty="0">
                          <a:solidFill>
                            <a:sysClr val="windowText" lastClr="000000"/>
                          </a:solidFill>
                          <a:latin typeface="Times New Roman" panose="02020603050405020304" pitchFamily="18" charset="0"/>
                          <a:cs typeface="Times New Roman" panose="02020603050405020304" pitchFamily="18" charset="0"/>
                        </a:rPr>
                        <a:t>Out [2]:</a:t>
                      </a:r>
                      <a:endParaRPr lang="zh-CN" altLang="en-US" sz="1600"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sz="1600" b="0" dirty="0">
                          <a:solidFill>
                            <a:sysClr val="windowText" lastClr="000000"/>
                          </a:solidFill>
                          <a:latin typeface="Times New Roman" panose="02020603050405020304" pitchFamily="18" charset="0"/>
                          <a:cs typeface="Times New Roman" panose="02020603050405020304" pitchFamily="18" charset="0"/>
                        </a:rPr>
                        <a:t>tensor([[1.1710e+32, 4.5782e-41, 1.1710e+32],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sz="1600" b="0" dirty="0">
                          <a:solidFill>
                            <a:sysClr val="windowText" lastClr="000000"/>
                          </a:solidFill>
                          <a:latin typeface="Times New Roman" panose="02020603050405020304" pitchFamily="18" charset="0"/>
                          <a:cs typeface="Times New Roman" panose="02020603050405020304" pitchFamily="18" charset="0"/>
                        </a:rPr>
                        <a:t>             [4.5782e-41, 2.1459e+20, 9.2489e-04]])</a:t>
                      </a:r>
                    </a:p>
                  </a:txBody>
                  <a:tcPr>
                    <a:lnL w="12700" cap="flat" cmpd="sng" algn="ctr">
                      <a:solidFill>
                        <a:schemeClr val="bg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41298970"/>
                  </a:ext>
                </a:extLst>
              </a:tr>
            </a:tbl>
          </a:graphicData>
        </a:graphic>
      </p:graphicFrame>
      <p:sp>
        <p:nvSpPr>
          <p:cNvPr id="16" name="文本框 15">
            <a:extLst>
              <a:ext uri="{FF2B5EF4-FFF2-40B4-BE49-F238E27FC236}">
                <a16:creationId xmlns:a16="http://schemas.microsoft.com/office/drawing/2014/main" id="{A773FECA-911F-8847-8F48-450BA1C946A7}"/>
              </a:ext>
            </a:extLst>
          </p:cNvPr>
          <p:cNvSpPr txBox="1"/>
          <p:nvPr/>
        </p:nvSpPr>
        <p:spPr>
          <a:xfrm>
            <a:off x="777846" y="1002238"/>
            <a:ext cx="9500891" cy="1061381"/>
          </a:xfrm>
          <a:prstGeom prst="rect">
            <a:avLst/>
          </a:prstGeom>
          <a:noFill/>
        </p:spPr>
        <p:txBody>
          <a:bodyPr wrap="square" rtlCol="0">
            <a:spAutoFit/>
          </a:bodyPr>
          <a:lstStyle/>
          <a:p>
            <a:pPr>
              <a:lnSpc>
                <a:spcPct val="120000"/>
              </a:lnSpc>
            </a:pPr>
            <a:r>
              <a:rPr lang="zh-CN" altLang="en-US" dirty="0">
                <a:latin typeface="Microsoft YaHei" panose="020B0503020204020204" pitchFamily="34" charset="-122"/>
                <a:ea typeface="Microsoft YaHei" panose="020B0503020204020204" pitchFamily="34" charset="-122"/>
              </a:rPr>
              <a:t>在深度学习中，我们通常会频繁地对数据进行操作。而在</a:t>
            </a:r>
            <a:r>
              <a:rPr lang="en" altLang="zh-CN" dirty="0" err="1">
                <a:latin typeface="Microsoft YaHei" panose="020B0503020204020204" pitchFamily="34" charset="-122"/>
                <a:ea typeface="Microsoft YaHei" panose="020B0503020204020204" pitchFamily="34" charset="-122"/>
              </a:rPr>
              <a:t>PyTorch</a:t>
            </a:r>
            <a:r>
              <a:rPr lang="zh-CN" altLang="en-US" dirty="0">
                <a:latin typeface="Microsoft YaHei" panose="020B0503020204020204" pitchFamily="34" charset="-122"/>
                <a:ea typeface="Microsoft YaHei" panose="020B0503020204020204" pitchFamily="34" charset="-122"/>
              </a:rPr>
              <a:t>中，</a:t>
            </a:r>
            <a:r>
              <a:rPr lang="en" altLang="zh-CN" b="1" dirty="0" err="1">
                <a:solidFill>
                  <a:srgbClr val="FF0000"/>
                </a:solidFill>
                <a:latin typeface="Microsoft YaHei" panose="020B0503020204020204" pitchFamily="34" charset="-122"/>
                <a:ea typeface="Microsoft YaHei" panose="020B0503020204020204" pitchFamily="34" charset="-122"/>
              </a:rPr>
              <a:t>torch.Tensor</a:t>
            </a:r>
            <a:r>
              <a:rPr lang="zh-CN" altLang="en-US" dirty="0">
                <a:latin typeface="Microsoft YaHei" panose="020B0503020204020204" pitchFamily="34" charset="-122"/>
                <a:ea typeface="Microsoft YaHei" panose="020B0503020204020204" pitchFamily="34" charset="-122"/>
              </a:rPr>
              <a:t>是存储和变换数据的主要工具。</a:t>
            </a:r>
            <a:r>
              <a:rPr lang="en" altLang="zh-CN" b="1" dirty="0">
                <a:solidFill>
                  <a:srgbClr val="FF0000"/>
                </a:solidFill>
                <a:latin typeface="Microsoft YaHei" panose="020B0503020204020204" pitchFamily="34" charset="-122"/>
                <a:ea typeface="Microsoft YaHei" panose="020B0503020204020204" pitchFamily="34" charset="-122"/>
              </a:rPr>
              <a:t>Tensor</a:t>
            </a:r>
            <a:r>
              <a:rPr lang="zh-CN" altLang="en-US" dirty="0">
                <a:latin typeface="Microsoft YaHei" panose="020B0503020204020204" pitchFamily="34" charset="-122"/>
                <a:ea typeface="Microsoft YaHei" panose="020B0503020204020204" pitchFamily="34" charset="-122"/>
              </a:rPr>
              <a:t>和</a:t>
            </a:r>
            <a:r>
              <a:rPr lang="en" altLang="zh-CN" b="1" dirty="0">
                <a:solidFill>
                  <a:srgbClr val="FF0000"/>
                </a:solidFill>
                <a:latin typeface="Microsoft YaHei" panose="020B0503020204020204" pitchFamily="34" charset="-122"/>
                <a:ea typeface="Microsoft YaHei" panose="020B0503020204020204" pitchFamily="34" charset="-122"/>
              </a:rPr>
              <a:t>NumPy</a:t>
            </a:r>
            <a:r>
              <a:rPr lang="zh-CN" altLang="en-US" dirty="0">
                <a:latin typeface="Microsoft YaHei" panose="020B0503020204020204" pitchFamily="34" charset="-122"/>
                <a:ea typeface="Microsoft YaHei" panose="020B0503020204020204" pitchFamily="34" charset="-122"/>
              </a:rPr>
              <a:t>的多维数组非常类似。</a:t>
            </a:r>
            <a:endParaRPr lang="en-US" altLang="zh-CN" dirty="0">
              <a:latin typeface="Microsoft YaHei" panose="020B0503020204020204" pitchFamily="34" charset="-122"/>
              <a:ea typeface="Microsoft YaHei" panose="020B0503020204020204" pitchFamily="34" charset="-122"/>
            </a:endParaRPr>
          </a:p>
          <a:p>
            <a:pPr>
              <a:lnSpc>
                <a:spcPct val="120000"/>
              </a:lnSpc>
            </a:pPr>
            <a:r>
              <a:rPr lang="zh-CN" altLang="en-US" dirty="0">
                <a:latin typeface="Microsoft YaHei" panose="020B0503020204020204" pitchFamily="34" charset="-122"/>
                <a:ea typeface="Microsoft YaHei" panose="020B0503020204020204" pitchFamily="34" charset="-122"/>
              </a:rPr>
              <a:t>然而，</a:t>
            </a:r>
            <a:r>
              <a:rPr lang="en" altLang="zh-CN" b="1" dirty="0">
                <a:solidFill>
                  <a:srgbClr val="FF0000"/>
                </a:solidFill>
                <a:latin typeface="Microsoft YaHei" panose="020B0503020204020204" pitchFamily="34" charset="-122"/>
                <a:ea typeface="Microsoft YaHei" panose="020B0503020204020204" pitchFamily="34" charset="-122"/>
              </a:rPr>
              <a:t>Tensor</a:t>
            </a:r>
            <a:r>
              <a:rPr lang="zh-CN" altLang="en-US" dirty="0">
                <a:latin typeface="Microsoft YaHei" panose="020B0503020204020204" pitchFamily="34" charset="-122"/>
                <a:ea typeface="Microsoft YaHei" panose="020B0503020204020204" pitchFamily="34" charset="-122"/>
              </a:rPr>
              <a:t>提供了</a:t>
            </a:r>
            <a:r>
              <a:rPr lang="en" altLang="zh-CN" dirty="0">
                <a:latin typeface="Microsoft YaHei" panose="020B0503020204020204" pitchFamily="34" charset="-122"/>
                <a:ea typeface="Microsoft YaHei" panose="020B0503020204020204" pitchFamily="34" charset="-122"/>
              </a:rPr>
              <a:t>GPU</a:t>
            </a:r>
            <a:r>
              <a:rPr lang="zh-CN" altLang="en-US" dirty="0">
                <a:latin typeface="Microsoft YaHei" panose="020B0503020204020204" pitchFamily="34" charset="-122"/>
                <a:ea typeface="Microsoft YaHei" panose="020B0503020204020204" pitchFamily="34" charset="-122"/>
              </a:rPr>
              <a:t>计算和自动求梯度等更多功能，这些使</a:t>
            </a:r>
            <a:r>
              <a:rPr lang="en" altLang="zh-CN" b="1" dirty="0">
                <a:solidFill>
                  <a:srgbClr val="FF0000"/>
                </a:solidFill>
                <a:latin typeface="Microsoft YaHei" panose="020B0503020204020204" pitchFamily="34" charset="-122"/>
                <a:ea typeface="Microsoft YaHei" panose="020B0503020204020204" pitchFamily="34" charset="-122"/>
              </a:rPr>
              <a:t>Tensor</a:t>
            </a:r>
            <a:r>
              <a:rPr lang="zh-CN" altLang="en-US" dirty="0">
                <a:latin typeface="Microsoft YaHei" panose="020B0503020204020204" pitchFamily="34" charset="-122"/>
                <a:ea typeface="Microsoft YaHei" panose="020B0503020204020204" pitchFamily="34" charset="-122"/>
              </a:rPr>
              <a:t>更加适合深度学习。</a:t>
            </a:r>
          </a:p>
        </p:txBody>
      </p:sp>
      <p:sp>
        <p:nvSpPr>
          <p:cNvPr id="17" name="文本框 16">
            <a:extLst>
              <a:ext uri="{FF2B5EF4-FFF2-40B4-BE49-F238E27FC236}">
                <a16:creationId xmlns:a16="http://schemas.microsoft.com/office/drawing/2014/main" id="{E6D26EF7-ED66-9D4B-A0B3-B43BD24FCFA3}"/>
              </a:ext>
            </a:extLst>
          </p:cNvPr>
          <p:cNvSpPr txBox="1"/>
          <p:nvPr/>
        </p:nvSpPr>
        <p:spPr>
          <a:xfrm>
            <a:off x="777846" y="2188392"/>
            <a:ext cx="9133409" cy="646331"/>
          </a:xfrm>
          <a:prstGeom prst="rect">
            <a:avLst/>
          </a:prstGeom>
          <a:noFill/>
        </p:spPr>
        <p:txBody>
          <a:bodyPr wrap="square" rtlCol="0">
            <a:spAutoFit/>
          </a:bodyPr>
          <a:lstStyle/>
          <a:p>
            <a:r>
              <a:rPr lang="en-US" altLang="zh-CN" dirty="0">
                <a:latin typeface="Microsoft YaHei" panose="020B0503020204020204" pitchFamily="34" charset="-122"/>
                <a:ea typeface="Microsoft YaHei" panose="020B0503020204020204" pitchFamily="34" charset="-122"/>
              </a:rPr>
              <a:t>"</a:t>
            </a:r>
            <a:r>
              <a:rPr lang="en" altLang="zh-CN" dirty="0">
                <a:latin typeface="Microsoft YaHei" panose="020B0503020204020204" pitchFamily="34" charset="-122"/>
                <a:ea typeface="Microsoft YaHei" panose="020B0503020204020204" pitchFamily="34" charset="-122"/>
              </a:rPr>
              <a:t>tensor"</a:t>
            </a:r>
            <a:r>
              <a:rPr lang="zh-CN" altLang="en-US" dirty="0">
                <a:latin typeface="Microsoft YaHei" panose="020B0503020204020204" pitchFamily="34" charset="-122"/>
                <a:ea typeface="Microsoft YaHei" panose="020B0503020204020204" pitchFamily="34" charset="-122"/>
              </a:rPr>
              <a:t>这个单词一般可译作“张量”，张量可以看作是一个多维数组。</a:t>
            </a:r>
            <a:r>
              <a:rPr lang="zh-CN" altLang="en-US" b="1" dirty="0">
                <a:solidFill>
                  <a:srgbClr val="FF0000"/>
                </a:solidFill>
                <a:latin typeface="Microsoft YaHei" panose="020B0503020204020204" pitchFamily="34" charset="-122"/>
                <a:ea typeface="Microsoft YaHei" panose="020B0503020204020204" pitchFamily="34" charset="-122"/>
              </a:rPr>
              <a:t>标量</a:t>
            </a:r>
            <a:r>
              <a:rPr lang="zh-CN" altLang="en-US" dirty="0">
                <a:latin typeface="Microsoft YaHei" panose="020B0503020204020204" pitchFamily="34" charset="-122"/>
                <a:ea typeface="Microsoft YaHei" panose="020B0503020204020204" pitchFamily="34" charset="-122"/>
              </a:rPr>
              <a:t>可以看作是</a:t>
            </a:r>
            <a:r>
              <a:rPr lang="en-US" altLang="zh-CN" dirty="0">
                <a:latin typeface="Microsoft YaHei" panose="020B0503020204020204" pitchFamily="34" charset="-122"/>
                <a:ea typeface="Microsoft YaHei" panose="020B0503020204020204" pitchFamily="34" charset="-122"/>
              </a:rPr>
              <a:t>0</a:t>
            </a:r>
            <a:r>
              <a:rPr lang="zh-CN" altLang="en-US" dirty="0">
                <a:latin typeface="Microsoft YaHei" panose="020B0503020204020204" pitchFamily="34" charset="-122"/>
                <a:ea typeface="Microsoft YaHei" panose="020B0503020204020204" pitchFamily="34" charset="-122"/>
              </a:rPr>
              <a:t>维张量，</a:t>
            </a:r>
            <a:r>
              <a:rPr lang="zh-CN" altLang="en-US" b="1" dirty="0">
                <a:solidFill>
                  <a:srgbClr val="FF0000"/>
                </a:solidFill>
                <a:latin typeface="Microsoft YaHei" panose="020B0503020204020204" pitchFamily="34" charset="-122"/>
                <a:ea typeface="Microsoft YaHei" panose="020B0503020204020204" pitchFamily="34" charset="-122"/>
              </a:rPr>
              <a:t>向量</a:t>
            </a:r>
            <a:r>
              <a:rPr lang="zh-CN" altLang="en-US" dirty="0">
                <a:latin typeface="Microsoft YaHei" panose="020B0503020204020204" pitchFamily="34" charset="-122"/>
                <a:ea typeface="Microsoft YaHei" panose="020B0503020204020204" pitchFamily="34" charset="-122"/>
              </a:rPr>
              <a:t>可以看作</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维张量，</a:t>
            </a:r>
            <a:r>
              <a:rPr lang="zh-CN" altLang="en-US" b="1" dirty="0">
                <a:solidFill>
                  <a:srgbClr val="FF0000"/>
                </a:solidFill>
                <a:latin typeface="Microsoft YaHei" panose="020B0503020204020204" pitchFamily="34" charset="-122"/>
                <a:ea typeface="Microsoft YaHei" panose="020B0503020204020204" pitchFamily="34" charset="-122"/>
              </a:rPr>
              <a:t>矩阵</a:t>
            </a:r>
            <a:r>
              <a:rPr lang="zh-CN" altLang="en-US" dirty="0">
                <a:latin typeface="Microsoft YaHei" panose="020B0503020204020204" pitchFamily="34" charset="-122"/>
                <a:ea typeface="Microsoft YaHei" panose="020B0503020204020204" pitchFamily="34" charset="-122"/>
              </a:rPr>
              <a:t>可以看作是</a:t>
            </a:r>
            <a:r>
              <a:rPr lang="en-US" altLang="zh-CN" dirty="0">
                <a:latin typeface="Microsoft YaHei" panose="020B0503020204020204" pitchFamily="34" charset="-122"/>
                <a:ea typeface="Microsoft YaHei" panose="020B0503020204020204" pitchFamily="34" charset="-122"/>
              </a:rPr>
              <a:t>2</a:t>
            </a:r>
            <a:r>
              <a:rPr lang="zh-CN" altLang="en-US" dirty="0">
                <a:latin typeface="Microsoft YaHei" panose="020B0503020204020204" pitchFamily="34" charset="-122"/>
                <a:ea typeface="Microsoft YaHei" panose="020B0503020204020204" pitchFamily="34" charset="-122"/>
              </a:rPr>
              <a:t>维张量。</a:t>
            </a:r>
          </a:p>
        </p:txBody>
      </p:sp>
      <p:sp>
        <p:nvSpPr>
          <p:cNvPr id="5" name="文本框 4">
            <a:extLst>
              <a:ext uri="{FF2B5EF4-FFF2-40B4-BE49-F238E27FC236}">
                <a16:creationId xmlns:a16="http://schemas.microsoft.com/office/drawing/2014/main" id="{ED8977CC-847B-6B4E-A20E-F71AB15BC1F3}"/>
              </a:ext>
            </a:extLst>
          </p:cNvPr>
          <p:cNvSpPr txBox="1"/>
          <p:nvPr/>
        </p:nvSpPr>
        <p:spPr>
          <a:xfrm>
            <a:off x="777846" y="2959496"/>
            <a:ext cx="1744388" cy="461665"/>
          </a:xfrm>
          <a:prstGeom prst="rect">
            <a:avLst/>
          </a:prstGeom>
          <a:noFill/>
        </p:spPr>
        <p:txBody>
          <a:bodyPr wrap="none" rtlCol="0">
            <a:spAutoFit/>
          </a:bodyPr>
          <a:lstStyle/>
          <a:p>
            <a:r>
              <a:rPr kumimoji="1" lang="zh-CN" altLang="en-US" sz="2400" b="1" dirty="0">
                <a:solidFill>
                  <a:srgbClr val="0000FF"/>
                </a:solidFill>
              </a:rPr>
              <a:t>创建</a:t>
            </a:r>
            <a:r>
              <a:rPr kumimoji="1" lang="en-US" altLang="zh-CN" sz="2400" b="1" dirty="0">
                <a:solidFill>
                  <a:srgbClr val="0000FF"/>
                </a:solidFill>
              </a:rPr>
              <a:t>Tensor</a:t>
            </a:r>
            <a:endParaRPr kumimoji="1" lang="zh-CN" altLang="en-US" sz="2400" b="1" dirty="0">
              <a:solidFill>
                <a:srgbClr val="0000FF"/>
              </a:solidFill>
            </a:endParaRPr>
          </a:p>
        </p:txBody>
      </p:sp>
    </p:spTree>
    <p:extLst>
      <p:ext uri="{BB962C8B-B14F-4D97-AF65-F5344CB8AC3E}">
        <p14:creationId xmlns:p14="http://schemas.microsoft.com/office/powerpoint/2010/main" val="3235625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2.1</a:t>
            </a:r>
            <a:r>
              <a:rPr lang="zh-CN" altLang="en-US" sz="2800" b="1" dirty="0">
                <a:solidFill>
                  <a:srgbClr val="000000"/>
                </a:solidFill>
                <a:latin typeface="微软雅黑" panose="020B0503020204020204" pitchFamily="34" charset="-122"/>
                <a:ea typeface="微软雅黑" panose="020B0503020204020204" pitchFamily="34" charset="-122"/>
              </a:rPr>
              <a:t> 创建</a:t>
            </a:r>
            <a:r>
              <a:rPr lang="en-US" altLang="zh-CN" sz="2800" b="1" dirty="0">
                <a:solidFill>
                  <a:srgbClr val="000000"/>
                </a:solidFill>
                <a:latin typeface="微软雅黑" panose="020B0503020204020204" pitchFamily="34" charset="-122"/>
                <a:ea typeface="微软雅黑" panose="020B0503020204020204" pitchFamily="34" charset="-122"/>
              </a:rPr>
              <a:t>Tensor</a:t>
            </a:r>
          </a:p>
        </p:txBody>
      </p:sp>
      <p:sp>
        <p:nvSpPr>
          <p:cNvPr id="12" name="文本框 11">
            <a:extLst>
              <a:ext uri="{FF2B5EF4-FFF2-40B4-BE49-F238E27FC236}">
                <a16:creationId xmlns:a16="http://schemas.microsoft.com/office/drawing/2014/main" id="{4EB5C861-3BD3-274E-92DC-56E40431F6A9}"/>
              </a:ext>
            </a:extLst>
          </p:cNvPr>
          <p:cNvSpPr txBox="1"/>
          <p:nvPr/>
        </p:nvSpPr>
        <p:spPr>
          <a:xfrm>
            <a:off x="772757" y="907045"/>
            <a:ext cx="4225516" cy="369332"/>
          </a:xfrm>
          <a:prstGeom prst="rect">
            <a:avLst/>
          </a:prstGeom>
          <a:noFill/>
        </p:spPr>
        <p:txBody>
          <a:bodyPr wrap="none" rtlCol="0">
            <a:spAutoFit/>
          </a:bodyPr>
          <a:lstStyle/>
          <a:p>
            <a:pPr marL="342900" indent="-342900">
              <a:buClr>
                <a:srgbClr val="0000FF"/>
              </a:buClr>
              <a:buFont typeface="Wingdings" pitchFamily="2" charset="2"/>
              <a:buChar char="n"/>
            </a:pPr>
            <a:r>
              <a:rPr kumimoji="1" lang="zh-CN" altLang="en-US" dirty="0">
                <a:latin typeface="Microsoft YaHei" panose="020B0503020204020204" pitchFamily="34" charset="-122"/>
                <a:ea typeface="Microsoft YaHei" panose="020B0503020204020204" pitchFamily="34" charset="-122"/>
              </a:rPr>
              <a:t>创建一个</a:t>
            </a:r>
            <a:r>
              <a:rPr kumimoji="1" lang="en-US" altLang="zh-CN" dirty="0">
                <a:latin typeface="Microsoft YaHei" panose="020B0503020204020204" pitchFamily="34" charset="-122"/>
                <a:ea typeface="Microsoft YaHei" panose="020B0503020204020204" pitchFamily="34" charset="-122"/>
              </a:rPr>
              <a:t>2</a:t>
            </a:r>
            <a:r>
              <a:rPr kumimoji="1" lang="en" altLang="zh-CN" dirty="0">
                <a:latin typeface="Microsoft YaHei" panose="020B0503020204020204" pitchFamily="34" charset="-122"/>
                <a:ea typeface="Microsoft YaHei" panose="020B0503020204020204" pitchFamily="34" charset="-122"/>
              </a:rPr>
              <a:t>x3</a:t>
            </a:r>
            <a:r>
              <a:rPr kumimoji="1" lang="zh-CN" altLang="en-US" dirty="0">
                <a:latin typeface="Microsoft YaHei" panose="020B0503020204020204" pitchFamily="34" charset="-122"/>
                <a:ea typeface="Microsoft YaHei" panose="020B0503020204020204" pitchFamily="34" charset="-122"/>
              </a:rPr>
              <a:t>的随机初始化的</a:t>
            </a:r>
            <a:r>
              <a:rPr kumimoji="1" lang="en" altLang="zh-CN" b="1" dirty="0">
                <a:solidFill>
                  <a:srgbClr val="FF0000"/>
                </a:solidFill>
                <a:latin typeface="Microsoft YaHei" panose="020B0503020204020204" pitchFamily="34" charset="-122"/>
                <a:ea typeface="Microsoft YaHei" panose="020B0503020204020204" pitchFamily="34" charset="-122"/>
              </a:rPr>
              <a:t>Tensor</a:t>
            </a:r>
            <a:endParaRPr kumimoji="1" lang="zh-CN" altLang="en-US" b="1" dirty="0">
              <a:solidFill>
                <a:srgbClr val="FF0000"/>
              </a:solidFill>
              <a:latin typeface="Microsoft YaHei" panose="020B0503020204020204" pitchFamily="34" charset="-122"/>
              <a:ea typeface="Microsoft YaHei" panose="020B0503020204020204" pitchFamily="34" charset="-122"/>
            </a:endParaRPr>
          </a:p>
        </p:txBody>
      </p:sp>
      <p:graphicFrame>
        <p:nvGraphicFramePr>
          <p:cNvPr id="15" name="表格 14">
            <a:extLst>
              <a:ext uri="{FF2B5EF4-FFF2-40B4-BE49-F238E27FC236}">
                <a16:creationId xmlns:a16="http://schemas.microsoft.com/office/drawing/2014/main" id="{D9EE0E35-F9AA-7945-8070-F778D3376995}"/>
              </a:ext>
            </a:extLst>
          </p:cNvPr>
          <p:cNvGraphicFramePr>
            <a:graphicFrameLocks noGrp="1"/>
          </p:cNvGraphicFramePr>
          <p:nvPr>
            <p:extLst>
              <p:ext uri="{D42A27DB-BD31-4B8C-83A1-F6EECF244321}">
                <p14:modId xmlns:p14="http://schemas.microsoft.com/office/powerpoint/2010/main" val="1899071996"/>
              </p:ext>
            </p:extLst>
          </p:nvPr>
        </p:nvGraphicFramePr>
        <p:xfrm>
          <a:off x="1067044" y="1454360"/>
          <a:ext cx="8087797" cy="1280160"/>
        </p:xfrm>
        <a:graphic>
          <a:graphicData uri="http://schemas.openxmlformats.org/drawingml/2006/table">
            <a:tbl>
              <a:tblPr firstRow="1" bandRow="1">
                <a:tableStyleId>{5C22544A-7EE6-4342-B048-85BDC9FD1C3A}</a:tableStyleId>
              </a:tblPr>
              <a:tblGrid>
                <a:gridCol w="927009">
                  <a:extLst>
                    <a:ext uri="{9D8B030D-6E8A-4147-A177-3AD203B41FA5}">
                      <a16:colId xmlns:a16="http://schemas.microsoft.com/office/drawing/2014/main" val="165004489"/>
                    </a:ext>
                  </a:extLst>
                </a:gridCol>
                <a:gridCol w="7160788">
                  <a:extLst>
                    <a:ext uri="{9D8B030D-6E8A-4147-A177-3AD203B41FA5}">
                      <a16:colId xmlns:a16="http://schemas.microsoft.com/office/drawing/2014/main" val="2610027987"/>
                    </a:ext>
                  </a:extLst>
                </a:gridCol>
              </a:tblGrid>
              <a:tr h="370840">
                <a:tc>
                  <a:txBody>
                    <a:bodyPr/>
                    <a:lstStyle/>
                    <a:p>
                      <a:r>
                        <a:rPr kumimoji="1" lang="en" altLang="zh-CN"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In [3]:</a:t>
                      </a:r>
                      <a:endParaRPr lang="zh-CN" altLang="en-US"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x = </a:t>
                      </a:r>
                      <a:r>
                        <a:rPr kumimoji="1" lang="en" altLang="zh-CN" b="0" dirty="0" err="1">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torch.rand</a:t>
                      </a:r>
                      <a:r>
                        <a:rPr kumimoji="1" lang="en" altLang="zh-CN"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a:t>
                      </a:r>
                      <a:r>
                        <a:rPr kumimoji="1" lang="en-US" altLang="zh-CN"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2</a:t>
                      </a:r>
                      <a:r>
                        <a:rPr kumimoji="1" lang="en" altLang="zh-CN"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print(x)</a:t>
                      </a:r>
                    </a:p>
                  </a:txBody>
                  <a:tcPr>
                    <a:lnL w="12700" cap="flat" cmpd="sng" algn="ctr">
                      <a:solidFill>
                        <a:schemeClr val="bg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93588950"/>
                  </a:ext>
                </a:extLst>
              </a:tr>
              <a:tr h="370840">
                <a:tc>
                  <a:txBody>
                    <a:bodyPr/>
                    <a:lstStyle/>
                    <a:p>
                      <a:r>
                        <a:rPr kumimoji="1" lang="en" altLang="zh-CN"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Out [3]:</a:t>
                      </a:r>
                      <a:endParaRPr lang="zh-CN" altLang="en-US"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latin typeface="Times New Roman" panose="02020603050405020304" pitchFamily="18" charset="0"/>
                          <a:ea typeface="Microsoft YaHei" panose="020B0503020204020204" pitchFamily="34" charset="-122"/>
                          <a:cs typeface="Times New Roman" panose="02020603050405020304" pitchFamily="18" charset="0"/>
                        </a:rPr>
                        <a:t>tensor([[0.8891, 0.7304, 0.1292],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latin typeface="Times New Roman" panose="02020603050405020304" pitchFamily="18" charset="0"/>
                          <a:ea typeface="Microsoft YaHei" panose="020B0503020204020204" pitchFamily="34" charset="-122"/>
                          <a:cs typeface="Times New Roman" panose="02020603050405020304" pitchFamily="18" charset="0"/>
                        </a:rPr>
                        <a:t>            [0.8943, 0.6942, 0.1651]])</a:t>
                      </a:r>
                      <a:endParaRPr kumimoji="1" lang="en" altLang="zh-CN"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endParaRPr>
                    </a:p>
                  </a:txBody>
                  <a:tcPr>
                    <a:lnL w="12700" cap="flat" cmpd="sng" algn="ctr">
                      <a:solidFill>
                        <a:schemeClr val="bg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41298970"/>
                  </a:ext>
                </a:extLst>
              </a:tr>
            </a:tbl>
          </a:graphicData>
        </a:graphic>
      </p:graphicFrame>
      <p:sp>
        <p:nvSpPr>
          <p:cNvPr id="13" name="矩形 12">
            <a:extLst>
              <a:ext uri="{FF2B5EF4-FFF2-40B4-BE49-F238E27FC236}">
                <a16:creationId xmlns:a16="http://schemas.microsoft.com/office/drawing/2014/main" id="{C60CE9F5-5BDA-7D4D-A299-B954C3BDBD1C}"/>
              </a:ext>
            </a:extLst>
          </p:cNvPr>
          <p:cNvSpPr/>
          <p:nvPr/>
        </p:nvSpPr>
        <p:spPr>
          <a:xfrm>
            <a:off x="772757" y="2884718"/>
            <a:ext cx="4108497" cy="369332"/>
          </a:xfrm>
          <a:prstGeom prst="rect">
            <a:avLst/>
          </a:prstGeom>
        </p:spPr>
        <p:txBody>
          <a:bodyPr wrap="none">
            <a:spAutoFit/>
          </a:bodyPr>
          <a:lstStyle/>
          <a:p>
            <a:pPr marL="285750" indent="-285750">
              <a:buClr>
                <a:srgbClr val="0000FF"/>
              </a:buClr>
              <a:buFont typeface="Wingdings" pitchFamily="2" charset="2"/>
              <a:buChar char="n"/>
            </a:pPr>
            <a:r>
              <a:rPr lang="zh-CN" altLang="en-US" dirty="0">
                <a:latin typeface="Microsoft YaHei" panose="020B0503020204020204" pitchFamily="34" charset="-122"/>
                <a:ea typeface="Microsoft YaHei" panose="020B0503020204020204" pitchFamily="34" charset="-122"/>
              </a:rPr>
              <a:t>创建一个</a:t>
            </a:r>
            <a:r>
              <a:rPr lang="en-US" altLang="zh-CN" dirty="0">
                <a:latin typeface="Microsoft YaHei" panose="020B0503020204020204" pitchFamily="34" charset="-122"/>
                <a:ea typeface="Microsoft YaHei" panose="020B0503020204020204" pitchFamily="34" charset="-122"/>
              </a:rPr>
              <a:t>2</a:t>
            </a:r>
            <a:r>
              <a:rPr lang="en" altLang="zh-CN" dirty="0">
                <a:latin typeface="Microsoft YaHei" panose="020B0503020204020204" pitchFamily="34" charset="-122"/>
                <a:ea typeface="Microsoft YaHei" panose="020B0503020204020204" pitchFamily="34" charset="-122"/>
              </a:rPr>
              <a:t>x3</a:t>
            </a:r>
            <a:r>
              <a:rPr lang="zh-CN" altLang="en-US" dirty="0">
                <a:latin typeface="Microsoft YaHei" panose="020B0503020204020204" pitchFamily="34" charset="-122"/>
                <a:ea typeface="Microsoft YaHei" panose="020B0503020204020204" pitchFamily="34" charset="-122"/>
              </a:rPr>
              <a:t>的</a:t>
            </a:r>
            <a:r>
              <a:rPr lang="en" altLang="zh-CN" dirty="0">
                <a:latin typeface="Microsoft YaHei" panose="020B0503020204020204" pitchFamily="34" charset="-122"/>
                <a:ea typeface="Microsoft YaHei" panose="020B0503020204020204" pitchFamily="34" charset="-122"/>
              </a:rPr>
              <a:t>long</a:t>
            </a:r>
            <a:r>
              <a:rPr lang="zh-CN" altLang="en-US" dirty="0">
                <a:latin typeface="Microsoft YaHei" panose="020B0503020204020204" pitchFamily="34" charset="-122"/>
                <a:ea typeface="Microsoft YaHei" panose="020B0503020204020204" pitchFamily="34" charset="-122"/>
              </a:rPr>
              <a:t>型全</a:t>
            </a:r>
            <a:r>
              <a:rPr lang="en-US" altLang="zh-CN" dirty="0">
                <a:latin typeface="Microsoft YaHei" panose="020B0503020204020204" pitchFamily="34" charset="-122"/>
                <a:ea typeface="Microsoft YaHei" panose="020B0503020204020204" pitchFamily="34" charset="-122"/>
              </a:rPr>
              <a:t>0</a:t>
            </a:r>
            <a:r>
              <a:rPr lang="zh-CN" altLang="en-US" dirty="0">
                <a:latin typeface="Microsoft YaHei" panose="020B0503020204020204" pitchFamily="34" charset="-122"/>
                <a:ea typeface="Microsoft YaHei" panose="020B0503020204020204" pitchFamily="34" charset="-122"/>
              </a:rPr>
              <a:t>的</a:t>
            </a:r>
            <a:r>
              <a:rPr lang="en" altLang="zh-CN" b="1" dirty="0">
                <a:solidFill>
                  <a:srgbClr val="FF0000"/>
                </a:solidFill>
                <a:latin typeface="Microsoft YaHei" panose="020B0503020204020204" pitchFamily="34" charset="-122"/>
                <a:ea typeface="Microsoft YaHei" panose="020B0503020204020204" pitchFamily="34" charset="-122"/>
              </a:rPr>
              <a:t>Tensor</a:t>
            </a:r>
            <a:endParaRPr lang="zh-CN" altLang="en-US" b="1" dirty="0">
              <a:solidFill>
                <a:srgbClr val="FF0000"/>
              </a:solidFill>
              <a:latin typeface="Microsoft YaHei" panose="020B0503020204020204" pitchFamily="34" charset="-122"/>
              <a:ea typeface="Microsoft YaHei" panose="020B0503020204020204" pitchFamily="34" charset="-122"/>
            </a:endParaRPr>
          </a:p>
        </p:txBody>
      </p:sp>
      <p:graphicFrame>
        <p:nvGraphicFramePr>
          <p:cNvPr id="14" name="表格 13">
            <a:extLst>
              <a:ext uri="{FF2B5EF4-FFF2-40B4-BE49-F238E27FC236}">
                <a16:creationId xmlns:a16="http://schemas.microsoft.com/office/drawing/2014/main" id="{686596FE-D031-7244-9498-C8BC3024192A}"/>
              </a:ext>
            </a:extLst>
          </p:cNvPr>
          <p:cNvGraphicFramePr>
            <a:graphicFrameLocks noGrp="1"/>
          </p:cNvGraphicFramePr>
          <p:nvPr>
            <p:extLst>
              <p:ext uri="{D42A27DB-BD31-4B8C-83A1-F6EECF244321}">
                <p14:modId xmlns:p14="http://schemas.microsoft.com/office/powerpoint/2010/main" val="4243514237"/>
              </p:ext>
            </p:extLst>
          </p:nvPr>
        </p:nvGraphicFramePr>
        <p:xfrm>
          <a:off x="1067045" y="3435748"/>
          <a:ext cx="8087796" cy="1280160"/>
        </p:xfrm>
        <a:graphic>
          <a:graphicData uri="http://schemas.openxmlformats.org/drawingml/2006/table">
            <a:tbl>
              <a:tblPr firstRow="1" bandRow="1">
                <a:tableStyleId>{5C22544A-7EE6-4342-B048-85BDC9FD1C3A}</a:tableStyleId>
              </a:tblPr>
              <a:tblGrid>
                <a:gridCol w="915991">
                  <a:extLst>
                    <a:ext uri="{9D8B030D-6E8A-4147-A177-3AD203B41FA5}">
                      <a16:colId xmlns:a16="http://schemas.microsoft.com/office/drawing/2014/main" val="165004489"/>
                    </a:ext>
                  </a:extLst>
                </a:gridCol>
                <a:gridCol w="7171805">
                  <a:extLst>
                    <a:ext uri="{9D8B030D-6E8A-4147-A177-3AD203B41FA5}">
                      <a16:colId xmlns:a16="http://schemas.microsoft.com/office/drawing/2014/main" val="2610027987"/>
                    </a:ext>
                  </a:extLst>
                </a:gridCol>
              </a:tblGrid>
              <a:tr h="370840">
                <a:tc>
                  <a:txBody>
                    <a:bodyPr/>
                    <a:lstStyle/>
                    <a:p>
                      <a:r>
                        <a:rPr kumimoji="1" lang="en" altLang="zh-CN" b="0" dirty="0">
                          <a:solidFill>
                            <a:sysClr val="windowText" lastClr="000000"/>
                          </a:solidFill>
                          <a:latin typeface="Times New Roman" panose="02020603050405020304" pitchFamily="18" charset="0"/>
                          <a:cs typeface="Times New Roman" panose="02020603050405020304" pitchFamily="18" charset="0"/>
                        </a:rPr>
                        <a:t>In [4]:</a:t>
                      </a:r>
                      <a:endParaRPr lang="zh-CN" altLang="en-US"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b="0" dirty="0">
                          <a:solidFill>
                            <a:sysClr val="windowText" lastClr="000000"/>
                          </a:solidFill>
                          <a:latin typeface="Times New Roman" panose="02020603050405020304" pitchFamily="18" charset="0"/>
                          <a:cs typeface="Times New Roman" panose="02020603050405020304" pitchFamily="18" charset="0"/>
                        </a:rPr>
                        <a:t>x = </a:t>
                      </a:r>
                      <a:r>
                        <a:rPr kumimoji="1" lang="en" altLang="zh-CN" b="0" dirty="0" err="1">
                          <a:solidFill>
                            <a:sysClr val="windowText" lastClr="000000"/>
                          </a:solidFill>
                          <a:latin typeface="Times New Roman" panose="02020603050405020304" pitchFamily="18" charset="0"/>
                          <a:cs typeface="Times New Roman" panose="02020603050405020304" pitchFamily="18" charset="0"/>
                        </a:rPr>
                        <a:t>torch.zeros</a:t>
                      </a:r>
                      <a:r>
                        <a:rPr kumimoji="1" lang="en" altLang="zh-CN" b="0" dirty="0">
                          <a:solidFill>
                            <a:sysClr val="windowText" lastClr="000000"/>
                          </a:solidFill>
                          <a:latin typeface="Times New Roman" panose="02020603050405020304" pitchFamily="18" charset="0"/>
                          <a:cs typeface="Times New Roman" panose="02020603050405020304" pitchFamily="18" charset="0"/>
                        </a:rPr>
                        <a:t>(</a:t>
                      </a:r>
                      <a:r>
                        <a:rPr kumimoji="1" lang="en-US" altLang="zh-CN" b="0" dirty="0">
                          <a:solidFill>
                            <a:sysClr val="windowText" lastClr="000000"/>
                          </a:solidFill>
                          <a:latin typeface="Times New Roman" panose="02020603050405020304" pitchFamily="18" charset="0"/>
                          <a:cs typeface="Times New Roman" panose="02020603050405020304" pitchFamily="18" charset="0"/>
                        </a:rPr>
                        <a:t>2</a:t>
                      </a:r>
                      <a:r>
                        <a:rPr kumimoji="1" lang="en" altLang="zh-CN" b="0" dirty="0">
                          <a:solidFill>
                            <a:sysClr val="windowText" lastClr="000000"/>
                          </a:solidFill>
                          <a:latin typeface="Times New Roman" panose="02020603050405020304" pitchFamily="18" charset="0"/>
                          <a:cs typeface="Times New Roman" panose="02020603050405020304" pitchFamily="18" charset="0"/>
                        </a:rPr>
                        <a:t>, 3, </a:t>
                      </a:r>
                      <a:r>
                        <a:rPr kumimoji="1" lang="en" altLang="zh-CN" b="0" dirty="0" err="1">
                          <a:solidFill>
                            <a:sysClr val="windowText" lastClr="000000"/>
                          </a:solidFill>
                          <a:latin typeface="Times New Roman" panose="02020603050405020304" pitchFamily="18" charset="0"/>
                          <a:cs typeface="Times New Roman" panose="02020603050405020304" pitchFamily="18" charset="0"/>
                        </a:rPr>
                        <a:t>dtype</a:t>
                      </a:r>
                      <a:r>
                        <a:rPr kumimoji="1" lang="en" altLang="zh-CN" b="0" dirty="0">
                          <a:solidFill>
                            <a:sysClr val="windowText" lastClr="000000"/>
                          </a:solidFill>
                          <a:latin typeface="Times New Roman" panose="02020603050405020304" pitchFamily="18" charset="0"/>
                          <a:cs typeface="Times New Roman" panose="02020603050405020304" pitchFamily="18" charset="0"/>
                        </a:rPr>
                        <a:t>=</a:t>
                      </a:r>
                      <a:r>
                        <a:rPr kumimoji="1" lang="en" altLang="zh-CN" b="0" dirty="0" err="1">
                          <a:solidFill>
                            <a:sysClr val="windowText" lastClr="000000"/>
                          </a:solidFill>
                          <a:latin typeface="Times New Roman" panose="02020603050405020304" pitchFamily="18" charset="0"/>
                          <a:cs typeface="Times New Roman" panose="02020603050405020304" pitchFamily="18" charset="0"/>
                        </a:rPr>
                        <a:t>torch.long</a:t>
                      </a:r>
                      <a:r>
                        <a:rPr kumimoji="1" lang="en" altLang="zh-CN" b="0" dirty="0">
                          <a:solidFill>
                            <a:sysClr val="windowText" lastClr="000000"/>
                          </a:solidFill>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b="0" dirty="0">
                          <a:solidFill>
                            <a:sysClr val="windowText" lastClr="000000"/>
                          </a:solidFill>
                          <a:latin typeface="Times New Roman" panose="02020603050405020304" pitchFamily="18" charset="0"/>
                          <a:cs typeface="Times New Roman" panose="02020603050405020304" pitchFamily="18" charset="0"/>
                        </a:rPr>
                        <a:t>print(x)</a:t>
                      </a:r>
                    </a:p>
                  </a:txBody>
                  <a:tcPr>
                    <a:lnL w="12700" cap="flat" cmpd="sng" algn="ctr">
                      <a:solidFill>
                        <a:schemeClr val="bg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93588950"/>
                  </a:ext>
                </a:extLst>
              </a:tr>
              <a:tr h="370840">
                <a:tc>
                  <a:txBody>
                    <a:bodyPr/>
                    <a:lstStyle/>
                    <a:p>
                      <a:r>
                        <a:rPr kumimoji="1" lang="en" altLang="zh-CN" b="0" dirty="0">
                          <a:solidFill>
                            <a:sysClr val="windowText" lastClr="000000"/>
                          </a:solidFill>
                          <a:latin typeface="Times New Roman" panose="02020603050405020304" pitchFamily="18" charset="0"/>
                          <a:cs typeface="Times New Roman" panose="02020603050405020304" pitchFamily="18" charset="0"/>
                        </a:rPr>
                        <a:t>Out [4]:</a:t>
                      </a:r>
                      <a:endParaRPr lang="zh-CN" altLang="en-US"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latin typeface="Times New Roman" panose="02020603050405020304" pitchFamily="18" charset="0"/>
                          <a:cs typeface="Times New Roman" panose="02020603050405020304" pitchFamily="18" charset="0"/>
                        </a:rPr>
                        <a:t>tensor([[0, 0, 0],</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latin typeface="Times New Roman" panose="02020603050405020304" pitchFamily="18" charset="0"/>
                          <a:cs typeface="Times New Roman" panose="02020603050405020304" pitchFamily="18" charset="0"/>
                        </a:rPr>
                        <a:t>            [0, 0, 0]])</a:t>
                      </a:r>
                      <a:endParaRPr kumimoji="1" lang="en" altLang="zh-CN"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bg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41298970"/>
                  </a:ext>
                </a:extLst>
              </a:tr>
            </a:tbl>
          </a:graphicData>
        </a:graphic>
      </p:graphicFrame>
      <p:sp>
        <p:nvSpPr>
          <p:cNvPr id="16" name="文本框 15">
            <a:extLst>
              <a:ext uri="{FF2B5EF4-FFF2-40B4-BE49-F238E27FC236}">
                <a16:creationId xmlns:a16="http://schemas.microsoft.com/office/drawing/2014/main" id="{8EEAB85F-3EC8-F049-8206-15313C31ADF5}"/>
              </a:ext>
            </a:extLst>
          </p:cNvPr>
          <p:cNvSpPr txBox="1"/>
          <p:nvPr/>
        </p:nvSpPr>
        <p:spPr>
          <a:xfrm>
            <a:off x="761418" y="4850297"/>
            <a:ext cx="2377574" cy="369332"/>
          </a:xfrm>
          <a:prstGeom prst="rect">
            <a:avLst/>
          </a:prstGeom>
          <a:noFill/>
        </p:spPr>
        <p:txBody>
          <a:bodyPr wrap="none" rtlCol="0">
            <a:spAutoFit/>
          </a:bodyPr>
          <a:lstStyle/>
          <a:p>
            <a:pPr marL="342900" indent="-342900">
              <a:buClr>
                <a:srgbClr val="0000FF"/>
              </a:buClr>
              <a:buFont typeface="Wingdings" pitchFamily="2" charset="2"/>
              <a:buChar char="n"/>
            </a:pPr>
            <a:r>
              <a:rPr kumimoji="1" lang="zh-CN" altLang="en-US" dirty="0">
                <a:latin typeface="Microsoft YaHei" panose="020B0503020204020204" pitchFamily="34" charset="-122"/>
                <a:ea typeface="Microsoft YaHei" panose="020B0503020204020204" pitchFamily="34" charset="-122"/>
              </a:rPr>
              <a:t>直接根据数据创建</a:t>
            </a:r>
          </a:p>
        </p:txBody>
      </p:sp>
      <p:graphicFrame>
        <p:nvGraphicFramePr>
          <p:cNvPr id="17" name="表格 16">
            <a:extLst>
              <a:ext uri="{FF2B5EF4-FFF2-40B4-BE49-F238E27FC236}">
                <a16:creationId xmlns:a16="http://schemas.microsoft.com/office/drawing/2014/main" id="{CA113615-D1A8-0C4C-9E86-A132321703D5}"/>
              </a:ext>
            </a:extLst>
          </p:cNvPr>
          <p:cNvGraphicFramePr>
            <a:graphicFrameLocks noGrp="1"/>
          </p:cNvGraphicFramePr>
          <p:nvPr>
            <p:extLst>
              <p:ext uri="{D42A27DB-BD31-4B8C-83A1-F6EECF244321}">
                <p14:modId xmlns:p14="http://schemas.microsoft.com/office/powerpoint/2010/main" val="859078509"/>
              </p:ext>
            </p:extLst>
          </p:nvPr>
        </p:nvGraphicFramePr>
        <p:xfrm>
          <a:off x="1067044" y="5354018"/>
          <a:ext cx="8092885" cy="1280160"/>
        </p:xfrm>
        <a:graphic>
          <a:graphicData uri="http://schemas.openxmlformats.org/drawingml/2006/table">
            <a:tbl>
              <a:tblPr firstRow="1" bandRow="1">
                <a:tableStyleId>{5C22544A-7EE6-4342-B048-85BDC9FD1C3A}</a:tableStyleId>
              </a:tblPr>
              <a:tblGrid>
                <a:gridCol w="927008">
                  <a:extLst>
                    <a:ext uri="{9D8B030D-6E8A-4147-A177-3AD203B41FA5}">
                      <a16:colId xmlns:a16="http://schemas.microsoft.com/office/drawing/2014/main" val="165004489"/>
                    </a:ext>
                  </a:extLst>
                </a:gridCol>
                <a:gridCol w="7165877">
                  <a:extLst>
                    <a:ext uri="{9D8B030D-6E8A-4147-A177-3AD203B41FA5}">
                      <a16:colId xmlns:a16="http://schemas.microsoft.com/office/drawing/2014/main" val="2610027987"/>
                    </a:ext>
                  </a:extLst>
                </a:gridCol>
              </a:tblGrid>
              <a:tr h="0">
                <a:tc>
                  <a:txBody>
                    <a:bodyPr/>
                    <a:lstStyle/>
                    <a:p>
                      <a:r>
                        <a:rPr kumimoji="1" lang="en" altLang="zh-CN" b="0" dirty="0">
                          <a:solidFill>
                            <a:sysClr val="windowText" lastClr="000000"/>
                          </a:solidFill>
                          <a:latin typeface="Times New Roman" panose="02020603050405020304" pitchFamily="18" charset="0"/>
                          <a:cs typeface="Times New Roman" panose="02020603050405020304" pitchFamily="18" charset="0"/>
                        </a:rPr>
                        <a:t>In [5]:</a:t>
                      </a:r>
                      <a:endParaRPr lang="zh-CN" altLang="en-US"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b="0" dirty="0">
                          <a:solidFill>
                            <a:sysClr val="windowText" lastClr="000000"/>
                          </a:solidFill>
                          <a:latin typeface="Times New Roman" panose="02020603050405020304" pitchFamily="18" charset="0"/>
                          <a:cs typeface="Times New Roman" panose="02020603050405020304" pitchFamily="18" charset="0"/>
                        </a:rPr>
                        <a:t>x = </a:t>
                      </a:r>
                      <a:r>
                        <a:rPr kumimoji="1" lang="en" altLang="zh-CN" b="0" dirty="0" err="1">
                          <a:solidFill>
                            <a:sysClr val="windowText" lastClr="000000"/>
                          </a:solidFill>
                          <a:latin typeface="Times New Roman" panose="02020603050405020304" pitchFamily="18" charset="0"/>
                          <a:cs typeface="Times New Roman" panose="02020603050405020304" pitchFamily="18" charset="0"/>
                        </a:rPr>
                        <a:t>torch.tensor</a:t>
                      </a:r>
                      <a:r>
                        <a:rPr kumimoji="1" lang="en" altLang="zh-CN" b="0" dirty="0">
                          <a:solidFill>
                            <a:sysClr val="windowText" lastClr="000000"/>
                          </a:solidFill>
                          <a:latin typeface="Times New Roman" panose="02020603050405020304" pitchFamily="18" charset="0"/>
                          <a:cs typeface="Times New Roman" panose="02020603050405020304" pitchFamily="18" charset="0"/>
                        </a:rPr>
                        <a:t>([[5.5, 3],[2.2,5]])</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b="0" dirty="0">
                          <a:solidFill>
                            <a:sysClr val="windowText" lastClr="000000"/>
                          </a:solidFill>
                          <a:latin typeface="Times New Roman" panose="02020603050405020304" pitchFamily="18" charset="0"/>
                          <a:cs typeface="Times New Roman" panose="02020603050405020304" pitchFamily="18" charset="0"/>
                        </a:rPr>
                        <a:t>print(x)</a:t>
                      </a:r>
                    </a:p>
                  </a:txBody>
                  <a:tcPr>
                    <a:lnL w="12700" cap="flat" cmpd="sng" algn="ctr">
                      <a:solidFill>
                        <a:schemeClr val="bg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93588950"/>
                  </a:ext>
                </a:extLst>
              </a:tr>
              <a:tr h="370840">
                <a:tc>
                  <a:txBody>
                    <a:bodyPr/>
                    <a:lstStyle/>
                    <a:p>
                      <a:r>
                        <a:rPr kumimoji="1" lang="en" altLang="zh-CN" b="0" dirty="0">
                          <a:solidFill>
                            <a:sysClr val="windowText" lastClr="000000"/>
                          </a:solidFill>
                          <a:latin typeface="Times New Roman" panose="02020603050405020304" pitchFamily="18" charset="0"/>
                          <a:cs typeface="Times New Roman" panose="02020603050405020304" pitchFamily="18" charset="0"/>
                        </a:rPr>
                        <a:t>Out [5]:</a:t>
                      </a:r>
                      <a:endParaRPr lang="zh-CN" altLang="en-US"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latin typeface="Times New Roman" panose="02020603050405020304" pitchFamily="18" charset="0"/>
                          <a:cs typeface="Times New Roman" panose="02020603050405020304" pitchFamily="18" charset="0"/>
                        </a:rPr>
                        <a:t>tensor(</a:t>
                      </a:r>
                      <a:r>
                        <a:rPr lang="en-US" altLang="zh-CN" dirty="0">
                          <a:latin typeface="Times New Roman" panose="02020603050405020304" pitchFamily="18" charset="0"/>
                          <a:cs typeface="Times New Roman" panose="02020603050405020304" pitchFamily="18" charset="0"/>
                        </a:rPr>
                        <a:t>[[5.5000, 3.0000],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cs typeface="Times New Roman" panose="02020603050405020304" pitchFamily="18" charset="0"/>
                        </a:rPr>
                        <a:t>            [2.2000, 5.0000]]</a:t>
                      </a:r>
                      <a:r>
                        <a:rPr lang="en" altLang="zh-CN" dirty="0">
                          <a:latin typeface="Times New Roman" panose="02020603050405020304" pitchFamily="18" charset="0"/>
                          <a:cs typeface="Times New Roman" panose="02020603050405020304" pitchFamily="18" charset="0"/>
                        </a:rPr>
                        <a:t>)</a:t>
                      </a:r>
                      <a:endParaRPr kumimoji="1" lang="en" altLang="zh-CN"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bg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41298970"/>
                  </a:ext>
                </a:extLst>
              </a:tr>
            </a:tbl>
          </a:graphicData>
        </a:graphic>
      </p:graphicFrame>
    </p:spTree>
    <p:extLst>
      <p:ext uri="{BB962C8B-B14F-4D97-AF65-F5344CB8AC3E}">
        <p14:creationId xmlns:p14="http://schemas.microsoft.com/office/powerpoint/2010/main" val="1600067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2.1</a:t>
            </a:r>
            <a:r>
              <a:rPr lang="zh-CN" altLang="en-US" sz="2800" b="1" dirty="0">
                <a:solidFill>
                  <a:srgbClr val="000000"/>
                </a:solidFill>
                <a:latin typeface="微软雅黑" panose="020B0503020204020204" pitchFamily="34" charset="-122"/>
                <a:ea typeface="微软雅黑" panose="020B0503020204020204" pitchFamily="34" charset="-122"/>
              </a:rPr>
              <a:t> 创建</a:t>
            </a:r>
            <a:r>
              <a:rPr lang="en-US" altLang="zh-CN" sz="2800" b="1" dirty="0">
                <a:solidFill>
                  <a:srgbClr val="000000"/>
                </a:solidFill>
                <a:latin typeface="微软雅黑" panose="020B0503020204020204" pitchFamily="34" charset="-122"/>
                <a:ea typeface="微软雅黑" panose="020B0503020204020204" pitchFamily="34" charset="-122"/>
              </a:rPr>
              <a:t>Tensor</a:t>
            </a:r>
          </a:p>
        </p:txBody>
      </p:sp>
      <p:sp>
        <p:nvSpPr>
          <p:cNvPr id="20" name="矩形 19">
            <a:extLst>
              <a:ext uri="{FF2B5EF4-FFF2-40B4-BE49-F238E27FC236}">
                <a16:creationId xmlns:a16="http://schemas.microsoft.com/office/drawing/2014/main" id="{B3285D48-F35A-4F49-94BE-7DF346CFCB7B}"/>
              </a:ext>
            </a:extLst>
          </p:cNvPr>
          <p:cNvSpPr/>
          <p:nvPr/>
        </p:nvSpPr>
        <p:spPr>
          <a:xfrm>
            <a:off x="772756" y="4817801"/>
            <a:ext cx="6763927" cy="369332"/>
          </a:xfrm>
          <a:prstGeom prst="rect">
            <a:avLst/>
          </a:prstGeom>
        </p:spPr>
        <p:txBody>
          <a:bodyPr wrap="square">
            <a:spAutoFit/>
          </a:bodyPr>
          <a:lstStyle/>
          <a:p>
            <a:pPr marL="285750" indent="-285750">
              <a:buClr>
                <a:srgbClr val="0000FF"/>
              </a:buClr>
              <a:buFont typeface="Wingdings" pitchFamily="2" charset="2"/>
              <a:buChar char="n"/>
            </a:pPr>
            <a:r>
              <a:rPr lang="zh-CN" altLang="en-US" dirty="0">
                <a:latin typeface="Microsoft YaHei" panose="020B0503020204020204" pitchFamily="34" charset="-122"/>
                <a:ea typeface="Microsoft YaHei" panose="020B0503020204020204" pitchFamily="34" charset="-122"/>
              </a:rPr>
              <a:t>通过</a:t>
            </a:r>
            <a:r>
              <a:rPr lang="en" altLang="zh-CN" b="1" dirty="0">
                <a:solidFill>
                  <a:srgbClr val="FF0000"/>
                </a:solidFill>
                <a:latin typeface="Microsoft YaHei" panose="020B0503020204020204" pitchFamily="34" charset="-122"/>
                <a:ea typeface="Microsoft YaHei" panose="020B0503020204020204" pitchFamily="34" charset="-122"/>
              </a:rPr>
              <a:t>shape</a:t>
            </a:r>
            <a:r>
              <a:rPr lang="zh-CN" altLang="en-US" dirty="0">
                <a:latin typeface="Microsoft YaHei" panose="020B0503020204020204" pitchFamily="34" charset="-122"/>
                <a:ea typeface="Microsoft YaHei" panose="020B0503020204020204" pitchFamily="34" charset="-122"/>
              </a:rPr>
              <a:t>或者</a:t>
            </a:r>
            <a:r>
              <a:rPr lang="en" altLang="zh-CN" b="1" dirty="0">
                <a:solidFill>
                  <a:srgbClr val="FF0000"/>
                </a:solidFill>
                <a:latin typeface="Microsoft YaHei" panose="020B0503020204020204" pitchFamily="34" charset="-122"/>
                <a:ea typeface="Microsoft YaHei" panose="020B0503020204020204" pitchFamily="34" charset="-122"/>
              </a:rPr>
              <a:t>size()</a:t>
            </a:r>
            <a:r>
              <a:rPr lang="zh-CN" altLang="en-US" dirty="0">
                <a:latin typeface="Microsoft YaHei" panose="020B0503020204020204" pitchFamily="34" charset="-122"/>
                <a:ea typeface="Microsoft YaHei" panose="020B0503020204020204" pitchFamily="34" charset="-122"/>
              </a:rPr>
              <a:t>来获取</a:t>
            </a:r>
            <a:r>
              <a:rPr lang="en" altLang="zh-CN" b="1" dirty="0">
                <a:solidFill>
                  <a:srgbClr val="FF0000"/>
                </a:solidFill>
                <a:latin typeface="Microsoft YaHei" panose="020B0503020204020204" pitchFamily="34" charset="-122"/>
                <a:ea typeface="Microsoft YaHei" panose="020B0503020204020204" pitchFamily="34" charset="-122"/>
              </a:rPr>
              <a:t>Tensor</a:t>
            </a:r>
            <a:r>
              <a:rPr lang="zh-CN" altLang="en-US" dirty="0">
                <a:latin typeface="Microsoft YaHei" panose="020B0503020204020204" pitchFamily="34" charset="-122"/>
                <a:ea typeface="Microsoft YaHei" panose="020B0503020204020204" pitchFamily="34" charset="-122"/>
              </a:rPr>
              <a:t>的形状</a:t>
            </a:r>
          </a:p>
        </p:txBody>
      </p:sp>
      <p:graphicFrame>
        <p:nvGraphicFramePr>
          <p:cNvPr id="21" name="表格 20">
            <a:extLst>
              <a:ext uri="{FF2B5EF4-FFF2-40B4-BE49-F238E27FC236}">
                <a16:creationId xmlns:a16="http://schemas.microsoft.com/office/drawing/2014/main" id="{F5ABB267-8D25-4F4F-A516-3CA4B44141CF}"/>
              </a:ext>
            </a:extLst>
          </p:cNvPr>
          <p:cNvGraphicFramePr>
            <a:graphicFrameLocks noGrp="1"/>
          </p:cNvGraphicFramePr>
          <p:nvPr>
            <p:extLst>
              <p:ext uri="{D42A27DB-BD31-4B8C-83A1-F6EECF244321}">
                <p14:modId xmlns:p14="http://schemas.microsoft.com/office/powerpoint/2010/main" val="3690563009"/>
              </p:ext>
            </p:extLst>
          </p:nvPr>
        </p:nvGraphicFramePr>
        <p:xfrm>
          <a:off x="1122691" y="5223963"/>
          <a:ext cx="8092887" cy="1402080"/>
        </p:xfrm>
        <a:graphic>
          <a:graphicData uri="http://schemas.openxmlformats.org/drawingml/2006/table">
            <a:tbl>
              <a:tblPr firstRow="1" bandRow="1">
                <a:tableStyleId>{5C22544A-7EE6-4342-B048-85BDC9FD1C3A}</a:tableStyleId>
              </a:tblPr>
              <a:tblGrid>
                <a:gridCol w="915429">
                  <a:extLst>
                    <a:ext uri="{9D8B030D-6E8A-4147-A177-3AD203B41FA5}">
                      <a16:colId xmlns:a16="http://schemas.microsoft.com/office/drawing/2014/main" val="165004489"/>
                    </a:ext>
                  </a:extLst>
                </a:gridCol>
                <a:gridCol w="7177458">
                  <a:extLst>
                    <a:ext uri="{9D8B030D-6E8A-4147-A177-3AD203B41FA5}">
                      <a16:colId xmlns:a16="http://schemas.microsoft.com/office/drawing/2014/main" val="2610027987"/>
                    </a:ext>
                  </a:extLst>
                </a:gridCol>
              </a:tblGrid>
              <a:tr h="370840">
                <a:tc>
                  <a:txBody>
                    <a:bodyPr/>
                    <a:lstStyle/>
                    <a:p>
                      <a:r>
                        <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In [6]:</a:t>
                      </a:r>
                      <a:endParaRPr lang="zh-CN" altLang="en-US"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kumimoji="1" lang="zh-CN" altLang="en-US" sz="16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返回的</a:t>
                      </a:r>
                      <a:r>
                        <a:rPr kumimoji="1" lang="en-US" altLang="zh-CN" sz="1600" b="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torch.Size</a:t>
                      </a:r>
                      <a:r>
                        <a:rPr kumimoji="1" lang="zh-CN" altLang="en-US" sz="16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其实就是一个</a:t>
                      </a:r>
                      <a:r>
                        <a:rPr kumimoji="1" lang="en-US" altLang="zh-CN" sz="16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tuple, </a:t>
                      </a:r>
                      <a:r>
                        <a:rPr kumimoji="1" lang="zh-CN" altLang="en-US" sz="16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支持所有</a:t>
                      </a:r>
                      <a:r>
                        <a:rPr kumimoji="1" lang="en-US" altLang="zh-CN" sz="16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tuple</a:t>
                      </a:r>
                      <a:r>
                        <a:rPr kumimoji="1" lang="zh-CN" altLang="en-US" sz="16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的操作。</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print(</a:t>
                      </a:r>
                      <a:r>
                        <a:rPr kumimoji="1" lang="en-US" altLang="zh-CN" sz="1600" b="0" dirty="0" err="1">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x.size</a:t>
                      </a: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print(</a:t>
                      </a:r>
                      <a:r>
                        <a:rPr kumimoji="1" lang="en-US" altLang="zh-CN" sz="1600" b="0" dirty="0" err="1">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x.shape</a:t>
                      </a: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endParaRPr>
                    </a:p>
                  </a:txBody>
                  <a:tcPr>
                    <a:lnL w="12700" cap="flat" cmpd="sng" algn="ctr">
                      <a:solidFill>
                        <a:schemeClr val="bg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93588950"/>
                  </a:ext>
                </a:extLst>
              </a:tr>
              <a:tr h="370840">
                <a:tc>
                  <a:txBody>
                    <a:bodyPr/>
                    <a:lstStyle/>
                    <a:p>
                      <a:r>
                        <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Out [6]:</a:t>
                      </a:r>
                      <a:endParaRPr lang="zh-CN" altLang="en-US"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600" dirty="0" err="1">
                          <a:latin typeface="Times New Roman" panose="02020603050405020304" pitchFamily="18" charset="0"/>
                          <a:ea typeface="Microsoft YaHei" panose="020B0503020204020204" pitchFamily="34" charset="-122"/>
                          <a:cs typeface="Times New Roman" panose="02020603050405020304" pitchFamily="18" charset="0"/>
                        </a:rPr>
                        <a:t>torch.Size</a:t>
                      </a:r>
                      <a:r>
                        <a:rPr lang="en" altLang="zh-CN" sz="1600" dirty="0">
                          <a:latin typeface="Times New Roman" panose="02020603050405020304" pitchFamily="18" charset="0"/>
                          <a:ea typeface="Microsoft YaHei" panose="020B0503020204020204" pitchFamily="34" charset="-122"/>
                          <a:cs typeface="Times New Roman" panose="02020603050405020304" pitchFamily="18" charset="0"/>
                        </a:rPr>
                        <a:t>([2, 2])</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600" dirty="0" err="1">
                          <a:latin typeface="Times New Roman" panose="02020603050405020304" pitchFamily="18" charset="0"/>
                          <a:ea typeface="Microsoft YaHei" panose="020B0503020204020204" pitchFamily="34" charset="-122"/>
                          <a:cs typeface="Times New Roman" panose="02020603050405020304" pitchFamily="18" charset="0"/>
                        </a:rPr>
                        <a:t>torch.Size</a:t>
                      </a:r>
                      <a:r>
                        <a:rPr lang="en" altLang="zh-CN" sz="1600" dirty="0">
                          <a:latin typeface="Times New Roman" panose="02020603050405020304" pitchFamily="18" charset="0"/>
                          <a:ea typeface="Microsoft YaHei" panose="020B0503020204020204" pitchFamily="34" charset="-122"/>
                          <a:cs typeface="Times New Roman" panose="02020603050405020304" pitchFamily="18" charset="0"/>
                        </a:rPr>
                        <a:t>([2, 2])</a:t>
                      </a:r>
                      <a:endPar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endParaRPr>
                    </a:p>
                  </a:txBody>
                  <a:tcPr>
                    <a:lnL w="12700" cap="flat" cmpd="sng" algn="ctr">
                      <a:solidFill>
                        <a:schemeClr val="bg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41298970"/>
                  </a:ext>
                </a:extLst>
              </a:tr>
            </a:tbl>
          </a:graphicData>
        </a:graphic>
      </p:graphicFrame>
      <p:sp>
        <p:nvSpPr>
          <p:cNvPr id="22" name="矩形 21">
            <a:extLst>
              <a:ext uri="{FF2B5EF4-FFF2-40B4-BE49-F238E27FC236}">
                <a16:creationId xmlns:a16="http://schemas.microsoft.com/office/drawing/2014/main" id="{BB8FCA52-8291-854A-8011-D3FF700BB006}"/>
              </a:ext>
            </a:extLst>
          </p:cNvPr>
          <p:cNvSpPr/>
          <p:nvPr/>
        </p:nvSpPr>
        <p:spPr>
          <a:xfrm>
            <a:off x="772756" y="856797"/>
            <a:ext cx="8602118" cy="646331"/>
          </a:xfrm>
          <a:prstGeom prst="rect">
            <a:avLst/>
          </a:prstGeom>
        </p:spPr>
        <p:txBody>
          <a:bodyPr wrap="square">
            <a:spAutoFit/>
          </a:bodyPr>
          <a:lstStyle/>
          <a:p>
            <a:pPr marL="285750" indent="-285750">
              <a:buClr>
                <a:srgbClr val="0000FF"/>
              </a:buClr>
              <a:buFont typeface="Wingdings" pitchFamily="2" charset="2"/>
              <a:buChar char="n"/>
            </a:pPr>
            <a:r>
              <a:rPr lang="zh-CN" altLang="en-US" dirty="0">
                <a:latin typeface="Microsoft YaHei" panose="020B0503020204020204" pitchFamily="34" charset="-122"/>
                <a:ea typeface="Microsoft YaHei" panose="020B0503020204020204" pitchFamily="34" charset="-122"/>
              </a:rPr>
              <a:t>我们还可以通过</a:t>
            </a:r>
            <a:r>
              <a:rPr lang="zh-CN" altLang="en-US" dirty="0">
                <a:solidFill>
                  <a:srgbClr val="FF0000"/>
                </a:solidFill>
                <a:latin typeface="Microsoft YaHei" panose="020B0503020204020204" pitchFamily="34" charset="-122"/>
                <a:ea typeface="Microsoft YaHei" panose="020B0503020204020204" pitchFamily="34" charset="-122"/>
              </a:rPr>
              <a:t>现有的</a:t>
            </a:r>
            <a:r>
              <a:rPr lang="en" altLang="zh-CN" b="1" dirty="0">
                <a:solidFill>
                  <a:srgbClr val="FF0000"/>
                </a:solidFill>
                <a:latin typeface="Microsoft YaHei" panose="020B0503020204020204" pitchFamily="34" charset="-122"/>
                <a:ea typeface="Microsoft YaHei" panose="020B0503020204020204" pitchFamily="34" charset="-122"/>
              </a:rPr>
              <a:t>Tensor</a:t>
            </a:r>
            <a:r>
              <a:rPr lang="zh-CN" altLang="en-US" dirty="0">
                <a:latin typeface="Microsoft YaHei" panose="020B0503020204020204" pitchFamily="34" charset="-122"/>
                <a:ea typeface="Microsoft YaHei" panose="020B0503020204020204" pitchFamily="34" charset="-122"/>
              </a:rPr>
              <a:t>来创建</a:t>
            </a:r>
            <a:br>
              <a:rPr lang="en-US" altLang="zh-CN" dirty="0">
                <a:latin typeface="Microsoft YaHei" panose="020B0503020204020204" pitchFamily="34" charset="-122"/>
                <a:ea typeface="Microsoft YaHei" panose="020B0503020204020204" pitchFamily="34" charset="-122"/>
              </a:rPr>
            </a:br>
            <a:r>
              <a:rPr lang="zh-CN" altLang="en-US" dirty="0">
                <a:latin typeface="Microsoft YaHei" panose="020B0503020204020204" pitchFamily="34" charset="-122"/>
                <a:ea typeface="Microsoft YaHei" panose="020B0503020204020204" pitchFamily="34" charset="-122"/>
              </a:rPr>
              <a:t>此方法会默认重用输入</a:t>
            </a:r>
            <a:r>
              <a:rPr lang="en" altLang="zh-CN" b="1" dirty="0">
                <a:solidFill>
                  <a:srgbClr val="FF0000"/>
                </a:solidFill>
                <a:latin typeface="Microsoft YaHei" panose="020B0503020204020204" pitchFamily="34" charset="-122"/>
                <a:ea typeface="Microsoft YaHei" panose="020B0503020204020204" pitchFamily="34" charset="-122"/>
              </a:rPr>
              <a:t>Tensor</a:t>
            </a:r>
            <a:r>
              <a:rPr lang="zh-CN" altLang="en-US" dirty="0">
                <a:latin typeface="Microsoft YaHei" panose="020B0503020204020204" pitchFamily="34" charset="-122"/>
                <a:ea typeface="Microsoft YaHei" panose="020B0503020204020204" pitchFamily="34" charset="-122"/>
              </a:rPr>
              <a:t>的一些属性，例如数据类型，除非自定义数据类型。</a:t>
            </a:r>
          </a:p>
        </p:txBody>
      </p:sp>
      <p:graphicFrame>
        <p:nvGraphicFramePr>
          <p:cNvPr id="23" name="表格 22">
            <a:extLst>
              <a:ext uri="{FF2B5EF4-FFF2-40B4-BE49-F238E27FC236}">
                <a16:creationId xmlns:a16="http://schemas.microsoft.com/office/drawing/2014/main" id="{F53ADB29-9ABF-8B4B-9913-9678B218416A}"/>
              </a:ext>
            </a:extLst>
          </p:cNvPr>
          <p:cNvGraphicFramePr>
            <a:graphicFrameLocks noGrp="1"/>
          </p:cNvGraphicFramePr>
          <p:nvPr>
            <p:extLst>
              <p:ext uri="{D42A27DB-BD31-4B8C-83A1-F6EECF244321}">
                <p14:modId xmlns:p14="http://schemas.microsoft.com/office/powerpoint/2010/main" val="453873381"/>
              </p:ext>
            </p:extLst>
          </p:nvPr>
        </p:nvGraphicFramePr>
        <p:xfrm>
          <a:off x="1122691" y="1560264"/>
          <a:ext cx="8087797" cy="2865120"/>
        </p:xfrm>
        <a:graphic>
          <a:graphicData uri="http://schemas.openxmlformats.org/drawingml/2006/table">
            <a:tbl>
              <a:tblPr firstRow="1" bandRow="1">
                <a:tableStyleId>{5C22544A-7EE6-4342-B048-85BDC9FD1C3A}</a:tableStyleId>
              </a:tblPr>
              <a:tblGrid>
                <a:gridCol w="926446">
                  <a:extLst>
                    <a:ext uri="{9D8B030D-6E8A-4147-A177-3AD203B41FA5}">
                      <a16:colId xmlns:a16="http://schemas.microsoft.com/office/drawing/2014/main" val="165004489"/>
                    </a:ext>
                  </a:extLst>
                </a:gridCol>
                <a:gridCol w="7161351">
                  <a:extLst>
                    <a:ext uri="{9D8B030D-6E8A-4147-A177-3AD203B41FA5}">
                      <a16:colId xmlns:a16="http://schemas.microsoft.com/office/drawing/2014/main" val="2610027987"/>
                    </a:ext>
                  </a:extLst>
                </a:gridCol>
              </a:tblGrid>
              <a:tr h="370840">
                <a:tc>
                  <a:txBody>
                    <a:bodyPr/>
                    <a:lstStyle/>
                    <a:p>
                      <a:r>
                        <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In [7]:</a:t>
                      </a:r>
                      <a:endParaRPr lang="zh-CN" altLang="en-US"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kumimoji="1" lang="zh-CN" altLang="en-US" sz="16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返回的</a:t>
                      </a:r>
                      <a:r>
                        <a:rPr kumimoji="1" lang="en" altLang="zh-CN" sz="16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tensor</a:t>
                      </a:r>
                      <a:r>
                        <a:rPr kumimoji="1" lang="zh-CN" altLang="en-US" sz="16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默认具有相同的</a:t>
                      </a:r>
                      <a:r>
                        <a:rPr kumimoji="1" lang="en" altLang="zh-CN" sz="1600" b="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torch.dtype</a:t>
                      </a:r>
                      <a:r>
                        <a:rPr kumimoji="1" lang="zh-CN" altLang="en-US" sz="16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和</a:t>
                      </a:r>
                      <a:r>
                        <a:rPr kumimoji="1" lang="en" altLang="zh-CN" sz="1600" b="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torch.device</a:t>
                      </a:r>
                      <a:endParaRPr kumimoji="1" lang="en" altLang="zh-CN" sz="16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x = x.new_ones(</a:t>
                      </a: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2</a:t>
                      </a:r>
                      <a:r>
                        <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 3, dtype=torch.float64)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print(x)</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sz="16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kumimoji="1" lang="zh-CN" altLang="en-US" sz="16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指定新的数据类型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x = </a:t>
                      </a:r>
                      <a:r>
                        <a:rPr kumimoji="1" lang="en" altLang="zh-CN" sz="1600" b="0" dirty="0" err="1">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torch.randn_like</a:t>
                      </a:r>
                      <a:r>
                        <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(x, </a:t>
                      </a:r>
                      <a:r>
                        <a:rPr kumimoji="1" lang="en" altLang="zh-CN" sz="1600" b="0" dirty="0" err="1">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dtype</a:t>
                      </a:r>
                      <a:r>
                        <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a:t>
                      </a:r>
                      <a:r>
                        <a:rPr kumimoji="1" lang="en" altLang="zh-CN" sz="1600" b="0" dirty="0" err="1">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torch.float</a:t>
                      </a:r>
                      <a:r>
                        <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print(x) </a:t>
                      </a:r>
                    </a:p>
                  </a:txBody>
                  <a:tcPr>
                    <a:lnL w="12700" cap="flat" cmpd="sng" algn="ctr">
                      <a:solidFill>
                        <a:schemeClr val="bg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93588950"/>
                  </a:ext>
                </a:extLst>
              </a:tr>
              <a:tr h="370840">
                <a:tc>
                  <a:txBody>
                    <a:bodyPr/>
                    <a:lstStyle/>
                    <a:p>
                      <a:r>
                        <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Out [7]:</a:t>
                      </a:r>
                      <a:endParaRPr lang="zh-CN" altLang="en-US"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600" dirty="0">
                          <a:latin typeface="Times New Roman" panose="02020603050405020304" pitchFamily="18" charset="0"/>
                          <a:ea typeface="Microsoft YaHei" panose="020B0503020204020204" pitchFamily="34" charset="-122"/>
                          <a:cs typeface="Times New Roman" panose="02020603050405020304" pitchFamily="18" charset="0"/>
                        </a:rPr>
                        <a:t>tensor([[1., 1., 1.],</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600" dirty="0">
                          <a:latin typeface="Times New Roman" panose="02020603050405020304" pitchFamily="18" charset="0"/>
                          <a:ea typeface="Microsoft YaHei" panose="020B0503020204020204" pitchFamily="34" charset="-122"/>
                          <a:cs typeface="Times New Roman" panose="02020603050405020304" pitchFamily="18" charset="0"/>
                        </a:rPr>
                        <a:t>            [1., 1., 1.]], </a:t>
                      </a:r>
                      <a:r>
                        <a:rPr lang="en" altLang="zh-CN" sz="1600" dirty="0" err="1">
                          <a:latin typeface="Times New Roman" panose="02020603050405020304" pitchFamily="18" charset="0"/>
                          <a:ea typeface="Microsoft YaHei" panose="020B0503020204020204" pitchFamily="34" charset="-122"/>
                          <a:cs typeface="Times New Roman" panose="02020603050405020304" pitchFamily="18" charset="0"/>
                        </a:rPr>
                        <a:t>dtype</a:t>
                      </a:r>
                      <a:r>
                        <a:rPr lang="en" altLang="zh-CN" sz="1600" dirty="0">
                          <a:latin typeface="Times New Roman" panose="02020603050405020304" pitchFamily="18" charset="0"/>
                          <a:ea typeface="Microsoft YaHei" panose="020B0503020204020204" pitchFamily="34" charset="-122"/>
                          <a:cs typeface="Times New Roman" panose="02020603050405020304" pitchFamily="18" charset="0"/>
                        </a:rPr>
                        <a:t>=torch.float64)</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600" dirty="0">
                          <a:latin typeface="Times New Roman" panose="02020603050405020304" pitchFamily="18" charset="0"/>
                          <a:ea typeface="Microsoft YaHei" panose="020B0503020204020204" pitchFamily="34" charset="-122"/>
                          <a:cs typeface="Times New Roman" panose="02020603050405020304" pitchFamily="18" charset="0"/>
                        </a:rPr>
                        <a:t>tensor([[ 0.5344,  0.5095,  0.3691],</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600" dirty="0">
                          <a:latin typeface="Times New Roman" panose="02020603050405020304" pitchFamily="18" charset="0"/>
                          <a:ea typeface="Microsoft YaHei" panose="020B0503020204020204" pitchFamily="34" charset="-122"/>
                          <a:cs typeface="Times New Roman" panose="02020603050405020304" pitchFamily="18" charset="0"/>
                        </a:rPr>
                        <a:t>            [ 0.0160,  1.4369,  1.3419]])</a:t>
                      </a:r>
                      <a:endPar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endParaRPr>
                    </a:p>
                  </a:txBody>
                  <a:tcPr>
                    <a:lnL w="12700" cap="flat" cmpd="sng" algn="ctr">
                      <a:solidFill>
                        <a:schemeClr val="bg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41298970"/>
                  </a:ext>
                </a:extLst>
              </a:tr>
            </a:tbl>
          </a:graphicData>
        </a:graphic>
      </p:graphicFrame>
      <p:sp>
        <p:nvSpPr>
          <p:cNvPr id="2" name="矩形 1">
            <a:extLst>
              <a:ext uri="{FF2B5EF4-FFF2-40B4-BE49-F238E27FC236}">
                <a16:creationId xmlns:a16="http://schemas.microsoft.com/office/drawing/2014/main" id="{9D14E550-CB64-1F47-96CD-8D47F8E9190C}"/>
              </a:ext>
            </a:extLst>
          </p:cNvPr>
          <p:cNvSpPr/>
          <p:nvPr/>
        </p:nvSpPr>
        <p:spPr>
          <a:xfrm>
            <a:off x="3657596" y="3646581"/>
            <a:ext cx="1872871" cy="2644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右箭头 2">
            <a:extLst>
              <a:ext uri="{FF2B5EF4-FFF2-40B4-BE49-F238E27FC236}">
                <a16:creationId xmlns:a16="http://schemas.microsoft.com/office/drawing/2014/main" id="{2202A34F-B94E-F145-A288-C1B7CFF42990}"/>
              </a:ext>
            </a:extLst>
          </p:cNvPr>
          <p:cNvSpPr/>
          <p:nvPr/>
        </p:nvSpPr>
        <p:spPr>
          <a:xfrm>
            <a:off x="5673587" y="3646580"/>
            <a:ext cx="682999" cy="264405"/>
          </a:xfrm>
          <a:prstGeom prst="rightArrow">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B1A837B0-F029-F94B-8E22-7454CFF8F5F6}"/>
              </a:ext>
            </a:extLst>
          </p:cNvPr>
          <p:cNvSpPr txBox="1"/>
          <p:nvPr/>
        </p:nvSpPr>
        <p:spPr>
          <a:xfrm>
            <a:off x="6453694" y="3594116"/>
            <a:ext cx="2165978" cy="369332"/>
          </a:xfrm>
          <a:prstGeom prst="rect">
            <a:avLst/>
          </a:prstGeom>
          <a:noFill/>
        </p:spPr>
        <p:txBody>
          <a:bodyPr wrap="none" rtlCol="0">
            <a:spAutoFit/>
          </a:bodyPr>
          <a:lstStyle/>
          <a:p>
            <a:r>
              <a:rPr kumimoji="1" lang="zh-CN" altLang="en-US" dirty="0">
                <a:solidFill>
                  <a:srgbClr val="FF0000"/>
                </a:solidFill>
                <a:latin typeface="Microsoft YaHei" panose="020B0503020204020204" pitchFamily="34" charset="-122"/>
                <a:ea typeface="Microsoft YaHei" panose="020B0503020204020204" pitchFamily="34" charset="-122"/>
              </a:rPr>
              <a:t>与</a:t>
            </a:r>
            <a:r>
              <a:rPr kumimoji="1" lang="en-US" altLang="zh-CN" dirty="0">
                <a:solidFill>
                  <a:srgbClr val="FF0000"/>
                </a:solidFill>
                <a:latin typeface="Microsoft YaHei" panose="020B0503020204020204" pitchFamily="34" charset="-122"/>
                <a:ea typeface="Microsoft YaHei" panose="020B0503020204020204" pitchFamily="34" charset="-122"/>
              </a:rPr>
              <a:t>x</a:t>
            </a:r>
            <a:r>
              <a:rPr kumimoji="1" lang="zh-CN" altLang="en-US" dirty="0">
                <a:solidFill>
                  <a:srgbClr val="FF0000"/>
                </a:solidFill>
                <a:latin typeface="Microsoft YaHei" panose="020B0503020204020204" pitchFamily="34" charset="-122"/>
                <a:ea typeface="Microsoft YaHei" panose="020B0503020204020204" pitchFamily="34" charset="-122"/>
              </a:rPr>
              <a:t>相同的数据类型</a:t>
            </a:r>
          </a:p>
        </p:txBody>
      </p:sp>
    </p:spTree>
    <p:extLst>
      <p:ext uri="{BB962C8B-B14F-4D97-AF65-F5344CB8AC3E}">
        <p14:creationId xmlns:p14="http://schemas.microsoft.com/office/powerpoint/2010/main" val="33334332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Microsoft YaHei" panose="020B0503020204020204" pitchFamily="34" charset="-122"/>
                <a:ea typeface="Microsoft YaHei" panose="020B0503020204020204" pitchFamily="34" charset="-122"/>
              </a:rPr>
              <a:t>2.1</a:t>
            </a:r>
            <a:r>
              <a:rPr lang="zh-CN" altLang="en-US" sz="2800" b="1" dirty="0">
                <a:solidFill>
                  <a:srgbClr val="000000"/>
                </a:solidFill>
                <a:latin typeface="Microsoft YaHei" panose="020B0503020204020204" pitchFamily="34" charset="-122"/>
                <a:ea typeface="Microsoft YaHei" panose="020B0503020204020204" pitchFamily="34" charset="-122"/>
              </a:rPr>
              <a:t> 创建</a:t>
            </a:r>
            <a:r>
              <a:rPr lang="en-US" altLang="zh-CN" sz="2800" b="1" dirty="0">
                <a:solidFill>
                  <a:srgbClr val="000000"/>
                </a:solidFill>
                <a:latin typeface="Microsoft YaHei" panose="020B0503020204020204" pitchFamily="34" charset="-122"/>
                <a:ea typeface="Microsoft YaHei" panose="020B0503020204020204" pitchFamily="34" charset="-122"/>
              </a:rPr>
              <a:t>Tensor</a:t>
            </a:r>
          </a:p>
        </p:txBody>
      </p:sp>
      <p:sp>
        <p:nvSpPr>
          <p:cNvPr id="16" name="矩形 15">
            <a:extLst>
              <a:ext uri="{FF2B5EF4-FFF2-40B4-BE49-F238E27FC236}">
                <a16:creationId xmlns:a16="http://schemas.microsoft.com/office/drawing/2014/main" id="{ED2FA711-47BD-BD4F-8C11-0331F0F10B00}"/>
              </a:ext>
            </a:extLst>
          </p:cNvPr>
          <p:cNvSpPr/>
          <p:nvPr/>
        </p:nvSpPr>
        <p:spPr>
          <a:xfrm>
            <a:off x="484731" y="1101939"/>
            <a:ext cx="5190855" cy="369332"/>
          </a:xfrm>
          <a:prstGeom prst="rect">
            <a:avLst/>
          </a:prstGeom>
        </p:spPr>
        <p:txBody>
          <a:bodyPr wrap="square">
            <a:spAutoFit/>
          </a:bodyPr>
          <a:lstStyle/>
          <a:p>
            <a:pPr marL="285750" indent="-285750">
              <a:buClr>
                <a:srgbClr val="0000FF"/>
              </a:buClr>
              <a:buFont typeface="Wingdings" pitchFamily="2" charset="2"/>
              <a:buChar char="n"/>
            </a:pPr>
            <a:r>
              <a:rPr lang="zh-CN" altLang="en-US" dirty="0">
                <a:latin typeface="Microsoft YaHei" panose="020B0503020204020204" pitchFamily="34" charset="-122"/>
                <a:ea typeface="Microsoft YaHei" panose="020B0503020204020204" pitchFamily="34" charset="-122"/>
              </a:rPr>
              <a:t>其他创建</a:t>
            </a:r>
            <a:r>
              <a:rPr lang="en" altLang="zh-CN" b="1" dirty="0">
                <a:solidFill>
                  <a:srgbClr val="FF0000"/>
                </a:solidFill>
                <a:latin typeface="Microsoft YaHei" panose="020B0503020204020204" pitchFamily="34" charset="-122"/>
                <a:ea typeface="Microsoft YaHei" panose="020B0503020204020204" pitchFamily="34" charset="-122"/>
              </a:rPr>
              <a:t>Tensor</a:t>
            </a:r>
            <a:r>
              <a:rPr lang="zh-CN" altLang="en" dirty="0">
                <a:latin typeface="Microsoft YaHei" panose="020B0503020204020204" pitchFamily="34" charset="-122"/>
                <a:ea typeface="Microsoft YaHei" panose="020B0503020204020204" pitchFamily="34" charset="-122"/>
              </a:rPr>
              <a:t>的</a:t>
            </a:r>
            <a:r>
              <a:rPr lang="zh-CN" altLang="en-US" dirty="0">
                <a:latin typeface="Microsoft YaHei" panose="020B0503020204020204" pitchFamily="34" charset="-122"/>
                <a:ea typeface="Microsoft YaHei" panose="020B0503020204020204" pitchFamily="34" charset="-122"/>
              </a:rPr>
              <a:t>函数（可查阅官方</a:t>
            </a:r>
            <a:r>
              <a:rPr lang="en" altLang="zh-CN" dirty="0">
                <a:latin typeface="Microsoft YaHei" panose="020B0503020204020204" pitchFamily="34" charset="-122"/>
                <a:ea typeface="Microsoft YaHei" panose="020B0503020204020204" pitchFamily="34" charset="-122"/>
              </a:rPr>
              <a:t>API</a:t>
            </a:r>
            <a:r>
              <a:rPr lang="en-US" altLang="zh-CN" baseline="30000"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a:t>
            </a:r>
          </a:p>
        </p:txBody>
      </p:sp>
      <p:graphicFrame>
        <p:nvGraphicFramePr>
          <p:cNvPr id="2" name="表格 1">
            <a:extLst>
              <a:ext uri="{FF2B5EF4-FFF2-40B4-BE49-F238E27FC236}">
                <a16:creationId xmlns:a16="http://schemas.microsoft.com/office/drawing/2014/main" id="{4692F4BB-74E3-5847-A013-61E9DC33515C}"/>
              </a:ext>
            </a:extLst>
          </p:cNvPr>
          <p:cNvGraphicFramePr>
            <a:graphicFrameLocks noGrp="1"/>
          </p:cNvGraphicFramePr>
          <p:nvPr>
            <p:extLst>
              <p:ext uri="{D42A27DB-BD31-4B8C-83A1-F6EECF244321}">
                <p14:modId xmlns:p14="http://schemas.microsoft.com/office/powerpoint/2010/main" val="556102803"/>
              </p:ext>
            </p:extLst>
          </p:nvPr>
        </p:nvGraphicFramePr>
        <p:xfrm>
          <a:off x="1902372" y="1841541"/>
          <a:ext cx="7546428" cy="4274704"/>
        </p:xfrm>
        <a:graphic>
          <a:graphicData uri="http://schemas.openxmlformats.org/drawingml/2006/table">
            <a:tbl>
              <a:tblPr/>
              <a:tblGrid>
                <a:gridCol w="4204138">
                  <a:extLst>
                    <a:ext uri="{9D8B030D-6E8A-4147-A177-3AD203B41FA5}">
                      <a16:colId xmlns:a16="http://schemas.microsoft.com/office/drawing/2014/main" val="4056418391"/>
                    </a:ext>
                  </a:extLst>
                </a:gridCol>
                <a:gridCol w="3342290">
                  <a:extLst>
                    <a:ext uri="{9D8B030D-6E8A-4147-A177-3AD203B41FA5}">
                      <a16:colId xmlns:a16="http://schemas.microsoft.com/office/drawing/2014/main" val="2338178823"/>
                    </a:ext>
                  </a:extLst>
                </a:gridCol>
              </a:tblGrid>
              <a:tr h="371722">
                <a:tc>
                  <a:txBody>
                    <a:bodyPr/>
                    <a:lstStyle/>
                    <a:p>
                      <a:pPr algn="ctr"/>
                      <a:r>
                        <a:rPr lang="zh-CN" altLang="en-US" sz="1800" b="1" dirty="0">
                          <a:effectLst/>
                        </a:rPr>
                        <a:t>函数</a:t>
                      </a:r>
                    </a:p>
                  </a:txBody>
                  <a:tcPr marL="118441" marR="118441" marT="54665" marB="5466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a:r>
                        <a:rPr lang="zh-CN" altLang="en-US" sz="1800" b="1" dirty="0">
                          <a:effectLst/>
                        </a:rPr>
                        <a:t>功能</a:t>
                      </a:r>
                    </a:p>
                  </a:txBody>
                  <a:tcPr marL="118441" marR="118441" marT="54665" marB="5466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217525955"/>
                  </a:ext>
                </a:extLst>
              </a:tr>
              <a:tr h="371722">
                <a:tc>
                  <a:txBody>
                    <a:bodyPr/>
                    <a:lstStyle/>
                    <a:p>
                      <a:pPr algn="ctr"/>
                      <a:r>
                        <a:rPr lang="en" sz="1800" dirty="0">
                          <a:effectLst/>
                        </a:rPr>
                        <a:t>Tensor(*sizes)</a:t>
                      </a:r>
                    </a:p>
                  </a:txBody>
                  <a:tcPr marL="118441" marR="118441" marT="54665" marB="5466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a:r>
                        <a:rPr lang="zh-CN" altLang="en-US" sz="1800">
                          <a:effectLst/>
                        </a:rPr>
                        <a:t>基础构造函数</a:t>
                      </a:r>
                    </a:p>
                  </a:txBody>
                  <a:tcPr marL="118441" marR="118441" marT="54665" marB="5466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149755654"/>
                  </a:ext>
                </a:extLst>
              </a:tr>
              <a:tr h="371722">
                <a:tc>
                  <a:txBody>
                    <a:bodyPr/>
                    <a:lstStyle/>
                    <a:p>
                      <a:pPr algn="ctr"/>
                      <a:r>
                        <a:rPr lang="en" sz="1800">
                          <a:effectLst/>
                        </a:rPr>
                        <a:t>tensor(data,)</a:t>
                      </a:r>
                    </a:p>
                  </a:txBody>
                  <a:tcPr marL="118441" marR="118441" marT="54665" marB="5466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ctr"/>
                      <a:r>
                        <a:rPr lang="zh-CN" altLang="en-US" sz="1800">
                          <a:effectLst/>
                        </a:rPr>
                        <a:t>类似</a:t>
                      </a:r>
                      <a:r>
                        <a:rPr lang="en" sz="1800">
                          <a:effectLst/>
                        </a:rPr>
                        <a:t>np.array</a:t>
                      </a:r>
                      <a:r>
                        <a:rPr lang="zh-CN" altLang="en-US" sz="1800">
                          <a:effectLst/>
                        </a:rPr>
                        <a:t>的构造函数</a:t>
                      </a:r>
                    </a:p>
                  </a:txBody>
                  <a:tcPr marL="118441" marR="118441" marT="54665" marB="5466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2667832273"/>
                  </a:ext>
                </a:extLst>
              </a:tr>
              <a:tr h="371722">
                <a:tc>
                  <a:txBody>
                    <a:bodyPr/>
                    <a:lstStyle/>
                    <a:p>
                      <a:pPr algn="ctr"/>
                      <a:r>
                        <a:rPr lang="en" sz="1800" dirty="0">
                          <a:effectLst/>
                        </a:rPr>
                        <a:t>ones(*sizes)</a:t>
                      </a:r>
                    </a:p>
                  </a:txBody>
                  <a:tcPr marL="118441" marR="118441" marT="54665" marB="5466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a:r>
                        <a:rPr lang="zh-CN" altLang="en-US" sz="1800">
                          <a:effectLst/>
                        </a:rPr>
                        <a:t>全</a:t>
                      </a:r>
                      <a:r>
                        <a:rPr lang="en-US" altLang="zh-CN" sz="1800">
                          <a:effectLst/>
                        </a:rPr>
                        <a:t>1</a:t>
                      </a:r>
                      <a:r>
                        <a:rPr lang="en" sz="1800">
                          <a:effectLst/>
                        </a:rPr>
                        <a:t>Tensor</a:t>
                      </a:r>
                    </a:p>
                  </a:txBody>
                  <a:tcPr marL="118441" marR="118441" marT="54665" marB="5466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21400528"/>
                  </a:ext>
                </a:extLst>
              </a:tr>
              <a:tr h="371722">
                <a:tc>
                  <a:txBody>
                    <a:bodyPr/>
                    <a:lstStyle/>
                    <a:p>
                      <a:pPr algn="ctr"/>
                      <a:r>
                        <a:rPr lang="en" sz="1800" dirty="0">
                          <a:effectLst/>
                        </a:rPr>
                        <a:t>zeros(*sizes)</a:t>
                      </a:r>
                    </a:p>
                  </a:txBody>
                  <a:tcPr marL="118441" marR="118441" marT="54665" marB="5466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ctr"/>
                      <a:r>
                        <a:rPr lang="zh-CN" altLang="en-US" sz="1800">
                          <a:effectLst/>
                        </a:rPr>
                        <a:t>全</a:t>
                      </a:r>
                      <a:r>
                        <a:rPr lang="en-US" altLang="zh-CN" sz="1800">
                          <a:effectLst/>
                        </a:rPr>
                        <a:t>0</a:t>
                      </a:r>
                      <a:r>
                        <a:rPr lang="en" sz="1800">
                          <a:effectLst/>
                        </a:rPr>
                        <a:t>Tensor</a:t>
                      </a:r>
                    </a:p>
                  </a:txBody>
                  <a:tcPr marL="118441" marR="118441" marT="54665" marB="5466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3221281182"/>
                  </a:ext>
                </a:extLst>
              </a:tr>
              <a:tr h="371722">
                <a:tc>
                  <a:txBody>
                    <a:bodyPr/>
                    <a:lstStyle/>
                    <a:p>
                      <a:pPr algn="ctr"/>
                      <a:r>
                        <a:rPr lang="en" sz="1800" dirty="0">
                          <a:effectLst/>
                        </a:rPr>
                        <a:t>eye(*sizes)</a:t>
                      </a:r>
                    </a:p>
                  </a:txBody>
                  <a:tcPr marL="118441" marR="118441" marT="54665" marB="5466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a:r>
                        <a:rPr lang="zh-CN" altLang="en-US" sz="1800">
                          <a:effectLst/>
                        </a:rPr>
                        <a:t>对角线为</a:t>
                      </a:r>
                      <a:r>
                        <a:rPr lang="en-US" altLang="zh-CN" sz="1800">
                          <a:effectLst/>
                        </a:rPr>
                        <a:t>1</a:t>
                      </a:r>
                      <a:r>
                        <a:rPr lang="zh-CN" altLang="en-US" sz="1800">
                          <a:effectLst/>
                        </a:rPr>
                        <a:t>，其他为</a:t>
                      </a:r>
                      <a:r>
                        <a:rPr lang="en-US" altLang="zh-CN" sz="1800">
                          <a:effectLst/>
                        </a:rPr>
                        <a:t>0</a:t>
                      </a:r>
                    </a:p>
                  </a:txBody>
                  <a:tcPr marL="118441" marR="118441" marT="54665" marB="5466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46087536"/>
                  </a:ext>
                </a:extLst>
              </a:tr>
              <a:tr h="371722">
                <a:tc>
                  <a:txBody>
                    <a:bodyPr/>
                    <a:lstStyle/>
                    <a:p>
                      <a:pPr algn="ctr"/>
                      <a:r>
                        <a:rPr lang="en" sz="1800">
                          <a:effectLst/>
                        </a:rPr>
                        <a:t>arange(s,e,step)</a:t>
                      </a:r>
                    </a:p>
                  </a:txBody>
                  <a:tcPr marL="118441" marR="118441" marT="54665" marB="5466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ctr"/>
                      <a:r>
                        <a:rPr lang="zh-CN" altLang="en-US" sz="1800">
                          <a:effectLst/>
                        </a:rPr>
                        <a:t>从</a:t>
                      </a:r>
                      <a:r>
                        <a:rPr lang="en" sz="1800">
                          <a:effectLst/>
                        </a:rPr>
                        <a:t>s</a:t>
                      </a:r>
                      <a:r>
                        <a:rPr lang="zh-CN" altLang="en-US" sz="1800">
                          <a:effectLst/>
                        </a:rPr>
                        <a:t>到</a:t>
                      </a:r>
                      <a:r>
                        <a:rPr lang="en" sz="1800">
                          <a:effectLst/>
                        </a:rPr>
                        <a:t>e，</a:t>
                      </a:r>
                      <a:r>
                        <a:rPr lang="zh-CN" altLang="en-US" sz="1800">
                          <a:effectLst/>
                        </a:rPr>
                        <a:t>步长为</a:t>
                      </a:r>
                      <a:r>
                        <a:rPr lang="en" sz="1800">
                          <a:effectLst/>
                        </a:rPr>
                        <a:t>step</a:t>
                      </a:r>
                    </a:p>
                  </a:txBody>
                  <a:tcPr marL="118441" marR="118441" marT="54665" marB="5466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2761383271"/>
                  </a:ext>
                </a:extLst>
              </a:tr>
              <a:tr h="371722">
                <a:tc>
                  <a:txBody>
                    <a:bodyPr/>
                    <a:lstStyle/>
                    <a:p>
                      <a:pPr algn="ctr"/>
                      <a:r>
                        <a:rPr lang="en" sz="1800">
                          <a:effectLst/>
                        </a:rPr>
                        <a:t>linspace(s,e,steps)</a:t>
                      </a:r>
                    </a:p>
                  </a:txBody>
                  <a:tcPr marL="118441" marR="118441" marT="54665" marB="5466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a:r>
                        <a:rPr lang="zh-CN" altLang="en-US" sz="1800">
                          <a:effectLst/>
                        </a:rPr>
                        <a:t>从</a:t>
                      </a:r>
                      <a:r>
                        <a:rPr lang="en" sz="1800">
                          <a:effectLst/>
                        </a:rPr>
                        <a:t>s</a:t>
                      </a:r>
                      <a:r>
                        <a:rPr lang="zh-CN" altLang="en-US" sz="1800">
                          <a:effectLst/>
                        </a:rPr>
                        <a:t>到</a:t>
                      </a:r>
                      <a:r>
                        <a:rPr lang="en" sz="1800">
                          <a:effectLst/>
                        </a:rPr>
                        <a:t>e，</a:t>
                      </a:r>
                      <a:r>
                        <a:rPr lang="zh-CN" altLang="en-US" sz="1800">
                          <a:effectLst/>
                        </a:rPr>
                        <a:t>均匀切分成</a:t>
                      </a:r>
                      <a:r>
                        <a:rPr lang="en" sz="1800">
                          <a:effectLst/>
                        </a:rPr>
                        <a:t>steps</a:t>
                      </a:r>
                      <a:r>
                        <a:rPr lang="zh-CN" altLang="en-US" sz="1800">
                          <a:effectLst/>
                        </a:rPr>
                        <a:t>份</a:t>
                      </a:r>
                    </a:p>
                  </a:txBody>
                  <a:tcPr marL="118441" marR="118441" marT="54665" marB="5466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542474522"/>
                  </a:ext>
                </a:extLst>
              </a:tr>
              <a:tr h="371722">
                <a:tc>
                  <a:txBody>
                    <a:bodyPr/>
                    <a:lstStyle/>
                    <a:p>
                      <a:pPr algn="ctr"/>
                      <a:r>
                        <a:rPr lang="en" sz="1800">
                          <a:effectLst/>
                        </a:rPr>
                        <a:t>rand/randn(*sizes)</a:t>
                      </a:r>
                    </a:p>
                  </a:txBody>
                  <a:tcPr marL="118441" marR="118441" marT="54665" marB="5466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ctr"/>
                      <a:r>
                        <a:rPr lang="zh-CN" altLang="en-US" sz="1800">
                          <a:effectLst/>
                        </a:rPr>
                        <a:t>均匀</a:t>
                      </a:r>
                      <a:r>
                        <a:rPr lang="en-US" altLang="zh-CN" sz="1800">
                          <a:effectLst/>
                        </a:rPr>
                        <a:t>/</a:t>
                      </a:r>
                      <a:r>
                        <a:rPr lang="zh-CN" altLang="en-US" sz="1800">
                          <a:effectLst/>
                        </a:rPr>
                        <a:t>标准分布</a:t>
                      </a:r>
                    </a:p>
                  </a:txBody>
                  <a:tcPr marL="118441" marR="118441" marT="54665" marB="5466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3460803896"/>
                  </a:ext>
                </a:extLst>
              </a:tr>
              <a:tr h="438204">
                <a:tc>
                  <a:txBody>
                    <a:bodyPr/>
                    <a:lstStyle/>
                    <a:p>
                      <a:pPr algn="ctr"/>
                      <a:r>
                        <a:rPr lang="en" sz="1800">
                          <a:effectLst/>
                        </a:rPr>
                        <a:t>normal(mean,std)/uniform(from,to)</a:t>
                      </a:r>
                    </a:p>
                  </a:txBody>
                  <a:tcPr marL="118441" marR="118441" marT="54665" marB="5466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a:r>
                        <a:rPr lang="zh-CN" altLang="en-US" sz="1800" dirty="0">
                          <a:effectLst/>
                        </a:rPr>
                        <a:t>正态分布</a:t>
                      </a:r>
                      <a:r>
                        <a:rPr lang="en-US" altLang="zh-CN" sz="1800" dirty="0">
                          <a:effectLst/>
                        </a:rPr>
                        <a:t>/</a:t>
                      </a:r>
                      <a:r>
                        <a:rPr lang="zh-CN" altLang="en-US" sz="1800" dirty="0">
                          <a:effectLst/>
                        </a:rPr>
                        <a:t>均匀分布</a:t>
                      </a:r>
                    </a:p>
                  </a:txBody>
                  <a:tcPr marL="118441" marR="118441" marT="54665" marB="5466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995582201"/>
                  </a:ext>
                </a:extLst>
              </a:tr>
              <a:tr h="371722">
                <a:tc>
                  <a:txBody>
                    <a:bodyPr/>
                    <a:lstStyle/>
                    <a:p>
                      <a:pPr algn="ctr"/>
                      <a:r>
                        <a:rPr lang="en" sz="1800">
                          <a:effectLst/>
                        </a:rPr>
                        <a:t>randperm(m)</a:t>
                      </a:r>
                    </a:p>
                  </a:txBody>
                  <a:tcPr marL="118441" marR="118441" marT="54665" marB="5466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ctr"/>
                      <a:r>
                        <a:rPr lang="zh-CN" altLang="en-US" sz="1800" dirty="0">
                          <a:effectLst/>
                        </a:rPr>
                        <a:t>随机排列</a:t>
                      </a:r>
                    </a:p>
                  </a:txBody>
                  <a:tcPr marL="118441" marR="118441" marT="54665" marB="5466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1110173355"/>
                  </a:ext>
                </a:extLst>
              </a:tr>
            </a:tbl>
          </a:graphicData>
        </a:graphic>
      </p:graphicFrame>
      <p:sp>
        <p:nvSpPr>
          <p:cNvPr id="3" name="文本框 2">
            <a:extLst>
              <a:ext uri="{FF2B5EF4-FFF2-40B4-BE49-F238E27FC236}">
                <a16:creationId xmlns:a16="http://schemas.microsoft.com/office/drawing/2014/main" id="{177BB6C1-19B4-DB4C-8780-7C1724992356}"/>
              </a:ext>
            </a:extLst>
          </p:cNvPr>
          <p:cNvSpPr txBox="1"/>
          <p:nvPr/>
        </p:nvSpPr>
        <p:spPr>
          <a:xfrm>
            <a:off x="777846" y="6486515"/>
            <a:ext cx="4154022" cy="307777"/>
          </a:xfrm>
          <a:prstGeom prst="rect">
            <a:avLst/>
          </a:prstGeom>
          <a:noFill/>
        </p:spPr>
        <p:txBody>
          <a:bodyPr wrap="none" rtlCol="0">
            <a:spAutoFit/>
          </a:bodyPr>
          <a:lstStyle/>
          <a:p>
            <a:r>
              <a:rPr lang="en" altLang="zh-CN" sz="1400" dirty="0">
                <a:latin typeface="Microsoft YaHei" panose="020B0503020204020204" pitchFamily="34" charset="-122"/>
                <a:ea typeface="Microsoft YaHei" panose="020B0503020204020204" pitchFamily="34" charset="-122"/>
              </a:rPr>
              <a:t>[1] </a:t>
            </a:r>
            <a:r>
              <a:rPr lang="en" altLang="zh-CN" sz="1400" dirty="0">
                <a:latin typeface="Microsoft YaHei" panose="020B0503020204020204" pitchFamily="34" charset="-122"/>
                <a:ea typeface="Microsoft YaHei" panose="020B0503020204020204" pitchFamily="34" charset="-122"/>
                <a:hlinkClick r:id="rId3"/>
              </a:rPr>
              <a:t>https://pytorch.org/docs/stable/index.html</a:t>
            </a:r>
            <a:endParaRPr kumimoji="1" lang="zh-CN" altLang="en-US" sz="1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72811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Microsoft YaHei" panose="020B0503020204020204" pitchFamily="34" charset="-122"/>
                <a:ea typeface="Microsoft YaHei" panose="020B0503020204020204" pitchFamily="34" charset="-122"/>
              </a:rPr>
              <a:t>2.2</a:t>
            </a:r>
            <a:r>
              <a:rPr lang="zh-CN" altLang="en-US" sz="2800" b="1" dirty="0">
                <a:solidFill>
                  <a:srgbClr val="000000"/>
                </a:solidFill>
                <a:latin typeface="Microsoft YaHei" panose="020B0503020204020204" pitchFamily="34" charset="-122"/>
                <a:ea typeface="Microsoft YaHei" panose="020B0503020204020204" pitchFamily="34" charset="-122"/>
              </a:rPr>
              <a:t> </a:t>
            </a:r>
            <a:r>
              <a:rPr lang="en-US" altLang="zh-CN" sz="2800" b="1" dirty="0">
                <a:solidFill>
                  <a:srgbClr val="000000"/>
                </a:solidFill>
                <a:latin typeface="Microsoft YaHei" panose="020B0503020204020204" pitchFamily="34" charset="-122"/>
                <a:ea typeface="Microsoft YaHei" panose="020B0503020204020204" pitchFamily="34" charset="-122"/>
              </a:rPr>
              <a:t>Tensor</a:t>
            </a:r>
            <a:r>
              <a:rPr lang="zh-CN" altLang="en-US" sz="2800" b="1" dirty="0">
                <a:solidFill>
                  <a:srgbClr val="000000"/>
                </a:solidFill>
                <a:latin typeface="Microsoft YaHei" panose="020B0503020204020204" pitchFamily="34" charset="-122"/>
                <a:ea typeface="Microsoft YaHei" panose="020B0503020204020204" pitchFamily="34" charset="-122"/>
              </a:rPr>
              <a:t>的相关操作</a:t>
            </a:r>
            <a:endParaRPr lang="en-US" altLang="zh-CN" sz="2800" b="1" dirty="0">
              <a:solidFill>
                <a:srgbClr val="000000"/>
              </a:solidFill>
              <a:latin typeface="Microsoft YaHei" panose="020B0503020204020204" pitchFamily="34" charset="-122"/>
              <a:ea typeface="Microsoft YaHei" panose="020B0503020204020204" pitchFamily="34" charset="-122"/>
            </a:endParaRPr>
          </a:p>
        </p:txBody>
      </p:sp>
      <p:sp>
        <p:nvSpPr>
          <p:cNvPr id="16" name="矩形 15">
            <a:extLst>
              <a:ext uri="{FF2B5EF4-FFF2-40B4-BE49-F238E27FC236}">
                <a16:creationId xmlns:a16="http://schemas.microsoft.com/office/drawing/2014/main" id="{ED2FA711-47BD-BD4F-8C11-0331F0F10B00}"/>
              </a:ext>
            </a:extLst>
          </p:cNvPr>
          <p:cNvSpPr/>
          <p:nvPr/>
        </p:nvSpPr>
        <p:spPr>
          <a:xfrm>
            <a:off x="474222" y="944231"/>
            <a:ext cx="8602118" cy="369332"/>
          </a:xfrm>
          <a:prstGeom prst="rect">
            <a:avLst/>
          </a:prstGeom>
        </p:spPr>
        <p:txBody>
          <a:bodyPr wrap="square">
            <a:spAutoFit/>
          </a:bodyPr>
          <a:lstStyle/>
          <a:p>
            <a:pPr marL="285750" indent="-285750">
              <a:buClr>
                <a:srgbClr val="0000FF"/>
              </a:buClr>
              <a:buFont typeface="Wingdings" pitchFamily="2" charset="2"/>
              <a:buChar char="n"/>
            </a:pPr>
            <a:r>
              <a:rPr lang="zh-CN" altLang="en-US" dirty="0">
                <a:latin typeface="Microsoft YaHei" panose="020B0503020204020204" pitchFamily="34" charset="-122"/>
                <a:ea typeface="Microsoft YaHei" panose="020B0503020204020204" pitchFamily="34" charset="-122"/>
              </a:rPr>
              <a:t>算术操作</a:t>
            </a:r>
          </a:p>
        </p:txBody>
      </p:sp>
      <p:graphicFrame>
        <p:nvGraphicFramePr>
          <p:cNvPr id="17" name="表格 16">
            <a:extLst>
              <a:ext uri="{FF2B5EF4-FFF2-40B4-BE49-F238E27FC236}">
                <a16:creationId xmlns:a16="http://schemas.microsoft.com/office/drawing/2014/main" id="{B934642A-2757-024E-B226-7615C3D1970D}"/>
              </a:ext>
            </a:extLst>
          </p:cNvPr>
          <p:cNvGraphicFramePr>
            <a:graphicFrameLocks noGrp="1"/>
          </p:cNvGraphicFramePr>
          <p:nvPr>
            <p:extLst>
              <p:ext uri="{D42A27DB-BD31-4B8C-83A1-F6EECF244321}">
                <p14:modId xmlns:p14="http://schemas.microsoft.com/office/powerpoint/2010/main" val="3601882729"/>
              </p:ext>
            </p:extLst>
          </p:nvPr>
        </p:nvGraphicFramePr>
        <p:xfrm>
          <a:off x="777846" y="1936973"/>
          <a:ext cx="8996775" cy="3596640"/>
        </p:xfrm>
        <a:graphic>
          <a:graphicData uri="http://schemas.openxmlformats.org/drawingml/2006/table">
            <a:tbl>
              <a:tblPr firstRow="1" bandRow="1">
                <a:tableStyleId>{5C22544A-7EE6-4342-B048-85BDC9FD1C3A}</a:tableStyleId>
              </a:tblPr>
              <a:tblGrid>
                <a:gridCol w="940785">
                  <a:extLst>
                    <a:ext uri="{9D8B030D-6E8A-4147-A177-3AD203B41FA5}">
                      <a16:colId xmlns:a16="http://schemas.microsoft.com/office/drawing/2014/main" val="165004489"/>
                    </a:ext>
                  </a:extLst>
                </a:gridCol>
                <a:gridCol w="8055990">
                  <a:extLst>
                    <a:ext uri="{9D8B030D-6E8A-4147-A177-3AD203B41FA5}">
                      <a16:colId xmlns:a16="http://schemas.microsoft.com/office/drawing/2014/main" val="2610027987"/>
                    </a:ext>
                  </a:extLst>
                </a:gridCol>
              </a:tblGrid>
              <a:tr h="370840">
                <a:tc>
                  <a:txBody>
                    <a:bodyPr/>
                    <a:lstStyle/>
                    <a:p>
                      <a:r>
                        <a:rPr kumimoji="1" lang="en" altLang="zh-CN" sz="14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In [</a:t>
                      </a:r>
                      <a:r>
                        <a:rPr kumimoji="1" lang="en-US" altLang="zh-CN" sz="14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1</a:t>
                      </a:r>
                      <a:r>
                        <a:rPr kumimoji="1" lang="en" altLang="zh-CN" sz="14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zh-CN" altLang="en-US" sz="14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4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a:t>
                      </a:r>
                      <a:r>
                        <a:rPr kumimoji="1" lang="zh-CN" altLang="en-US" sz="14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加法形式一</a:t>
                      </a:r>
                      <a:endParaRPr kumimoji="1" lang="en-US" altLang="zh-CN" sz="14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4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x = </a:t>
                      </a:r>
                      <a:r>
                        <a:rPr kumimoji="1" lang="en-US" altLang="zh-CN" sz="1400" b="0" dirty="0" err="1">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torch.rand</a:t>
                      </a:r>
                      <a:r>
                        <a:rPr kumimoji="1" lang="en-US" altLang="zh-CN" sz="14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(2, 3)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4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y = </a:t>
                      </a:r>
                      <a:r>
                        <a:rPr kumimoji="1" lang="en-US" altLang="zh-CN" sz="1400" b="0" dirty="0" err="1">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torch.rand</a:t>
                      </a:r>
                      <a:r>
                        <a:rPr kumimoji="1" lang="en-US" altLang="zh-CN" sz="14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(2, 3)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sz="14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print(x + 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zh-CN" sz="14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4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a:t>
                      </a:r>
                      <a:r>
                        <a:rPr kumimoji="1" lang="zh-CN" altLang="en-US" sz="14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kumimoji="1" lang="zh-CN" altLang="en" sz="14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加法</a:t>
                      </a:r>
                      <a:r>
                        <a:rPr kumimoji="1" lang="zh-CN" altLang="en-US" sz="14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形式二</a:t>
                      </a:r>
                      <a:endParaRPr kumimoji="1" lang="en" altLang="zh-CN" sz="14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sz="14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print(</a:t>
                      </a:r>
                      <a:r>
                        <a:rPr kumimoji="1" lang="en" altLang="zh-CN" sz="1400" b="0" dirty="0" err="1">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torch.add</a:t>
                      </a:r>
                      <a:r>
                        <a:rPr kumimoji="1" lang="en" altLang="zh-CN" sz="14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(x, 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zh-CN" sz="14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4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a:t>
                      </a:r>
                      <a:r>
                        <a:rPr kumimoji="1" lang="zh-CN" altLang="en-US" sz="14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加法形式三，</a:t>
                      </a:r>
                      <a:r>
                        <a:rPr kumimoji="1" lang="en" altLang="zh-CN" sz="1400" b="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inplace</a:t>
                      </a:r>
                      <a:r>
                        <a:rPr kumimoji="1" lang="zh-CN" altLang="en-US" sz="14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（原地操作）</a:t>
                      </a:r>
                      <a:br>
                        <a:rPr kumimoji="1" lang="en" altLang="zh-CN" sz="14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br>
                      <a:r>
                        <a:rPr kumimoji="1" lang="en" altLang="zh-CN" sz="1400" b="0" dirty="0" err="1">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y.add</a:t>
                      </a:r>
                      <a:r>
                        <a:rPr kumimoji="1" lang="en" altLang="zh-CN" sz="14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_(x)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sz="14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print(y)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zh-CN" sz="14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4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a:t>
                      </a:r>
                      <a:r>
                        <a:rPr kumimoji="1" lang="zh-CN" altLang="en-US" sz="14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kumimoji="1" lang="en" altLang="zh-CN" sz="1400" b="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PyTorch</a:t>
                      </a:r>
                      <a:r>
                        <a:rPr kumimoji="1" lang="zh-CN" altLang="en-US" sz="14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操作的</a:t>
                      </a:r>
                      <a:r>
                        <a:rPr kumimoji="1" lang="en" altLang="zh-CN" sz="1400" b="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inplace</a:t>
                      </a:r>
                      <a:r>
                        <a:rPr kumimoji="1" lang="zh-CN" altLang="en-US" sz="14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版本都有后缀</a:t>
                      </a:r>
                      <a:r>
                        <a:rPr kumimoji="1" lang="en-US" altLang="zh-CN" sz="14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a:t>
                      </a:r>
                      <a:r>
                        <a:rPr kumimoji="1" lang="en-US" altLang="zh-CN" sz="1400" b="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_</a:t>
                      </a:r>
                      <a:r>
                        <a:rPr kumimoji="1" lang="en-US" altLang="zh-CN" sz="14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a:t>
                      </a:r>
                      <a:r>
                        <a:rPr kumimoji="1" lang="zh-CN" altLang="en-US" sz="14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kumimoji="1" lang="en-US" altLang="zh-CN" sz="14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kumimoji="1" lang="zh-CN" altLang="en-US" sz="14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例如</a:t>
                      </a:r>
                      <a:r>
                        <a:rPr kumimoji="1" lang="en" altLang="zh-CN" sz="1400" b="1"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x.copy</a:t>
                      </a:r>
                      <a:r>
                        <a:rPr kumimoji="1" lang="en" altLang="zh-CN" sz="1400" b="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_(y), </a:t>
                      </a:r>
                      <a:r>
                        <a:rPr kumimoji="1" lang="en" altLang="zh-CN" sz="1400" b="1"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x.t</a:t>
                      </a:r>
                      <a:r>
                        <a:rPr kumimoji="1" lang="en" altLang="zh-CN" sz="1400" b="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_()</a:t>
                      </a:r>
                    </a:p>
                  </a:txBody>
                  <a:tcPr>
                    <a:lnL w="12700" cap="flat" cmpd="sng" algn="ctr">
                      <a:solidFill>
                        <a:schemeClr val="bg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93588950"/>
                  </a:ext>
                </a:extLst>
              </a:tr>
              <a:tr h="370840">
                <a:tc>
                  <a:txBody>
                    <a:bodyPr/>
                    <a:lstStyle/>
                    <a:p>
                      <a:r>
                        <a:rPr kumimoji="1" lang="en" altLang="zh-CN" sz="14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Out [</a:t>
                      </a:r>
                      <a:r>
                        <a:rPr kumimoji="1" lang="en-US" altLang="zh-CN" sz="14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1</a:t>
                      </a:r>
                      <a:r>
                        <a:rPr kumimoji="1" lang="en" altLang="zh-CN" sz="14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zh-CN" altLang="en-US" sz="14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400" dirty="0">
                          <a:latin typeface="Times New Roman" panose="02020603050405020304" pitchFamily="18" charset="0"/>
                          <a:ea typeface="Microsoft YaHei" panose="020B0503020204020204" pitchFamily="34" charset="-122"/>
                          <a:cs typeface="Times New Roman" panose="02020603050405020304" pitchFamily="18" charset="0"/>
                        </a:rPr>
                        <a:t>tensor([</a:t>
                      </a:r>
                      <a:r>
                        <a:rPr lang="en-US" altLang="zh-CN" sz="1400" dirty="0">
                          <a:latin typeface="Times New Roman" panose="02020603050405020304" pitchFamily="18" charset="0"/>
                          <a:ea typeface="Microsoft YaHei" panose="020B0503020204020204" pitchFamily="34" charset="-122"/>
                          <a:cs typeface="Times New Roman" panose="02020603050405020304" pitchFamily="18" charset="0"/>
                        </a:rPr>
                        <a:t>[0.6693, 0.6933, 0.6357],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panose="02020603050405020304" pitchFamily="18" charset="0"/>
                          <a:ea typeface="Microsoft YaHei" panose="020B0503020204020204" pitchFamily="34" charset="-122"/>
                          <a:cs typeface="Times New Roman" panose="02020603050405020304" pitchFamily="18" charset="0"/>
                        </a:rPr>
                        <a:t>            [1.2661, 1.2059, 1.4899]</a:t>
                      </a:r>
                      <a:r>
                        <a:rPr lang="en" altLang="zh-CN" sz="1400" dirty="0">
                          <a:latin typeface="Times New Roman" panose="02020603050405020304" pitchFamily="18" charset="0"/>
                          <a:ea typeface="Microsoft YaHei" panose="020B0503020204020204" pitchFamily="34" charset="-122"/>
                          <a:cs typeface="Times New Roman" panose="02020603050405020304" pitchFamily="18" charset="0"/>
                        </a:rPr>
                        <a:t>])</a:t>
                      </a:r>
                      <a:endParaRPr kumimoji="1" lang="en" altLang="zh-CN" sz="14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4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 altLang="zh-CN" sz="1400" dirty="0">
                        <a:latin typeface="Times New Roman" panose="02020603050405020304" pitchFamily="18" charset="0"/>
                        <a:ea typeface="Microsoft YaHei" panose="020B0503020204020204" pitchFamily="34" charset="-122"/>
                        <a:cs typeface="Times New Roman" panose="02020603050405020304" pitchFamily="18" charset="0"/>
                      </a:endParaRPr>
                    </a:p>
                  </a:txBody>
                  <a:tcPr>
                    <a:lnL w="12700" cap="flat" cmpd="sng" algn="ctr">
                      <a:solidFill>
                        <a:schemeClr val="bg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41298970"/>
                  </a:ext>
                </a:extLst>
              </a:tr>
            </a:tbl>
          </a:graphicData>
        </a:graphic>
      </p:graphicFrame>
      <p:sp>
        <p:nvSpPr>
          <p:cNvPr id="2" name="文本框 1">
            <a:extLst>
              <a:ext uri="{FF2B5EF4-FFF2-40B4-BE49-F238E27FC236}">
                <a16:creationId xmlns:a16="http://schemas.microsoft.com/office/drawing/2014/main" id="{CBD2817B-4CDB-8148-8961-066C1ABDF235}"/>
              </a:ext>
            </a:extLst>
          </p:cNvPr>
          <p:cNvSpPr txBox="1"/>
          <p:nvPr/>
        </p:nvSpPr>
        <p:spPr>
          <a:xfrm>
            <a:off x="777846" y="1431370"/>
            <a:ext cx="7215437" cy="369332"/>
          </a:xfrm>
          <a:prstGeom prst="rect">
            <a:avLst/>
          </a:prstGeom>
          <a:noFill/>
        </p:spPr>
        <p:txBody>
          <a:bodyPr wrap="none" rtlCol="0">
            <a:spAutoFit/>
          </a:bodyPr>
          <a:lstStyle/>
          <a:p>
            <a:r>
              <a:rPr lang="zh-CN" altLang="en-US" dirty="0">
                <a:latin typeface="Microsoft YaHei" panose="020B0503020204020204" pitchFamily="34" charset="-122"/>
                <a:ea typeface="Microsoft YaHei" panose="020B0503020204020204" pitchFamily="34" charset="-122"/>
              </a:rPr>
              <a:t>在</a:t>
            </a:r>
            <a:r>
              <a:rPr lang="en" altLang="zh-CN" dirty="0" err="1">
                <a:latin typeface="Microsoft YaHei" panose="020B0503020204020204" pitchFamily="34" charset="-122"/>
                <a:ea typeface="Microsoft YaHei" panose="020B0503020204020204" pitchFamily="34" charset="-122"/>
              </a:rPr>
              <a:t>PyTorch</a:t>
            </a:r>
            <a:r>
              <a:rPr lang="zh-CN" altLang="en-US" dirty="0">
                <a:latin typeface="Microsoft YaHei" panose="020B0503020204020204" pitchFamily="34" charset="-122"/>
                <a:ea typeface="Microsoft YaHei" panose="020B0503020204020204" pitchFamily="34" charset="-122"/>
              </a:rPr>
              <a:t>中，同一种操作可能有很多种形式，下面用加法作为例子</a:t>
            </a:r>
            <a:endParaRPr kumimoji="1"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060948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Microsoft YaHei" panose="020B0503020204020204" pitchFamily="34" charset="-122"/>
                <a:ea typeface="Microsoft YaHei" panose="020B0503020204020204" pitchFamily="34" charset="-122"/>
              </a:rPr>
              <a:t>2.2</a:t>
            </a:r>
            <a:r>
              <a:rPr lang="zh-CN" altLang="en-US" sz="2800" b="1" dirty="0">
                <a:solidFill>
                  <a:srgbClr val="000000"/>
                </a:solidFill>
                <a:latin typeface="Microsoft YaHei" panose="020B0503020204020204" pitchFamily="34" charset="-122"/>
                <a:ea typeface="Microsoft YaHei" panose="020B0503020204020204" pitchFamily="34" charset="-122"/>
              </a:rPr>
              <a:t> </a:t>
            </a:r>
            <a:r>
              <a:rPr lang="en-US" altLang="zh-CN" sz="2800" b="1" dirty="0">
                <a:solidFill>
                  <a:srgbClr val="000000"/>
                </a:solidFill>
                <a:latin typeface="Microsoft YaHei" panose="020B0503020204020204" pitchFamily="34" charset="-122"/>
                <a:ea typeface="Microsoft YaHei" panose="020B0503020204020204" pitchFamily="34" charset="-122"/>
              </a:rPr>
              <a:t>Tensor</a:t>
            </a:r>
            <a:r>
              <a:rPr lang="zh-CN" altLang="en-US" sz="2800" b="1" dirty="0">
                <a:solidFill>
                  <a:srgbClr val="000000"/>
                </a:solidFill>
                <a:latin typeface="Microsoft YaHei" panose="020B0503020204020204" pitchFamily="34" charset="-122"/>
                <a:ea typeface="Microsoft YaHei" panose="020B0503020204020204" pitchFamily="34" charset="-122"/>
              </a:rPr>
              <a:t>的相关操作</a:t>
            </a:r>
            <a:endParaRPr lang="en-US" altLang="zh-CN" sz="2800" b="1" dirty="0">
              <a:solidFill>
                <a:srgbClr val="000000"/>
              </a:solidFill>
              <a:latin typeface="Microsoft YaHei" panose="020B0503020204020204" pitchFamily="34" charset="-122"/>
              <a:ea typeface="Microsoft YaHei" panose="020B0503020204020204" pitchFamily="34" charset="-122"/>
            </a:endParaRPr>
          </a:p>
        </p:txBody>
      </p:sp>
      <p:sp>
        <p:nvSpPr>
          <p:cNvPr id="16" name="矩形 15">
            <a:extLst>
              <a:ext uri="{FF2B5EF4-FFF2-40B4-BE49-F238E27FC236}">
                <a16:creationId xmlns:a16="http://schemas.microsoft.com/office/drawing/2014/main" id="{ED2FA711-47BD-BD4F-8C11-0331F0F10B00}"/>
              </a:ext>
            </a:extLst>
          </p:cNvPr>
          <p:cNvSpPr/>
          <p:nvPr/>
        </p:nvSpPr>
        <p:spPr>
          <a:xfrm>
            <a:off x="474222" y="944231"/>
            <a:ext cx="8602118" cy="369332"/>
          </a:xfrm>
          <a:prstGeom prst="rect">
            <a:avLst/>
          </a:prstGeom>
        </p:spPr>
        <p:txBody>
          <a:bodyPr wrap="square">
            <a:spAutoFit/>
          </a:bodyPr>
          <a:lstStyle/>
          <a:p>
            <a:pPr marL="285750" indent="-285750">
              <a:buClr>
                <a:srgbClr val="0000FF"/>
              </a:buClr>
              <a:buFont typeface="Wingdings" pitchFamily="2" charset="2"/>
              <a:buChar char="n"/>
            </a:pPr>
            <a:r>
              <a:rPr lang="zh-CN" altLang="en-US" dirty="0">
                <a:latin typeface="Microsoft YaHei" panose="020B0503020204020204" pitchFamily="34" charset="-122"/>
                <a:ea typeface="Microsoft YaHei" panose="020B0503020204020204" pitchFamily="34" charset="-122"/>
              </a:rPr>
              <a:t>索引</a:t>
            </a:r>
          </a:p>
        </p:txBody>
      </p:sp>
      <p:graphicFrame>
        <p:nvGraphicFramePr>
          <p:cNvPr id="17" name="表格 16">
            <a:extLst>
              <a:ext uri="{FF2B5EF4-FFF2-40B4-BE49-F238E27FC236}">
                <a16:creationId xmlns:a16="http://schemas.microsoft.com/office/drawing/2014/main" id="{B934642A-2757-024E-B226-7615C3D1970D}"/>
              </a:ext>
            </a:extLst>
          </p:cNvPr>
          <p:cNvGraphicFramePr>
            <a:graphicFrameLocks noGrp="1"/>
          </p:cNvGraphicFramePr>
          <p:nvPr>
            <p:extLst>
              <p:ext uri="{D42A27DB-BD31-4B8C-83A1-F6EECF244321}">
                <p14:modId xmlns:p14="http://schemas.microsoft.com/office/powerpoint/2010/main" val="495021004"/>
              </p:ext>
            </p:extLst>
          </p:nvPr>
        </p:nvGraphicFramePr>
        <p:xfrm>
          <a:off x="777844" y="2169314"/>
          <a:ext cx="8996775" cy="1645920"/>
        </p:xfrm>
        <a:graphic>
          <a:graphicData uri="http://schemas.openxmlformats.org/drawingml/2006/table">
            <a:tbl>
              <a:tblPr firstRow="1" bandRow="1">
                <a:tableStyleId>{5C22544A-7EE6-4342-B048-85BDC9FD1C3A}</a:tableStyleId>
              </a:tblPr>
              <a:tblGrid>
                <a:gridCol w="951804">
                  <a:extLst>
                    <a:ext uri="{9D8B030D-6E8A-4147-A177-3AD203B41FA5}">
                      <a16:colId xmlns:a16="http://schemas.microsoft.com/office/drawing/2014/main" val="165004489"/>
                    </a:ext>
                  </a:extLst>
                </a:gridCol>
                <a:gridCol w="8044971">
                  <a:extLst>
                    <a:ext uri="{9D8B030D-6E8A-4147-A177-3AD203B41FA5}">
                      <a16:colId xmlns:a16="http://schemas.microsoft.com/office/drawing/2014/main" val="2610027987"/>
                    </a:ext>
                  </a:extLst>
                </a:gridCol>
              </a:tblGrid>
              <a:tr h="370840">
                <a:tc>
                  <a:txBody>
                    <a:bodyPr/>
                    <a:lstStyle/>
                    <a:p>
                      <a:r>
                        <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In [</a:t>
                      </a: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2</a:t>
                      </a:r>
                      <a:r>
                        <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zh-CN" altLang="en-US"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y = x[0,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y +=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print(y)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print(x[0, :]) </a:t>
                      </a:r>
                      <a:r>
                        <a:rPr kumimoji="1" lang="en-US" altLang="zh-CN" sz="16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kumimoji="1" lang="zh-CN" altLang="en-US" sz="16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源</a:t>
                      </a:r>
                      <a:r>
                        <a:rPr kumimoji="1" lang="en-US" altLang="zh-CN" sz="16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tensor</a:t>
                      </a:r>
                      <a:r>
                        <a:rPr kumimoji="1" lang="zh-CN" altLang="en-US" sz="16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也被改了</a:t>
                      </a:r>
                      <a:endParaRPr kumimoji="1" lang="en" altLang="zh-CN" sz="16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endParaRPr>
                    </a:p>
                  </a:txBody>
                  <a:tcPr>
                    <a:lnL w="12700" cap="flat" cmpd="sng" algn="ctr">
                      <a:solidFill>
                        <a:schemeClr val="bg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93588950"/>
                  </a:ext>
                </a:extLst>
              </a:tr>
              <a:tr h="370840">
                <a:tc>
                  <a:txBody>
                    <a:bodyPr/>
                    <a:lstStyle/>
                    <a:p>
                      <a:r>
                        <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Out [</a:t>
                      </a: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2</a:t>
                      </a:r>
                      <a:r>
                        <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zh-CN" altLang="en-US"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600" dirty="0">
                          <a:latin typeface="Times New Roman" panose="02020603050405020304" pitchFamily="18" charset="0"/>
                          <a:ea typeface="Microsoft YaHei" panose="020B0503020204020204" pitchFamily="34" charset="-122"/>
                          <a:cs typeface="Times New Roman" panose="02020603050405020304" pitchFamily="18" charset="0"/>
                        </a:rPr>
                        <a:t>tensor([1.0910, 1.5265, 1.3833])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600" dirty="0">
                          <a:latin typeface="Times New Roman" panose="02020603050405020304" pitchFamily="18" charset="0"/>
                          <a:ea typeface="Microsoft YaHei" panose="020B0503020204020204" pitchFamily="34" charset="-122"/>
                          <a:cs typeface="Times New Roman" panose="02020603050405020304" pitchFamily="18" charset="0"/>
                        </a:rPr>
                        <a:t>tensor([1.0910, 1.5265, 1.3833])</a:t>
                      </a:r>
                    </a:p>
                  </a:txBody>
                  <a:tcPr>
                    <a:lnL w="12700" cap="flat" cmpd="sng" algn="ctr">
                      <a:solidFill>
                        <a:schemeClr val="bg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41298970"/>
                  </a:ext>
                </a:extLst>
              </a:tr>
            </a:tbl>
          </a:graphicData>
        </a:graphic>
      </p:graphicFrame>
      <p:sp>
        <p:nvSpPr>
          <p:cNvPr id="2" name="文本框 1">
            <a:extLst>
              <a:ext uri="{FF2B5EF4-FFF2-40B4-BE49-F238E27FC236}">
                <a16:creationId xmlns:a16="http://schemas.microsoft.com/office/drawing/2014/main" id="{0D4998C9-FB17-E644-87A6-34AB5C8DB8EF}"/>
              </a:ext>
            </a:extLst>
          </p:cNvPr>
          <p:cNvSpPr txBox="1"/>
          <p:nvPr/>
        </p:nvSpPr>
        <p:spPr>
          <a:xfrm>
            <a:off x="777845" y="1378456"/>
            <a:ext cx="8996775" cy="646331"/>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我们还可以使用类似</a:t>
            </a:r>
            <a:r>
              <a:rPr lang="en" altLang="zh-CN" dirty="0">
                <a:latin typeface="Microsoft YaHei" panose="020B0503020204020204" pitchFamily="34" charset="-122"/>
                <a:ea typeface="Microsoft YaHei" panose="020B0503020204020204" pitchFamily="34" charset="-122"/>
              </a:rPr>
              <a:t>NumPy</a:t>
            </a:r>
            <a:r>
              <a:rPr lang="zh-CN" altLang="en-US" dirty="0">
                <a:latin typeface="Microsoft YaHei" panose="020B0503020204020204" pitchFamily="34" charset="-122"/>
                <a:ea typeface="Microsoft YaHei" panose="020B0503020204020204" pitchFamily="34" charset="-122"/>
              </a:rPr>
              <a:t>的索引操作来访问</a:t>
            </a:r>
            <a:r>
              <a:rPr lang="en" altLang="zh-CN" b="1" dirty="0">
                <a:solidFill>
                  <a:srgbClr val="FF0000"/>
                </a:solidFill>
                <a:latin typeface="Microsoft YaHei" panose="020B0503020204020204" pitchFamily="34" charset="-122"/>
                <a:ea typeface="Microsoft YaHei" panose="020B0503020204020204" pitchFamily="34" charset="-122"/>
              </a:rPr>
              <a:t>Tensor</a:t>
            </a:r>
            <a:r>
              <a:rPr lang="zh-CN" altLang="en-US" dirty="0">
                <a:latin typeface="Microsoft YaHei" panose="020B0503020204020204" pitchFamily="34" charset="-122"/>
                <a:ea typeface="Microsoft YaHei" panose="020B0503020204020204" pitchFamily="34" charset="-122"/>
              </a:rPr>
              <a:t>的一部分</a:t>
            </a:r>
            <a:endParaRPr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需要注意的是：</a:t>
            </a:r>
            <a:r>
              <a:rPr lang="zh-CN" altLang="en-US" b="1" dirty="0">
                <a:latin typeface="Microsoft YaHei" panose="020B0503020204020204" pitchFamily="34" charset="-122"/>
                <a:ea typeface="Microsoft YaHei" panose="020B0503020204020204" pitchFamily="34" charset="-122"/>
              </a:rPr>
              <a:t>索引出来的结果与</a:t>
            </a:r>
            <a:r>
              <a:rPr lang="zh-CN" altLang="en-US" b="1" dirty="0">
                <a:solidFill>
                  <a:srgbClr val="FF0000"/>
                </a:solidFill>
                <a:latin typeface="Microsoft YaHei" panose="020B0503020204020204" pitchFamily="34" charset="-122"/>
                <a:ea typeface="Microsoft YaHei" panose="020B0503020204020204" pitchFamily="34" charset="-122"/>
              </a:rPr>
              <a:t>原数据共享内存</a:t>
            </a:r>
            <a:r>
              <a:rPr lang="zh-CN" altLang="en-US" b="1" dirty="0">
                <a:latin typeface="Microsoft YaHei" panose="020B0503020204020204" pitchFamily="34" charset="-122"/>
                <a:ea typeface="Microsoft YaHei" panose="020B0503020204020204" pitchFamily="34" charset="-122"/>
              </a:rPr>
              <a:t>，也即修改一个，另一个会跟着修改。</a:t>
            </a:r>
            <a:endParaRPr kumimoji="1" lang="zh-CN" altLang="en-US" dirty="0">
              <a:latin typeface="Microsoft YaHei" panose="020B0503020204020204" pitchFamily="34" charset="-122"/>
              <a:ea typeface="Microsoft YaHei" panose="020B0503020204020204" pitchFamily="34" charset="-122"/>
            </a:endParaRPr>
          </a:p>
        </p:txBody>
      </p:sp>
      <p:graphicFrame>
        <p:nvGraphicFramePr>
          <p:cNvPr id="3" name="表格 2">
            <a:extLst>
              <a:ext uri="{FF2B5EF4-FFF2-40B4-BE49-F238E27FC236}">
                <a16:creationId xmlns:a16="http://schemas.microsoft.com/office/drawing/2014/main" id="{DC3EA386-B6BE-9A45-9E80-868EA7339924}"/>
              </a:ext>
            </a:extLst>
          </p:cNvPr>
          <p:cNvGraphicFramePr>
            <a:graphicFrameLocks noGrp="1"/>
          </p:cNvGraphicFramePr>
          <p:nvPr>
            <p:extLst>
              <p:ext uri="{D42A27DB-BD31-4B8C-83A1-F6EECF244321}">
                <p14:modId xmlns:p14="http://schemas.microsoft.com/office/powerpoint/2010/main" val="1509378787"/>
              </p:ext>
            </p:extLst>
          </p:nvPr>
        </p:nvGraphicFramePr>
        <p:xfrm>
          <a:off x="777844" y="4648542"/>
          <a:ext cx="10415292" cy="1943100"/>
        </p:xfrm>
        <a:graphic>
          <a:graphicData uri="http://schemas.openxmlformats.org/drawingml/2006/table">
            <a:tbl>
              <a:tblPr/>
              <a:tblGrid>
                <a:gridCol w="3717037">
                  <a:extLst>
                    <a:ext uri="{9D8B030D-6E8A-4147-A177-3AD203B41FA5}">
                      <a16:colId xmlns:a16="http://schemas.microsoft.com/office/drawing/2014/main" val="2603345569"/>
                    </a:ext>
                  </a:extLst>
                </a:gridCol>
                <a:gridCol w="6698255">
                  <a:extLst>
                    <a:ext uri="{9D8B030D-6E8A-4147-A177-3AD203B41FA5}">
                      <a16:colId xmlns:a16="http://schemas.microsoft.com/office/drawing/2014/main" val="3773521888"/>
                    </a:ext>
                  </a:extLst>
                </a:gridCol>
              </a:tblGrid>
              <a:tr h="0">
                <a:tc>
                  <a:txBody>
                    <a:bodyPr/>
                    <a:lstStyle/>
                    <a:p>
                      <a:pPr algn="ctr"/>
                      <a:r>
                        <a:rPr lang="zh-CN" altLang="en-US" b="1">
                          <a:effectLst/>
                          <a:latin typeface="Microsoft YaHei" panose="020B0503020204020204" pitchFamily="34" charset="-122"/>
                          <a:ea typeface="Microsoft YaHei" panose="020B0503020204020204" pitchFamily="34" charset="-122"/>
                        </a:rPr>
                        <a:t>函数</a:t>
                      </a:r>
                    </a:p>
                  </a:txBody>
                  <a:tcPr marL="123825" marR="123825"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a:r>
                        <a:rPr lang="zh-CN" altLang="en-US" b="1">
                          <a:effectLst/>
                          <a:latin typeface="Microsoft YaHei" panose="020B0503020204020204" pitchFamily="34" charset="-122"/>
                          <a:ea typeface="Microsoft YaHei" panose="020B0503020204020204" pitchFamily="34" charset="-122"/>
                        </a:rPr>
                        <a:t>功能</a:t>
                      </a:r>
                    </a:p>
                  </a:txBody>
                  <a:tcPr marL="123825" marR="123825"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294575709"/>
                  </a:ext>
                </a:extLst>
              </a:tr>
              <a:tr h="0">
                <a:tc>
                  <a:txBody>
                    <a:bodyPr/>
                    <a:lstStyle/>
                    <a:p>
                      <a:pPr algn="l"/>
                      <a:r>
                        <a:rPr lang="en" dirty="0" err="1">
                          <a:effectLst/>
                          <a:latin typeface="Microsoft YaHei" panose="020B0503020204020204" pitchFamily="34" charset="-122"/>
                          <a:ea typeface="Microsoft YaHei" panose="020B0503020204020204" pitchFamily="34" charset="-122"/>
                        </a:rPr>
                        <a:t>index_select</a:t>
                      </a:r>
                      <a:r>
                        <a:rPr lang="en" dirty="0">
                          <a:effectLst/>
                          <a:latin typeface="Microsoft YaHei" panose="020B0503020204020204" pitchFamily="34" charset="-122"/>
                          <a:ea typeface="Microsoft YaHei" panose="020B0503020204020204" pitchFamily="34" charset="-122"/>
                        </a:rPr>
                        <a:t>(input, dim, index)</a:t>
                      </a:r>
                    </a:p>
                  </a:txBody>
                  <a:tcPr marL="123825" marR="123825"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dirty="0">
                          <a:effectLst/>
                          <a:latin typeface="Microsoft YaHei" panose="020B0503020204020204" pitchFamily="34" charset="-122"/>
                          <a:ea typeface="Microsoft YaHei" panose="020B0503020204020204" pitchFamily="34" charset="-122"/>
                        </a:rPr>
                        <a:t>在指定维度</a:t>
                      </a:r>
                      <a:r>
                        <a:rPr lang="en" dirty="0">
                          <a:effectLst/>
                          <a:latin typeface="Microsoft YaHei" panose="020B0503020204020204" pitchFamily="34" charset="-122"/>
                          <a:ea typeface="Microsoft YaHei" panose="020B0503020204020204" pitchFamily="34" charset="-122"/>
                        </a:rPr>
                        <a:t>dim</a:t>
                      </a:r>
                      <a:r>
                        <a:rPr lang="zh-CN" altLang="en-US" dirty="0">
                          <a:effectLst/>
                          <a:latin typeface="Microsoft YaHei" panose="020B0503020204020204" pitchFamily="34" charset="-122"/>
                          <a:ea typeface="Microsoft YaHei" panose="020B0503020204020204" pitchFamily="34" charset="-122"/>
                        </a:rPr>
                        <a:t>上选取，比如选取某些行、某些列</a:t>
                      </a:r>
                    </a:p>
                  </a:txBody>
                  <a:tcPr marL="123825" marR="123825"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706125202"/>
                  </a:ext>
                </a:extLst>
              </a:tr>
              <a:tr h="0">
                <a:tc>
                  <a:txBody>
                    <a:bodyPr/>
                    <a:lstStyle/>
                    <a:p>
                      <a:pPr algn="l"/>
                      <a:r>
                        <a:rPr lang="en" dirty="0" err="1">
                          <a:effectLst/>
                          <a:latin typeface="Microsoft YaHei" panose="020B0503020204020204" pitchFamily="34" charset="-122"/>
                          <a:ea typeface="Microsoft YaHei" panose="020B0503020204020204" pitchFamily="34" charset="-122"/>
                        </a:rPr>
                        <a:t>masked_select</a:t>
                      </a:r>
                      <a:r>
                        <a:rPr lang="en" dirty="0">
                          <a:effectLst/>
                          <a:latin typeface="Microsoft YaHei" panose="020B0503020204020204" pitchFamily="34" charset="-122"/>
                          <a:ea typeface="Microsoft YaHei" panose="020B0503020204020204" pitchFamily="34" charset="-122"/>
                        </a:rPr>
                        <a:t>(input, mask)</a:t>
                      </a:r>
                    </a:p>
                  </a:txBody>
                  <a:tcPr marL="123825" marR="123825"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zh-CN" altLang="en-US" dirty="0">
                          <a:effectLst/>
                          <a:latin typeface="Microsoft YaHei" panose="020B0503020204020204" pitchFamily="34" charset="-122"/>
                          <a:ea typeface="Microsoft YaHei" panose="020B0503020204020204" pitchFamily="34" charset="-122"/>
                        </a:rPr>
                        <a:t>例子如上，</a:t>
                      </a:r>
                      <a:r>
                        <a:rPr lang="en" dirty="0">
                          <a:effectLst/>
                          <a:latin typeface="Microsoft YaHei" panose="020B0503020204020204" pitchFamily="34" charset="-122"/>
                          <a:ea typeface="Microsoft YaHei" panose="020B0503020204020204" pitchFamily="34" charset="-122"/>
                        </a:rPr>
                        <a:t>a[a&gt;0]，</a:t>
                      </a:r>
                      <a:r>
                        <a:rPr lang="zh-CN" altLang="en-US" dirty="0">
                          <a:effectLst/>
                          <a:latin typeface="Microsoft YaHei" panose="020B0503020204020204" pitchFamily="34" charset="-122"/>
                          <a:ea typeface="Microsoft YaHei" panose="020B0503020204020204" pitchFamily="34" charset="-122"/>
                        </a:rPr>
                        <a:t>使用</a:t>
                      </a:r>
                      <a:r>
                        <a:rPr lang="en" dirty="0" err="1">
                          <a:effectLst/>
                          <a:latin typeface="Microsoft YaHei" panose="020B0503020204020204" pitchFamily="34" charset="-122"/>
                          <a:ea typeface="Microsoft YaHei" panose="020B0503020204020204" pitchFamily="34" charset="-122"/>
                        </a:rPr>
                        <a:t>ByteTensor</a:t>
                      </a:r>
                      <a:r>
                        <a:rPr lang="zh-CN" altLang="en-US" dirty="0">
                          <a:effectLst/>
                          <a:latin typeface="Microsoft YaHei" panose="020B0503020204020204" pitchFamily="34" charset="-122"/>
                          <a:ea typeface="Microsoft YaHei" panose="020B0503020204020204" pitchFamily="34" charset="-122"/>
                        </a:rPr>
                        <a:t>进行选取</a:t>
                      </a:r>
                    </a:p>
                  </a:txBody>
                  <a:tcPr marL="123825" marR="123825"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1004254828"/>
                  </a:ext>
                </a:extLst>
              </a:tr>
              <a:tr h="0">
                <a:tc>
                  <a:txBody>
                    <a:bodyPr/>
                    <a:lstStyle/>
                    <a:p>
                      <a:pPr algn="l"/>
                      <a:r>
                        <a:rPr lang="en">
                          <a:effectLst/>
                          <a:latin typeface="Microsoft YaHei" panose="020B0503020204020204" pitchFamily="34" charset="-122"/>
                          <a:ea typeface="Microsoft YaHei" panose="020B0503020204020204" pitchFamily="34" charset="-122"/>
                        </a:rPr>
                        <a:t>nonzero(input)</a:t>
                      </a:r>
                    </a:p>
                  </a:txBody>
                  <a:tcPr marL="123825" marR="123825"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dirty="0">
                          <a:effectLst/>
                          <a:latin typeface="Microsoft YaHei" panose="020B0503020204020204" pitchFamily="34" charset="-122"/>
                          <a:ea typeface="Microsoft YaHei" panose="020B0503020204020204" pitchFamily="34" charset="-122"/>
                        </a:rPr>
                        <a:t>非</a:t>
                      </a:r>
                      <a:r>
                        <a:rPr lang="en-US" altLang="zh-CN" dirty="0">
                          <a:effectLst/>
                          <a:latin typeface="Microsoft YaHei" panose="020B0503020204020204" pitchFamily="34" charset="-122"/>
                          <a:ea typeface="Microsoft YaHei" panose="020B0503020204020204" pitchFamily="34" charset="-122"/>
                        </a:rPr>
                        <a:t>0</a:t>
                      </a:r>
                      <a:r>
                        <a:rPr lang="zh-CN" altLang="en-US" dirty="0">
                          <a:effectLst/>
                          <a:latin typeface="Microsoft YaHei" panose="020B0503020204020204" pitchFamily="34" charset="-122"/>
                          <a:ea typeface="Microsoft YaHei" panose="020B0503020204020204" pitchFamily="34" charset="-122"/>
                        </a:rPr>
                        <a:t>元素的下标</a:t>
                      </a:r>
                    </a:p>
                  </a:txBody>
                  <a:tcPr marL="123825" marR="123825"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197777753"/>
                  </a:ext>
                </a:extLst>
              </a:tr>
              <a:tr h="0">
                <a:tc>
                  <a:txBody>
                    <a:bodyPr/>
                    <a:lstStyle/>
                    <a:p>
                      <a:pPr algn="l"/>
                      <a:r>
                        <a:rPr lang="en" dirty="0">
                          <a:effectLst/>
                          <a:latin typeface="Microsoft YaHei" panose="020B0503020204020204" pitchFamily="34" charset="-122"/>
                          <a:ea typeface="Microsoft YaHei" panose="020B0503020204020204" pitchFamily="34" charset="-122"/>
                        </a:rPr>
                        <a:t>gather(input, dim, index)</a:t>
                      </a:r>
                    </a:p>
                  </a:txBody>
                  <a:tcPr marL="123825" marR="123825"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zh-CN" altLang="en-US" dirty="0">
                          <a:effectLst/>
                          <a:latin typeface="Microsoft YaHei" panose="020B0503020204020204" pitchFamily="34" charset="-122"/>
                          <a:ea typeface="Microsoft YaHei" panose="020B0503020204020204" pitchFamily="34" charset="-122"/>
                        </a:rPr>
                        <a:t>根据</a:t>
                      </a:r>
                      <a:r>
                        <a:rPr lang="en" dirty="0">
                          <a:effectLst/>
                          <a:latin typeface="Microsoft YaHei" panose="020B0503020204020204" pitchFamily="34" charset="-122"/>
                          <a:ea typeface="Microsoft YaHei" panose="020B0503020204020204" pitchFamily="34" charset="-122"/>
                        </a:rPr>
                        <a:t>index，</a:t>
                      </a:r>
                      <a:r>
                        <a:rPr lang="zh-CN" altLang="en-US" dirty="0">
                          <a:effectLst/>
                          <a:latin typeface="Microsoft YaHei" panose="020B0503020204020204" pitchFamily="34" charset="-122"/>
                          <a:ea typeface="Microsoft YaHei" panose="020B0503020204020204" pitchFamily="34" charset="-122"/>
                        </a:rPr>
                        <a:t>在</a:t>
                      </a:r>
                      <a:r>
                        <a:rPr lang="en" dirty="0">
                          <a:effectLst/>
                          <a:latin typeface="Microsoft YaHei" panose="020B0503020204020204" pitchFamily="34" charset="-122"/>
                          <a:ea typeface="Microsoft YaHei" panose="020B0503020204020204" pitchFamily="34" charset="-122"/>
                        </a:rPr>
                        <a:t>dim</a:t>
                      </a:r>
                      <a:r>
                        <a:rPr lang="zh-CN" altLang="en-US" dirty="0">
                          <a:effectLst/>
                          <a:latin typeface="Microsoft YaHei" panose="020B0503020204020204" pitchFamily="34" charset="-122"/>
                          <a:ea typeface="Microsoft YaHei" panose="020B0503020204020204" pitchFamily="34" charset="-122"/>
                        </a:rPr>
                        <a:t>维度上选取数据，输出的</a:t>
                      </a:r>
                      <a:r>
                        <a:rPr lang="en" dirty="0">
                          <a:effectLst/>
                          <a:latin typeface="Microsoft YaHei" panose="020B0503020204020204" pitchFamily="34" charset="-122"/>
                          <a:ea typeface="Microsoft YaHei" panose="020B0503020204020204" pitchFamily="34" charset="-122"/>
                        </a:rPr>
                        <a:t>size</a:t>
                      </a:r>
                      <a:r>
                        <a:rPr lang="zh-CN" altLang="en-US" dirty="0">
                          <a:effectLst/>
                          <a:latin typeface="Microsoft YaHei" panose="020B0503020204020204" pitchFamily="34" charset="-122"/>
                          <a:ea typeface="Microsoft YaHei" panose="020B0503020204020204" pitchFamily="34" charset="-122"/>
                        </a:rPr>
                        <a:t>与</a:t>
                      </a:r>
                      <a:r>
                        <a:rPr lang="en" dirty="0">
                          <a:effectLst/>
                          <a:latin typeface="Microsoft YaHei" panose="020B0503020204020204" pitchFamily="34" charset="-122"/>
                          <a:ea typeface="Microsoft YaHei" panose="020B0503020204020204" pitchFamily="34" charset="-122"/>
                        </a:rPr>
                        <a:t>index</a:t>
                      </a:r>
                      <a:r>
                        <a:rPr lang="zh-CN" altLang="en-US" dirty="0">
                          <a:effectLst/>
                          <a:latin typeface="Microsoft YaHei" panose="020B0503020204020204" pitchFamily="34" charset="-122"/>
                          <a:ea typeface="Microsoft YaHei" panose="020B0503020204020204" pitchFamily="34" charset="-122"/>
                        </a:rPr>
                        <a:t>一样</a:t>
                      </a:r>
                    </a:p>
                  </a:txBody>
                  <a:tcPr marL="123825" marR="123825" marT="57150" marB="571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2712191097"/>
                  </a:ext>
                </a:extLst>
              </a:tr>
            </a:tbl>
          </a:graphicData>
        </a:graphic>
      </p:graphicFrame>
      <p:sp>
        <p:nvSpPr>
          <p:cNvPr id="4" name="文本框 3">
            <a:extLst>
              <a:ext uri="{FF2B5EF4-FFF2-40B4-BE49-F238E27FC236}">
                <a16:creationId xmlns:a16="http://schemas.microsoft.com/office/drawing/2014/main" id="{AF6EF2A3-2B1C-7A4D-9BD2-4EFA99FB10AA}"/>
              </a:ext>
            </a:extLst>
          </p:cNvPr>
          <p:cNvSpPr txBox="1"/>
          <p:nvPr/>
        </p:nvSpPr>
        <p:spPr>
          <a:xfrm>
            <a:off x="777844" y="4138662"/>
            <a:ext cx="4440639" cy="369332"/>
          </a:xfrm>
          <a:prstGeom prst="rect">
            <a:avLst/>
          </a:prstGeom>
          <a:noFill/>
        </p:spPr>
        <p:txBody>
          <a:bodyPr wrap="none" rtlCol="0">
            <a:spAutoFit/>
          </a:bodyPr>
          <a:lstStyle/>
          <a:p>
            <a:r>
              <a:rPr lang="zh-CN" altLang="en-US" dirty="0">
                <a:latin typeface="Microsoft YaHei" panose="020B0503020204020204" pitchFamily="34" charset="-122"/>
                <a:ea typeface="Microsoft YaHei" panose="020B0503020204020204" pitchFamily="34" charset="-122"/>
              </a:rPr>
              <a:t>其他更高级的选择函数（可查阅官方</a:t>
            </a:r>
            <a:r>
              <a:rPr lang="en-US" altLang="zh-CN" dirty="0">
                <a:latin typeface="Microsoft YaHei" panose="020B0503020204020204" pitchFamily="34" charset="-122"/>
                <a:ea typeface="Microsoft YaHei" panose="020B0503020204020204" pitchFamily="34" charset="-122"/>
              </a:rPr>
              <a:t>API</a:t>
            </a:r>
            <a:r>
              <a:rPr lang="zh-CN" altLang="en-US" dirty="0">
                <a:latin typeface="Microsoft YaHei" panose="020B0503020204020204" pitchFamily="34" charset="-122"/>
                <a:ea typeface="Microsoft YaHei" panose="020B0503020204020204" pitchFamily="34" charset="-122"/>
              </a:rPr>
              <a:t>）</a:t>
            </a:r>
          </a:p>
        </p:txBody>
      </p:sp>
      <p:sp>
        <p:nvSpPr>
          <p:cNvPr id="5" name="矩形 4">
            <a:extLst>
              <a:ext uri="{FF2B5EF4-FFF2-40B4-BE49-F238E27FC236}">
                <a16:creationId xmlns:a16="http://schemas.microsoft.com/office/drawing/2014/main" id="{E8A9C4BE-7EE7-2C44-9044-369E9BFFA737}"/>
              </a:ext>
            </a:extLst>
          </p:cNvPr>
          <p:cNvSpPr/>
          <p:nvPr/>
        </p:nvSpPr>
        <p:spPr>
          <a:xfrm>
            <a:off x="1762699" y="3263745"/>
            <a:ext cx="2809302" cy="5691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222702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Microsoft YaHei" panose="020B0503020204020204" pitchFamily="34" charset="-122"/>
                <a:ea typeface="Microsoft YaHei" panose="020B0503020204020204" pitchFamily="34" charset="-122"/>
              </a:rPr>
              <a:t>2.2</a:t>
            </a:r>
            <a:r>
              <a:rPr lang="zh-CN" altLang="en-US" sz="2800" b="1" dirty="0">
                <a:solidFill>
                  <a:srgbClr val="000000"/>
                </a:solidFill>
                <a:latin typeface="Microsoft YaHei" panose="020B0503020204020204" pitchFamily="34" charset="-122"/>
                <a:ea typeface="Microsoft YaHei" panose="020B0503020204020204" pitchFamily="34" charset="-122"/>
              </a:rPr>
              <a:t> </a:t>
            </a:r>
            <a:r>
              <a:rPr lang="en-US" altLang="zh-CN" sz="2800" b="1" dirty="0">
                <a:solidFill>
                  <a:srgbClr val="000000"/>
                </a:solidFill>
                <a:latin typeface="Microsoft YaHei" panose="020B0503020204020204" pitchFamily="34" charset="-122"/>
                <a:ea typeface="Microsoft YaHei" panose="020B0503020204020204" pitchFamily="34" charset="-122"/>
              </a:rPr>
              <a:t>Tensor</a:t>
            </a:r>
            <a:r>
              <a:rPr lang="zh-CN" altLang="en-US" sz="2800" b="1" dirty="0">
                <a:solidFill>
                  <a:srgbClr val="000000"/>
                </a:solidFill>
                <a:latin typeface="Microsoft YaHei" panose="020B0503020204020204" pitchFamily="34" charset="-122"/>
                <a:ea typeface="Microsoft YaHei" panose="020B0503020204020204" pitchFamily="34" charset="-122"/>
              </a:rPr>
              <a:t>的相关操作</a:t>
            </a:r>
            <a:endParaRPr lang="en-US" altLang="zh-CN" sz="2800" b="1" dirty="0">
              <a:solidFill>
                <a:srgbClr val="000000"/>
              </a:solidFill>
              <a:latin typeface="Microsoft YaHei" panose="020B0503020204020204" pitchFamily="34" charset="-122"/>
              <a:ea typeface="Microsoft YaHei" panose="020B0503020204020204" pitchFamily="34" charset="-122"/>
            </a:endParaRPr>
          </a:p>
        </p:txBody>
      </p:sp>
      <p:sp>
        <p:nvSpPr>
          <p:cNvPr id="16" name="矩形 15">
            <a:extLst>
              <a:ext uri="{FF2B5EF4-FFF2-40B4-BE49-F238E27FC236}">
                <a16:creationId xmlns:a16="http://schemas.microsoft.com/office/drawing/2014/main" id="{ED2FA711-47BD-BD4F-8C11-0331F0F10B00}"/>
              </a:ext>
            </a:extLst>
          </p:cNvPr>
          <p:cNvSpPr/>
          <p:nvPr/>
        </p:nvSpPr>
        <p:spPr>
          <a:xfrm>
            <a:off x="474222" y="944231"/>
            <a:ext cx="8602118" cy="369332"/>
          </a:xfrm>
          <a:prstGeom prst="rect">
            <a:avLst/>
          </a:prstGeom>
        </p:spPr>
        <p:txBody>
          <a:bodyPr wrap="square">
            <a:spAutoFit/>
          </a:bodyPr>
          <a:lstStyle/>
          <a:p>
            <a:pPr marL="285750" indent="-285750">
              <a:buClr>
                <a:srgbClr val="0000FF"/>
              </a:buClr>
              <a:buFont typeface="Wingdings" pitchFamily="2" charset="2"/>
              <a:buChar char="n"/>
            </a:pPr>
            <a:r>
              <a:rPr lang="zh-CN" altLang="en-US" dirty="0">
                <a:latin typeface="Microsoft YaHei" panose="020B0503020204020204" pitchFamily="34" charset="-122"/>
                <a:ea typeface="Microsoft YaHei" panose="020B0503020204020204" pitchFamily="34" charset="-122"/>
              </a:rPr>
              <a:t>改变形状</a:t>
            </a:r>
          </a:p>
        </p:txBody>
      </p:sp>
      <p:graphicFrame>
        <p:nvGraphicFramePr>
          <p:cNvPr id="17" name="表格 16">
            <a:extLst>
              <a:ext uri="{FF2B5EF4-FFF2-40B4-BE49-F238E27FC236}">
                <a16:creationId xmlns:a16="http://schemas.microsoft.com/office/drawing/2014/main" id="{B934642A-2757-024E-B226-7615C3D1970D}"/>
              </a:ext>
            </a:extLst>
          </p:cNvPr>
          <p:cNvGraphicFramePr>
            <a:graphicFrameLocks noGrp="1"/>
          </p:cNvGraphicFramePr>
          <p:nvPr>
            <p:extLst>
              <p:ext uri="{D42A27DB-BD31-4B8C-83A1-F6EECF244321}">
                <p14:modId xmlns:p14="http://schemas.microsoft.com/office/powerpoint/2010/main" val="2718673472"/>
              </p:ext>
            </p:extLst>
          </p:nvPr>
        </p:nvGraphicFramePr>
        <p:xfrm>
          <a:off x="777844" y="1888336"/>
          <a:ext cx="8996775" cy="1193800"/>
        </p:xfrm>
        <a:graphic>
          <a:graphicData uri="http://schemas.openxmlformats.org/drawingml/2006/table">
            <a:tbl>
              <a:tblPr firstRow="1" bandRow="1">
                <a:tableStyleId>{5C22544A-7EE6-4342-B048-85BDC9FD1C3A}</a:tableStyleId>
              </a:tblPr>
              <a:tblGrid>
                <a:gridCol w="951804">
                  <a:extLst>
                    <a:ext uri="{9D8B030D-6E8A-4147-A177-3AD203B41FA5}">
                      <a16:colId xmlns:a16="http://schemas.microsoft.com/office/drawing/2014/main" val="165004489"/>
                    </a:ext>
                  </a:extLst>
                </a:gridCol>
                <a:gridCol w="8044971">
                  <a:extLst>
                    <a:ext uri="{9D8B030D-6E8A-4147-A177-3AD203B41FA5}">
                      <a16:colId xmlns:a16="http://schemas.microsoft.com/office/drawing/2014/main" val="2610027987"/>
                    </a:ext>
                  </a:extLst>
                </a:gridCol>
              </a:tblGrid>
              <a:tr h="370840">
                <a:tc>
                  <a:txBody>
                    <a:bodyPr/>
                    <a:lstStyle/>
                    <a:p>
                      <a:r>
                        <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In [</a:t>
                      </a: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3</a:t>
                      </a:r>
                      <a:r>
                        <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zh-CN" altLang="en-US"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y = </a:t>
                      </a:r>
                      <a:r>
                        <a:rPr kumimoji="1" lang="en-US" altLang="zh-CN" sz="1600" b="0" dirty="0" err="1">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x.view</a:t>
                      </a: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(6)</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z = </a:t>
                      </a:r>
                      <a:r>
                        <a:rPr kumimoji="1" lang="en-US" altLang="zh-CN" sz="1600" b="0" dirty="0" err="1">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x.view</a:t>
                      </a: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(-1, 2)  </a:t>
                      </a:r>
                      <a:r>
                        <a:rPr kumimoji="1" lang="en-US" altLang="zh-CN" sz="16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-1</a:t>
                      </a:r>
                      <a:r>
                        <a:rPr kumimoji="1" lang="zh-CN" altLang="en-US" sz="16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所指的维度可以根据其他维度的值推出来</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print(</a:t>
                      </a:r>
                      <a:r>
                        <a:rPr kumimoji="1" lang="en-US" altLang="zh-CN" sz="1600" b="0" dirty="0" err="1">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x.size</a:t>
                      </a: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 </a:t>
                      </a:r>
                      <a:r>
                        <a:rPr kumimoji="1" lang="en-US" altLang="zh-CN" sz="1600" b="0" dirty="0" err="1">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y.size</a:t>
                      </a: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 </a:t>
                      </a:r>
                      <a:r>
                        <a:rPr kumimoji="1" lang="en-US" altLang="zh-CN" sz="1600" b="0" dirty="0" err="1">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z.size</a:t>
                      </a: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endParaRPr>
                    </a:p>
                  </a:txBody>
                  <a:tcPr>
                    <a:lnL w="12700" cap="flat" cmpd="sng" algn="ctr">
                      <a:solidFill>
                        <a:schemeClr val="bg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93588950"/>
                  </a:ext>
                </a:extLst>
              </a:tr>
              <a:tr h="370840">
                <a:tc>
                  <a:txBody>
                    <a:bodyPr/>
                    <a:lstStyle/>
                    <a:p>
                      <a:r>
                        <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Out [</a:t>
                      </a: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3</a:t>
                      </a:r>
                      <a:r>
                        <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zh-CN" altLang="en-US"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600" dirty="0" err="1">
                          <a:latin typeface="Times New Roman" panose="02020603050405020304" pitchFamily="18" charset="0"/>
                          <a:ea typeface="Microsoft YaHei" panose="020B0503020204020204" pitchFamily="34" charset="-122"/>
                          <a:cs typeface="Times New Roman" panose="02020603050405020304" pitchFamily="18" charset="0"/>
                        </a:rPr>
                        <a:t>torch.Size</a:t>
                      </a:r>
                      <a:r>
                        <a:rPr lang="en" altLang="zh-CN" sz="1600" dirty="0">
                          <a:latin typeface="Times New Roman" panose="02020603050405020304" pitchFamily="18" charset="0"/>
                          <a:ea typeface="Microsoft YaHei" panose="020B0503020204020204" pitchFamily="34" charset="-122"/>
                          <a:cs typeface="Times New Roman" panose="02020603050405020304" pitchFamily="18" charset="0"/>
                        </a:rPr>
                        <a:t>([2, 3]) </a:t>
                      </a:r>
                      <a:r>
                        <a:rPr lang="en" altLang="zh-CN" sz="1600" dirty="0" err="1">
                          <a:latin typeface="Times New Roman" panose="02020603050405020304" pitchFamily="18" charset="0"/>
                          <a:ea typeface="Microsoft YaHei" panose="020B0503020204020204" pitchFamily="34" charset="-122"/>
                          <a:cs typeface="Times New Roman" panose="02020603050405020304" pitchFamily="18" charset="0"/>
                        </a:rPr>
                        <a:t>torch.Size</a:t>
                      </a:r>
                      <a:r>
                        <a:rPr lang="en" altLang="zh-CN" sz="1600" dirty="0">
                          <a:latin typeface="Times New Roman" panose="02020603050405020304" pitchFamily="18" charset="0"/>
                          <a:ea typeface="Microsoft YaHei" panose="020B0503020204020204" pitchFamily="34" charset="-122"/>
                          <a:cs typeface="Times New Roman" panose="02020603050405020304" pitchFamily="18" charset="0"/>
                        </a:rPr>
                        <a:t>([6]) </a:t>
                      </a:r>
                      <a:r>
                        <a:rPr lang="en" altLang="zh-CN" sz="1600" dirty="0" err="1">
                          <a:latin typeface="Times New Roman" panose="02020603050405020304" pitchFamily="18" charset="0"/>
                          <a:ea typeface="Microsoft YaHei" panose="020B0503020204020204" pitchFamily="34" charset="-122"/>
                          <a:cs typeface="Times New Roman" panose="02020603050405020304" pitchFamily="18" charset="0"/>
                        </a:rPr>
                        <a:t>torch.Size</a:t>
                      </a:r>
                      <a:r>
                        <a:rPr lang="en" altLang="zh-CN" sz="1600" dirty="0">
                          <a:latin typeface="Times New Roman" panose="02020603050405020304" pitchFamily="18" charset="0"/>
                          <a:ea typeface="Microsoft YaHei" panose="020B0503020204020204" pitchFamily="34" charset="-122"/>
                          <a:cs typeface="Times New Roman" panose="02020603050405020304" pitchFamily="18" charset="0"/>
                        </a:rPr>
                        <a:t>([3, 2])</a:t>
                      </a:r>
                    </a:p>
                  </a:txBody>
                  <a:tcPr>
                    <a:lnL w="12700" cap="flat" cmpd="sng" algn="ctr">
                      <a:solidFill>
                        <a:schemeClr val="bg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41298970"/>
                  </a:ext>
                </a:extLst>
              </a:tr>
            </a:tbl>
          </a:graphicData>
        </a:graphic>
      </p:graphicFrame>
      <p:sp>
        <p:nvSpPr>
          <p:cNvPr id="2" name="文本框 1">
            <a:extLst>
              <a:ext uri="{FF2B5EF4-FFF2-40B4-BE49-F238E27FC236}">
                <a16:creationId xmlns:a16="http://schemas.microsoft.com/office/drawing/2014/main" id="{0D4998C9-FB17-E644-87A6-34AB5C8DB8EF}"/>
              </a:ext>
            </a:extLst>
          </p:cNvPr>
          <p:cNvSpPr txBox="1"/>
          <p:nvPr/>
        </p:nvSpPr>
        <p:spPr>
          <a:xfrm>
            <a:off x="777845" y="1378456"/>
            <a:ext cx="8996775" cy="369332"/>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用</a:t>
            </a:r>
            <a:r>
              <a:rPr lang="en" altLang="zh-CN" dirty="0">
                <a:latin typeface="Microsoft YaHei" panose="020B0503020204020204" pitchFamily="34" charset="-122"/>
                <a:ea typeface="Microsoft YaHei" panose="020B0503020204020204" pitchFamily="34" charset="-122"/>
              </a:rPr>
              <a:t>view()</a:t>
            </a:r>
            <a:r>
              <a:rPr lang="zh-CN" altLang="en-US" dirty="0">
                <a:latin typeface="Microsoft YaHei" panose="020B0503020204020204" pitchFamily="34" charset="-122"/>
                <a:ea typeface="Microsoft YaHei" panose="020B0503020204020204" pitchFamily="34" charset="-122"/>
              </a:rPr>
              <a:t>来改变</a:t>
            </a:r>
            <a:r>
              <a:rPr lang="en" altLang="zh-CN" dirty="0">
                <a:latin typeface="Microsoft YaHei" panose="020B0503020204020204" pitchFamily="34" charset="-122"/>
                <a:ea typeface="Microsoft YaHei" panose="020B0503020204020204" pitchFamily="34" charset="-122"/>
              </a:rPr>
              <a:t>Tensor</a:t>
            </a:r>
            <a:r>
              <a:rPr lang="zh-CN" altLang="en-US" dirty="0">
                <a:latin typeface="Microsoft YaHei" panose="020B0503020204020204" pitchFamily="34" charset="-122"/>
                <a:ea typeface="Microsoft YaHei" panose="020B0503020204020204" pitchFamily="34" charset="-122"/>
              </a:rPr>
              <a:t>的形状</a:t>
            </a:r>
            <a:endParaRPr kumimoji="1" lang="zh-CN" altLang="en-US" dirty="0">
              <a:latin typeface="Microsoft YaHei" panose="020B0503020204020204" pitchFamily="34" charset="-122"/>
              <a:ea typeface="Microsoft YaHei" panose="020B0503020204020204" pitchFamily="34" charset="-122"/>
            </a:endParaRPr>
          </a:p>
        </p:txBody>
      </p:sp>
      <p:sp>
        <p:nvSpPr>
          <p:cNvPr id="7" name="文本框 6">
            <a:extLst>
              <a:ext uri="{FF2B5EF4-FFF2-40B4-BE49-F238E27FC236}">
                <a16:creationId xmlns:a16="http://schemas.microsoft.com/office/drawing/2014/main" id="{94277AA4-BD41-514A-8946-6EAFE3DE5C34}"/>
              </a:ext>
            </a:extLst>
          </p:cNvPr>
          <p:cNvSpPr txBox="1"/>
          <p:nvPr/>
        </p:nvSpPr>
        <p:spPr>
          <a:xfrm>
            <a:off x="767255" y="3415862"/>
            <a:ext cx="9236061" cy="923330"/>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注意</a:t>
            </a:r>
            <a:r>
              <a:rPr lang="en" altLang="zh-CN" b="1" dirty="0">
                <a:solidFill>
                  <a:srgbClr val="FF0000"/>
                </a:solidFill>
                <a:latin typeface="Microsoft YaHei" panose="020B0503020204020204" pitchFamily="34" charset="-122"/>
                <a:ea typeface="Microsoft YaHei" panose="020B0503020204020204" pitchFamily="34" charset="-122"/>
              </a:rPr>
              <a:t>view()</a:t>
            </a:r>
            <a:r>
              <a:rPr lang="zh-CN" altLang="en-US" dirty="0">
                <a:latin typeface="Microsoft YaHei" panose="020B0503020204020204" pitchFamily="34" charset="-122"/>
                <a:ea typeface="Microsoft YaHei" panose="020B0503020204020204" pitchFamily="34" charset="-122"/>
              </a:rPr>
              <a:t>返回的新</a:t>
            </a:r>
            <a:r>
              <a:rPr lang="en" altLang="zh-CN" b="1" dirty="0">
                <a:solidFill>
                  <a:srgbClr val="FF0000"/>
                </a:solidFill>
                <a:latin typeface="Microsoft YaHei" panose="020B0503020204020204" pitchFamily="34" charset="-122"/>
                <a:ea typeface="Microsoft YaHei" panose="020B0503020204020204" pitchFamily="34" charset="-122"/>
              </a:rPr>
              <a:t>Tensor</a:t>
            </a:r>
            <a:r>
              <a:rPr lang="zh-CN" altLang="en-US" dirty="0">
                <a:latin typeface="Microsoft YaHei" panose="020B0503020204020204" pitchFamily="34" charset="-122"/>
                <a:ea typeface="Microsoft YaHei" panose="020B0503020204020204" pitchFamily="34" charset="-122"/>
              </a:rPr>
              <a:t>与源</a:t>
            </a:r>
            <a:r>
              <a:rPr lang="en" altLang="zh-CN" b="1" dirty="0">
                <a:solidFill>
                  <a:srgbClr val="FF0000"/>
                </a:solidFill>
                <a:latin typeface="Microsoft YaHei" panose="020B0503020204020204" pitchFamily="34" charset="-122"/>
                <a:ea typeface="Microsoft YaHei" panose="020B0503020204020204" pitchFamily="34" charset="-122"/>
              </a:rPr>
              <a:t>Tensor</a:t>
            </a:r>
            <a:r>
              <a:rPr lang="zh-CN" altLang="en-US" dirty="0">
                <a:latin typeface="Microsoft YaHei" panose="020B0503020204020204" pitchFamily="34" charset="-122"/>
                <a:ea typeface="Microsoft YaHei" panose="020B0503020204020204" pitchFamily="34" charset="-122"/>
              </a:rPr>
              <a:t>虽然可能有不同的</a:t>
            </a:r>
            <a:r>
              <a:rPr lang="en" altLang="zh-CN" b="1" dirty="0">
                <a:solidFill>
                  <a:srgbClr val="FF0000"/>
                </a:solidFill>
                <a:latin typeface="Microsoft YaHei" panose="020B0503020204020204" pitchFamily="34" charset="-122"/>
                <a:ea typeface="Microsoft YaHei" panose="020B0503020204020204" pitchFamily="34" charset="-122"/>
              </a:rPr>
              <a:t>size</a:t>
            </a:r>
            <a:r>
              <a:rPr lang="zh-CN" altLang="e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但是是</a:t>
            </a:r>
            <a:r>
              <a:rPr lang="zh-CN" altLang="en-US" dirty="0">
                <a:solidFill>
                  <a:srgbClr val="FF0000"/>
                </a:solidFill>
                <a:latin typeface="Microsoft YaHei" panose="020B0503020204020204" pitchFamily="34" charset="-122"/>
                <a:ea typeface="Microsoft YaHei" panose="020B0503020204020204" pitchFamily="34" charset="-122"/>
              </a:rPr>
              <a:t>共享</a:t>
            </a:r>
            <a:r>
              <a:rPr lang="en" altLang="zh-CN" b="1" dirty="0">
                <a:solidFill>
                  <a:srgbClr val="FF0000"/>
                </a:solidFill>
                <a:latin typeface="Microsoft YaHei" panose="020B0503020204020204" pitchFamily="34" charset="-122"/>
                <a:ea typeface="Microsoft YaHei" panose="020B0503020204020204" pitchFamily="34" charset="-122"/>
              </a:rPr>
              <a:t>data</a:t>
            </a:r>
            <a:r>
              <a:rPr lang="zh-CN" altLang="en-US" dirty="0">
                <a:latin typeface="Microsoft YaHei" panose="020B0503020204020204" pitchFamily="34" charset="-122"/>
                <a:ea typeface="Microsoft YaHei" panose="020B0503020204020204" pitchFamily="34" charset="-122"/>
              </a:rPr>
              <a:t>的，也即更改其中的一个，另外一个也会跟着改变。</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顾名思义，</a:t>
            </a:r>
            <a:r>
              <a:rPr lang="en" altLang="zh-CN" dirty="0">
                <a:latin typeface="Microsoft YaHei" panose="020B0503020204020204" pitchFamily="34" charset="-122"/>
                <a:ea typeface="Microsoft YaHei" panose="020B0503020204020204" pitchFamily="34" charset="-122"/>
              </a:rPr>
              <a:t>view</a:t>
            </a:r>
            <a:r>
              <a:rPr lang="zh-CN" altLang="en-US" dirty="0">
                <a:latin typeface="Microsoft YaHei" panose="020B0503020204020204" pitchFamily="34" charset="-122"/>
                <a:ea typeface="Microsoft YaHei" panose="020B0503020204020204" pitchFamily="34" charset="-122"/>
              </a:rPr>
              <a:t>仅仅是改变了对这个张量的观察角度，内部数据并未改变</a:t>
            </a:r>
            <a:r>
              <a:rPr lang="en-US" altLang="zh-CN" dirty="0">
                <a:latin typeface="Microsoft YaHei" panose="020B0503020204020204" pitchFamily="34" charset="-122"/>
                <a:ea typeface="Microsoft YaHei" panose="020B0503020204020204" pitchFamily="34" charset="-122"/>
              </a:rPr>
              <a:t>)</a:t>
            </a:r>
            <a:endParaRPr kumimoji="1" lang="zh-CN" altLang="en-US" dirty="0">
              <a:latin typeface="Microsoft YaHei" panose="020B0503020204020204" pitchFamily="34" charset="-122"/>
              <a:ea typeface="Microsoft YaHei" panose="020B0503020204020204" pitchFamily="34" charset="-122"/>
            </a:endParaRPr>
          </a:p>
        </p:txBody>
      </p:sp>
      <p:graphicFrame>
        <p:nvGraphicFramePr>
          <p:cNvPr id="11" name="表格 10">
            <a:extLst>
              <a:ext uri="{FF2B5EF4-FFF2-40B4-BE49-F238E27FC236}">
                <a16:creationId xmlns:a16="http://schemas.microsoft.com/office/drawing/2014/main" id="{3938E67F-9DE2-524A-A897-65A0011F426C}"/>
              </a:ext>
            </a:extLst>
          </p:cNvPr>
          <p:cNvGraphicFramePr>
            <a:graphicFrameLocks noGrp="1"/>
          </p:cNvGraphicFramePr>
          <p:nvPr>
            <p:extLst>
              <p:ext uri="{D42A27DB-BD31-4B8C-83A1-F6EECF244321}">
                <p14:modId xmlns:p14="http://schemas.microsoft.com/office/powerpoint/2010/main" val="4209959100"/>
              </p:ext>
            </p:extLst>
          </p:nvPr>
        </p:nvGraphicFramePr>
        <p:xfrm>
          <a:off x="777844" y="4581478"/>
          <a:ext cx="8996775" cy="1645920"/>
        </p:xfrm>
        <a:graphic>
          <a:graphicData uri="http://schemas.openxmlformats.org/drawingml/2006/table">
            <a:tbl>
              <a:tblPr firstRow="1" bandRow="1">
                <a:tableStyleId>{5C22544A-7EE6-4342-B048-85BDC9FD1C3A}</a:tableStyleId>
              </a:tblPr>
              <a:tblGrid>
                <a:gridCol w="940787">
                  <a:extLst>
                    <a:ext uri="{9D8B030D-6E8A-4147-A177-3AD203B41FA5}">
                      <a16:colId xmlns:a16="http://schemas.microsoft.com/office/drawing/2014/main" val="165004489"/>
                    </a:ext>
                  </a:extLst>
                </a:gridCol>
                <a:gridCol w="8055988">
                  <a:extLst>
                    <a:ext uri="{9D8B030D-6E8A-4147-A177-3AD203B41FA5}">
                      <a16:colId xmlns:a16="http://schemas.microsoft.com/office/drawing/2014/main" val="2610027987"/>
                    </a:ext>
                  </a:extLst>
                </a:gridCol>
              </a:tblGrid>
              <a:tr h="370840">
                <a:tc>
                  <a:txBody>
                    <a:bodyPr/>
                    <a:lstStyle/>
                    <a:p>
                      <a:r>
                        <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In [</a:t>
                      </a: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4</a:t>
                      </a:r>
                      <a:r>
                        <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zh-CN" altLang="en-US"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x +=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print(x)</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print(y) </a:t>
                      </a:r>
                      <a:r>
                        <a:rPr kumimoji="1" lang="en-US" altLang="zh-CN" sz="16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y</a:t>
                      </a:r>
                      <a:r>
                        <a:rPr kumimoji="1" lang="zh-CN" altLang="en-US" sz="16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也加了</a:t>
                      </a:r>
                      <a:r>
                        <a:rPr kumimoji="1" lang="en-US" altLang="zh-CN" sz="16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1</a:t>
                      </a:r>
                      <a:endParaRPr kumimoji="1" lang="en" altLang="zh-CN" sz="16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endParaRPr>
                    </a:p>
                  </a:txBody>
                  <a:tcPr>
                    <a:lnL w="12700" cap="flat" cmpd="sng" algn="ctr">
                      <a:solidFill>
                        <a:schemeClr val="bg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93588950"/>
                  </a:ext>
                </a:extLst>
              </a:tr>
              <a:tr h="370840">
                <a:tc>
                  <a:txBody>
                    <a:bodyPr/>
                    <a:lstStyle/>
                    <a:p>
                      <a:r>
                        <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Out [</a:t>
                      </a: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4</a:t>
                      </a:r>
                      <a:r>
                        <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zh-CN" altLang="en-US"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600" dirty="0">
                          <a:latin typeface="Times New Roman" panose="02020603050405020304" pitchFamily="18" charset="0"/>
                          <a:ea typeface="Microsoft YaHei" panose="020B0503020204020204" pitchFamily="34" charset="-122"/>
                          <a:cs typeface="Times New Roman" panose="02020603050405020304" pitchFamily="18" charset="0"/>
                        </a:rPr>
                        <a:t>tensor([[2.0910, 2.5265, 2.3833],</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latin typeface="Times New Roman" panose="02020603050405020304" pitchFamily="18" charset="0"/>
                          <a:ea typeface="Microsoft YaHei" panose="020B0503020204020204" pitchFamily="34" charset="-122"/>
                          <a:cs typeface="Times New Roman" panose="02020603050405020304" pitchFamily="18" charset="0"/>
                        </a:rPr>
                        <a:t>            </a:t>
                      </a:r>
                      <a:r>
                        <a:rPr lang="en" altLang="zh-CN" sz="1600" dirty="0">
                          <a:latin typeface="Times New Roman" panose="02020603050405020304" pitchFamily="18" charset="0"/>
                          <a:ea typeface="Microsoft YaHei" panose="020B0503020204020204" pitchFamily="34" charset="-122"/>
                          <a:cs typeface="Times New Roman" panose="02020603050405020304" pitchFamily="18" charset="0"/>
                        </a:rPr>
                        <a:t>[1.4564, 1.3117, 1.5181]])</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600" dirty="0">
                          <a:latin typeface="Times New Roman" panose="02020603050405020304" pitchFamily="18" charset="0"/>
                          <a:ea typeface="Microsoft YaHei" panose="020B0503020204020204" pitchFamily="34" charset="-122"/>
                          <a:cs typeface="Times New Roman" panose="02020603050405020304" pitchFamily="18" charset="0"/>
                        </a:rPr>
                        <a:t>tensor([2.0910, 2.5265, 2.3833, 1.4564, 1.3117, 1.5181])</a:t>
                      </a:r>
                    </a:p>
                  </a:txBody>
                  <a:tcPr>
                    <a:lnL w="12700" cap="flat" cmpd="sng" algn="ctr">
                      <a:solidFill>
                        <a:schemeClr val="bg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41298970"/>
                  </a:ext>
                </a:extLst>
              </a:tr>
            </a:tbl>
          </a:graphicData>
        </a:graphic>
      </p:graphicFrame>
    </p:spTree>
    <p:extLst>
      <p:ext uri="{BB962C8B-B14F-4D97-AF65-F5344CB8AC3E}">
        <p14:creationId xmlns:p14="http://schemas.microsoft.com/office/powerpoint/2010/main" val="935190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目录</a:t>
            </a:r>
          </a:p>
        </p:txBody>
      </p:sp>
      <p:sp>
        <p:nvSpPr>
          <p:cNvPr id="2" name="文本框 1">
            <a:extLst>
              <a:ext uri="{FF2B5EF4-FFF2-40B4-BE49-F238E27FC236}">
                <a16:creationId xmlns:a16="http://schemas.microsoft.com/office/drawing/2014/main" id="{11B806D4-44D6-4129-B277-1D570A49B90B}"/>
              </a:ext>
            </a:extLst>
          </p:cNvPr>
          <p:cNvSpPr txBox="1">
            <a:spLocks/>
          </p:cNvSpPr>
          <p:nvPr/>
        </p:nvSpPr>
        <p:spPr>
          <a:xfrm>
            <a:off x="777845" y="1041025"/>
            <a:ext cx="4660815" cy="574984"/>
          </a:xfrm>
          <a:prstGeom prst="rect">
            <a:avLst/>
          </a:prstGeom>
          <a:noFill/>
        </p:spPr>
        <p:txBody>
          <a:bodyPr wrap="square" rtlCol="0" anchor="ctr">
            <a:noAutofit/>
          </a:bodyPr>
          <a:lstStyle/>
          <a:p>
            <a:pPr marL="457200" indent="-457200">
              <a:lnSpc>
                <a:spcPct val="150000"/>
              </a:lnSpc>
              <a:buAutoNum type="arabicPeriod"/>
            </a:pPr>
            <a:r>
              <a:rPr lang="en" altLang="zh-CN" sz="2400" dirty="0" err="1">
                <a:solidFill>
                  <a:srgbClr val="FF0000"/>
                </a:solidFill>
                <a:latin typeface="微软雅黑" panose="020B0503020204020204" pitchFamily="34" charset="-122"/>
                <a:ea typeface="微软雅黑" panose="020B0503020204020204" pitchFamily="34" charset="-122"/>
              </a:rPr>
              <a:t>PyTorch</a:t>
            </a:r>
            <a:r>
              <a:rPr lang="zh-CN" altLang="en-US" sz="2400" dirty="0">
                <a:solidFill>
                  <a:srgbClr val="FF0000"/>
                </a:solidFill>
                <a:latin typeface="微软雅黑" panose="020B0503020204020204" pitchFamily="34" charset="-122"/>
                <a:ea typeface="微软雅黑" panose="020B0503020204020204" pitchFamily="34" charset="-122"/>
              </a:rPr>
              <a:t>安装与环境配置</a:t>
            </a:r>
            <a:endParaRPr lang="en-US" altLang="zh-CN" sz="2400" dirty="0">
              <a:solidFill>
                <a:srgbClr val="FF000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EF225616-C3EC-B34F-9DB6-CC78A15F623B}"/>
              </a:ext>
            </a:extLst>
          </p:cNvPr>
          <p:cNvSpPr txBox="1"/>
          <p:nvPr/>
        </p:nvSpPr>
        <p:spPr>
          <a:xfrm>
            <a:off x="777846" y="3326604"/>
            <a:ext cx="4660814" cy="581057"/>
          </a:xfrm>
          <a:prstGeom prst="rect">
            <a:avLst/>
          </a:prstGeom>
          <a:noFill/>
        </p:spPr>
        <p:txBody>
          <a:bodyPr wrap="square" rtlCol="0">
            <a:spAutoFit/>
          </a:bodyPr>
          <a:lstStyle/>
          <a:p>
            <a:pPr marL="457200" indent="-457200">
              <a:lnSpc>
                <a:spcPct val="150000"/>
              </a:lnSpc>
              <a:buFont typeface="+mj-lt"/>
              <a:buAutoNum type="arabicPeriod" startAt="2"/>
            </a:pPr>
            <a:r>
              <a:rPr lang="zh-CN" altLang="en-US" sz="2400" dirty="0">
                <a:solidFill>
                  <a:srgbClr val="000000"/>
                </a:solidFill>
                <a:latin typeface="微软雅黑" panose="020B0503020204020204" pitchFamily="34" charset="-122"/>
                <a:ea typeface="微软雅黑" panose="020B0503020204020204" pitchFamily="34" charset="-122"/>
              </a:rPr>
              <a:t>基本数据处理与计算操作</a:t>
            </a:r>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04F66209-4B95-A84C-A52C-DCFBFB148189}"/>
              </a:ext>
            </a:extLst>
          </p:cNvPr>
          <p:cNvSpPr txBox="1"/>
          <p:nvPr/>
        </p:nvSpPr>
        <p:spPr>
          <a:xfrm>
            <a:off x="6753340" y="997816"/>
            <a:ext cx="2688115" cy="581057"/>
          </a:xfrm>
          <a:prstGeom prst="rect">
            <a:avLst/>
          </a:prstGeom>
          <a:noFill/>
        </p:spPr>
        <p:txBody>
          <a:bodyPr wrap="square" rtlCol="0">
            <a:spAutoFit/>
          </a:bodyPr>
          <a:lstStyle/>
          <a:p>
            <a:pPr marL="457200" indent="-457200">
              <a:lnSpc>
                <a:spcPct val="150000"/>
              </a:lnSpc>
              <a:buFont typeface="+mj-lt"/>
              <a:buAutoNum type="arabicPeriod" startAt="3"/>
            </a:pPr>
            <a:r>
              <a:rPr lang="zh-CN" altLang="en-US" sz="2400" dirty="0">
                <a:solidFill>
                  <a:srgbClr val="000000"/>
                </a:solidFill>
                <a:latin typeface="微软雅黑" panose="020B0503020204020204" pitchFamily="34" charset="-122"/>
                <a:ea typeface="微软雅黑" panose="020B0503020204020204" pitchFamily="34" charset="-122"/>
              </a:rPr>
              <a:t>线性回归实现</a:t>
            </a:r>
            <a:endParaRPr lang="en-US" altLang="zh-CN" b="1" dirty="0">
              <a:solidFill>
                <a:srgbClr val="000000"/>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25B42022-812B-8849-9E9B-1D82BD5E785D}"/>
              </a:ext>
            </a:extLst>
          </p:cNvPr>
          <p:cNvSpPr txBox="1"/>
          <p:nvPr/>
        </p:nvSpPr>
        <p:spPr>
          <a:xfrm>
            <a:off x="6753340" y="3323077"/>
            <a:ext cx="2610997" cy="588110"/>
          </a:xfrm>
          <a:prstGeom prst="rect">
            <a:avLst/>
          </a:prstGeom>
          <a:noFill/>
        </p:spPr>
        <p:txBody>
          <a:bodyPr wrap="square" rtlCol="0">
            <a:spAutoFit/>
          </a:bodyPr>
          <a:lstStyle/>
          <a:p>
            <a:pPr marL="457200" indent="-457200">
              <a:lnSpc>
                <a:spcPct val="150000"/>
              </a:lnSpc>
              <a:buFont typeface="+mj-lt"/>
              <a:buAutoNum type="arabicPeriod" startAt="4"/>
            </a:pPr>
            <a:r>
              <a:rPr lang="zh-CN" altLang="en-US" sz="2400" dirty="0">
                <a:solidFill>
                  <a:srgbClr val="000000"/>
                </a:solidFill>
                <a:latin typeface="微软雅黑" panose="020B0503020204020204" pitchFamily="34" charset="-122"/>
                <a:ea typeface="微软雅黑" panose="020B0503020204020204" pitchFamily="34" charset="-122"/>
              </a:rPr>
              <a:t>实验要求</a:t>
            </a:r>
            <a:endParaRPr kumimoji="1" lang="zh-CN" altLang="en-US" dirty="0"/>
          </a:p>
        </p:txBody>
      </p:sp>
      <p:sp>
        <p:nvSpPr>
          <p:cNvPr id="7" name="文本框 6">
            <a:extLst>
              <a:ext uri="{FF2B5EF4-FFF2-40B4-BE49-F238E27FC236}">
                <a16:creationId xmlns:a16="http://schemas.microsoft.com/office/drawing/2014/main" id="{E69746F6-1AAD-334E-9672-F37118604CE4}"/>
              </a:ext>
            </a:extLst>
          </p:cNvPr>
          <p:cNvSpPr txBox="1"/>
          <p:nvPr/>
        </p:nvSpPr>
        <p:spPr>
          <a:xfrm>
            <a:off x="1326121" y="1728055"/>
            <a:ext cx="3873839" cy="1295098"/>
          </a:xfrm>
          <a:prstGeom prst="rect">
            <a:avLst/>
          </a:prstGeom>
          <a:noFill/>
        </p:spPr>
        <p:txBody>
          <a:bodyPr wrap="square" rtlCol="0">
            <a:spAutoFit/>
          </a:bodyPr>
          <a:lstStyle/>
          <a:p>
            <a:pPr marL="285750" indent="-285750">
              <a:lnSpc>
                <a:spcPct val="150000"/>
              </a:lnSpc>
              <a:buFont typeface="Wingdings" pitchFamily="2" charset="2"/>
              <a:buChar char="l"/>
            </a:pPr>
            <a:r>
              <a:rPr lang="en-US" altLang="zh-CN" b="1" dirty="0" err="1">
                <a:solidFill>
                  <a:srgbClr val="FF0000"/>
                </a:solidFill>
                <a:latin typeface="微软雅黑" panose="020B0503020204020204" pitchFamily="34" charset="-122"/>
                <a:ea typeface="微软雅黑" panose="020B0503020204020204" pitchFamily="34" charset="-122"/>
              </a:rPr>
              <a:t>Anoconda</a:t>
            </a:r>
            <a:r>
              <a:rPr lang="zh-CN" altLang="en-US" b="1" dirty="0">
                <a:solidFill>
                  <a:srgbClr val="FF0000"/>
                </a:solidFill>
                <a:latin typeface="微软雅黑" panose="020B0503020204020204" pitchFamily="34" charset="-122"/>
                <a:ea typeface="微软雅黑" panose="020B0503020204020204" pitchFamily="34" charset="-122"/>
              </a:rPr>
              <a:t>安装</a:t>
            </a:r>
            <a:endParaRPr lang="en-US" altLang="zh-CN" b="1" dirty="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l"/>
            </a:pPr>
            <a:r>
              <a:rPr lang="en-US" altLang="zh-CN" b="1" dirty="0" err="1">
                <a:solidFill>
                  <a:srgbClr val="FF0000"/>
                </a:solidFill>
                <a:latin typeface="微软雅黑" panose="020B0503020204020204" pitchFamily="34" charset="-122"/>
                <a:ea typeface="微软雅黑" panose="020B0503020204020204" pitchFamily="34" charset="-122"/>
              </a:rPr>
              <a:t>Pytorch</a:t>
            </a:r>
            <a:r>
              <a:rPr lang="zh-CN" altLang="en-US" b="1" dirty="0">
                <a:solidFill>
                  <a:srgbClr val="FF0000"/>
                </a:solidFill>
                <a:latin typeface="微软雅黑" panose="020B0503020204020204" pitchFamily="34" charset="-122"/>
                <a:ea typeface="微软雅黑" panose="020B0503020204020204" pitchFamily="34" charset="-122"/>
              </a:rPr>
              <a:t>安装</a:t>
            </a:r>
            <a:endParaRPr lang="en-US" altLang="zh-CN" b="1" dirty="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l"/>
            </a:pPr>
            <a:r>
              <a:rPr lang="en-US" altLang="zh-CN" b="1" dirty="0" err="1">
                <a:solidFill>
                  <a:srgbClr val="FF0000"/>
                </a:solidFill>
                <a:latin typeface="微软雅黑" panose="020B0503020204020204" pitchFamily="34" charset="-122"/>
                <a:ea typeface="微软雅黑" panose="020B0503020204020204" pitchFamily="34" charset="-122"/>
              </a:rPr>
              <a:t>Jupyter</a:t>
            </a:r>
            <a:r>
              <a:rPr lang="en-US" altLang="zh-CN" b="1" dirty="0">
                <a:solidFill>
                  <a:srgbClr val="FF0000"/>
                </a:solidFill>
                <a:latin typeface="微软雅黑" panose="020B0503020204020204" pitchFamily="34" charset="-122"/>
                <a:ea typeface="微软雅黑" panose="020B0503020204020204" pitchFamily="34" charset="-122"/>
              </a:rPr>
              <a:t> Notebook</a:t>
            </a:r>
            <a:endParaRPr kumimoji="1" lang="zh-CN" altLang="en-US" dirty="0">
              <a:solidFill>
                <a:srgbClr val="FF0000"/>
              </a:solidFill>
            </a:endParaRPr>
          </a:p>
        </p:txBody>
      </p:sp>
      <p:sp>
        <p:nvSpPr>
          <p:cNvPr id="8" name="文本框 7">
            <a:extLst>
              <a:ext uri="{FF2B5EF4-FFF2-40B4-BE49-F238E27FC236}">
                <a16:creationId xmlns:a16="http://schemas.microsoft.com/office/drawing/2014/main" id="{DD9B766F-3C1A-F34F-8F36-0D8357B2D6C7}"/>
              </a:ext>
            </a:extLst>
          </p:cNvPr>
          <p:cNvSpPr txBox="1"/>
          <p:nvPr/>
        </p:nvSpPr>
        <p:spPr>
          <a:xfrm>
            <a:off x="1326122" y="4008847"/>
            <a:ext cx="4534851" cy="2541593"/>
          </a:xfrm>
          <a:prstGeom prst="rect">
            <a:avLst/>
          </a:prstGeom>
          <a:noFill/>
        </p:spPr>
        <p:txBody>
          <a:bodyPr wrap="square" rtlCol="0">
            <a:spAutoFit/>
          </a:bodyPr>
          <a:lstStyle/>
          <a:p>
            <a:pPr marL="285750" indent="-285750">
              <a:lnSpc>
                <a:spcPct val="150000"/>
              </a:lnSpc>
              <a:buFont typeface="Wingdings" pitchFamily="2" charset="2"/>
              <a:buChar char="l"/>
            </a:pPr>
            <a:r>
              <a:rPr lang="zh-CN" altLang="en-US" b="1" dirty="0">
                <a:solidFill>
                  <a:srgbClr val="000000"/>
                </a:solidFill>
                <a:latin typeface="微软雅黑" panose="020B0503020204020204" pitchFamily="34" charset="-122"/>
                <a:ea typeface="微软雅黑" panose="020B0503020204020204" pitchFamily="34" charset="-122"/>
              </a:rPr>
              <a:t>创建</a:t>
            </a:r>
            <a:r>
              <a:rPr lang="en-US" altLang="zh-CN" b="1" dirty="0">
                <a:solidFill>
                  <a:srgbClr val="000000"/>
                </a:solidFill>
                <a:latin typeface="微软雅黑" panose="020B0503020204020204" pitchFamily="34" charset="-122"/>
                <a:ea typeface="微软雅黑" panose="020B0503020204020204" pitchFamily="34" charset="-122"/>
              </a:rPr>
              <a:t>Tensor</a:t>
            </a:r>
          </a:p>
          <a:p>
            <a:pPr marL="285750" indent="-285750">
              <a:lnSpc>
                <a:spcPct val="150000"/>
              </a:lnSpc>
              <a:buFont typeface="Wingdings" pitchFamily="2" charset="2"/>
              <a:buChar char="l"/>
            </a:pPr>
            <a:r>
              <a:rPr lang="en-US" altLang="zh-CN" b="1" dirty="0">
                <a:solidFill>
                  <a:srgbClr val="000000"/>
                </a:solidFill>
                <a:latin typeface="Microsoft YaHei" panose="020B0503020204020204" pitchFamily="34" charset="-122"/>
                <a:ea typeface="Microsoft YaHei" panose="020B0503020204020204" pitchFamily="34" charset="-122"/>
              </a:rPr>
              <a:t>Tensor</a:t>
            </a:r>
            <a:r>
              <a:rPr lang="zh-CN" altLang="en-US" b="1" dirty="0">
                <a:solidFill>
                  <a:srgbClr val="000000"/>
                </a:solidFill>
                <a:latin typeface="Microsoft YaHei" panose="020B0503020204020204" pitchFamily="34" charset="-122"/>
                <a:ea typeface="Microsoft YaHei" panose="020B0503020204020204" pitchFamily="34" charset="-122"/>
              </a:rPr>
              <a:t>的相关操作</a:t>
            </a:r>
            <a:endParaRPr lang="en-US" altLang="zh-CN" b="1" dirty="0">
              <a:solidFill>
                <a:srgbClr val="000000"/>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l"/>
            </a:pPr>
            <a:r>
              <a:rPr lang="zh-CN" altLang="en-US" b="1" dirty="0">
                <a:solidFill>
                  <a:srgbClr val="000000"/>
                </a:solidFill>
                <a:latin typeface="微软雅黑" panose="020B0503020204020204" pitchFamily="34" charset="-122"/>
                <a:ea typeface="微软雅黑" panose="020B0503020204020204" pitchFamily="34" charset="-122"/>
              </a:rPr>
              <a:t>广播机制</a:t>
            </a:r>
            <a:endParaRPr lang="en-US" altLang="zh-CN" b="1" dirty="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l"/>
            </a:pPr>
            <a:r>
              <a:rPr lang="en" altLang="zh-CN" b="1" dirty="0">
                <a:solidFill>
                  <a:srgbClr val="000000"/>
                </a:solidFill>
                <a:latin typeface="Microsoft YaHei" panose="020B0503020204020204" pitchFamily="34" charset="-122"/>
                <a:ea typeface="Microsoft YaHei" panose="020B0503020204020204" pitchFamily="34" charset="-122"/>
              </a:rPr>
              <a:t>Tensor</a:t>
            </a:r>
            <a:r>
              <a:rPr lang="zh-CN" altLang="en-US" b="1" dirty="0">
                <a:solidFill>
                  <a:srgbClr val="000000"/>
                </a:solidFill>
                <a:latin typeface="Microsoft YaHei" panose="020B0503020204020204" pitchFamily="34" charset="-122"/>
                <a:ea typeface="Microsoft YaHei" panose="020B0503020204020204" pitchFamily="34" charset="-122"/>
              </a:rPr>
              <a:t>和</a:t>
            </a:r>
            <a:r>
              <a:rPr lang="en" altLang="zh-CN" b="1" dirty="0">
                <a:solidFill>
                  <a:srgbClr val="000000"/>
                </a:solidFill>
                <a:latin typeface="Microsoft YaHei" panose="020B0503020204020204" pitchFamily="34" charset="-122"/>
                <a:ea typeface="Microsoft YaHei" panose="020B0503020204020204" pitchFamily="34" charset="-122"/>
              </a:rPr>
              <a:t>NumPy</a:t>
            </a:r>
            <a:r>
              <a:rPr lang="zh-CN" altLang="en-US" b="1" dirty="0">
                <a:solidFill>
                  <a:srgbClr val="000000"/>
                </a:solidFill>
                <a:latin typeface="Microsoft YaHei" panose="020B0503020204020204" pitchFamily="34" charset="-122"/>
                <a:ea typeface="Microsoft YaHei" panose="020B0503020204020204" pitchFamily="34" charset="-122"/>
              </a:rPr>
              <a:t>相互转换</a:t>
            </a:r>
            <a:endParaRPr lang="en-US" altLang="zh-CN" b="1" dirty="0">
              <a:solidFill>
                <a:srgbClr val="000000"/>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l"/>
            </a:pPr>
            <a:r>
              <a:rPr lang="en-US" altLang="zh-CN" b="1" dirty="0">
                <a:solidFill>
                  <a:srgbClr val="000000"/>
                </a:solidFill>
                <a:latin typeface="Microsoft YaHei" panose="020B0503020204020204" pitchFamily="34" charset="-122"/>
                <a:ea typeface="Microsoft YaHei" panose="020B0503020204020204" pitchFamily="34" charset="-122"/>
              </a:rPr>
              <a:t>Tensor on GPU</a:t>
            </a:r>
          </a:p>
          <a:p>
            <a:pPr marL="285750" indent="-285750">
              <a:lnSpc>
                <a:spcPct val="150000"/>
              </a:lnSpc>
              <a:buFont typeface="Wingdings" pitchFamily="2" charset="2"/>
              <a:buChar char="l"/>
            </a:pPr>
            <a:r>
              <a:rPr lang="zh-CN" altLang="en-US" b="1" dirty="0">
                <a:solidFill>
                  <a:srgbClr val="000000"/>
                </a:solidFill>
                <a:latin typeface="Microsoft YaHei" panose="020B0503020204020204" pitchFamily="34" charset="-122"/>
                <a:ea typeface="Microsoft YaHei" panose="020B0503020204020204" pitchFamily="34" charset="-122"/>
              </a:rPr>
              <a:t>自动求梯度</a:t>
            </a:r>
            <a:endParaRPr kumimoji="1" lang="zh-CN" altLang="en-US" dirty="0"/>
          </a:p>
        </p:txBody>
      </p:sp>
      <p:sp>
        <p:nvSpPr>
          <p:cNvPr id="9" name="文本框 8">
            <a:extLst>
              <a:ext uri="{FF2B5EF4-FFF2-40B4-BE49-F238E27FC236}">
                <a16:creationId xmlns:a16="http://schemas.microsoft.com/office/drawing/2014/main" id="{5CD960D8-E788-7B4A-9C60-3842F64401B8}"/>
              </a:ext>
            </a:extLst>
          </p:cNvPr>
          <p:cNvSpPr txBox="1"/>
          <p:nvPr/>
        </p:nvSpPr>
        <p:spPr>
          <a:xfrm>
            <a:off x="7299872" y="1616008"/>
            <a:ext cx="4278856" cy="1710596"/>
          </a:xfrm>
          <a:prstGeom prst="rect">
            <a:avLst/>
          </a:prstGeom>
          <a:noFill/>
        </p:spPr>
        <p:txBody>
          <a:bodyPr wrap="square" rtlCol="0">
            <a:spAutoFit/>
          </a:bodyPr>
          <a:lstStyle/>
          <a:p>
            <a:pPr marL="285750" indent="-285750">
              <a:lnSpc>
                <a:spcPct val="150000"/>
              </a:lnSpc>
              <a:buFont typeface="Wingdings" pitchFamily="2" charset="2"/>
              <a:buChar char="l"/>
            </a:pPr>
            <a:r>
              <a:rPr lang="zh-CN" altLang="en-US" b="1" dirty="0">
                <a:solidFill>
                  <a:srgbClr val="000000"/>
                </a:solidFill>
                <a:latin typeface="微软雅黑" panose="020B0503020204020204" pitchFamily="34" charset="-122"/>
                <a:ea typeface="微软雅黑" panose="020B0503020204020204" pitchFamily="34" charset="-122"/>
              </a:rPr>
              <a:t>手动实现线性回归</a:t>
            </a:r>
            <a:endParaRPr lang="en-US" altLang="zh-CN" b="1" dirty="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l"/>
            </a:pPr>
            <a:r>
              <a:rPr lang="zh-CN" altLang="en-US" b="1" dirty="0">
                <a:solidFill>
                  <a:srgbClr val="000000"/>
                </a:solidFill>
                <a:latin typeface="微软雅黑" panose="020B0503020204020204" pitchFamily="34" charset="-122"/>
                <a:ea typeface="微软雅黑" panose="020B0503020204020204" pitchFamily="34" charset="-122"/>
              </a:rPr>
              <a:t>利用</a:t>
            </a:r>
            <a:r>
              <a:rPr lang="en-US" altLang="zh-CN" b="1" dirty="0" err="1">
                <a:solidFill>
                  <a:srgbClr val="000000"/>
                </a:solidFill>
                <a:latin typeface="微软雅黑" panose="020B0503020204020204" pitchFamily="34" charset="-122"/>
                <a:ea typeface="微软雅黑" panose="020B0503020204020204" pitchFamily="34" charset="-122"/>
              </a:rPr>
              <a:t>torch.nn</a:t>
            </a:r>
            <a:r>
              <a:rPr lang="zh-CN" altLang="en-US" b="1" dirty="0">
                <a:solidFill>
                  <a:srgbClr val="000000"/>
                </a:solidFill>
                <a:latin typeface="微软雅黑" panose="020B0503020204020204" pitchFamily="34" charset="-122"/>
                <a:ea typeface="微软雅黑" panose="020B0503020204020204" pitchFamily="34" charset="-122"/>
              </a:rPr>
              <a:t>实现线性回归</a:t>
            </a:r>
            <a:endParaRPr lang="en-US" altLang="zh-CN" b="1" dirty="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l"/>
            </a:pPr>
            <a:r>
              <a:rPr lang="zh-CN" altLang="en-US" b="1" dirty="0">
                <a:solidFill>
                  <a:srgbClr val="000000"/>
                </a:solidFill>
                <a:latin typeface="微软雅黑" panose="020B0503020204020204" pitchFamily="34" charset="-122"/>
                <a:ea typeface="微软雅黑" panose="020B0503020204020204" pitchFamily="34" charset="-122"/>
              </a:rPr>
              <a:t>常用损失函数</a:t>
            </a:r>
            <a:endParaRPr lang="en-US" altLang="zh-CN" b="1" dirty="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l"/>
            </a:pPr>
            <a:r>
              <a:rPr lang="zh-CN" altLang="en-US" b="1" dirty="0">
                <a:solidFill>
                  <a:srgbClr val="000000"/>
                </a:solidFill>
                <a:latin typeface="微软雅黑" panose="020B0503020204020204" pitchFamily="34" charset="-122"/>
                <a:ea typeface="微软雅黑" panose="020B0503020204020204" pitchFamily="34" charset="-122"/>
              </a:rPr>
              <a:t>模型预测及评价（分类问题）</a:t>
            </a:r>
            <a:endParaRPr kumimoji="1" lang="zh-CN" altLang="en-US" dirty="0"/>
          </a:p>
        </p:txBody>
      </p:sp>
      <p:sp>
        <p:nvSpPr>
          <p:cNvPr id="10" name="文本框 9">
            <a:extLst>
              <a:ext uri="{FF2B5EF4-FFF2-40B4-BE49-F238E27FC236}">
                <a16:creationId xmlns:a16="http://schemas.microsoft.com/office/drawing/2014/main" id="{1C1C94A8-56D6-6A4D-85D2-CE3F1F6417F9}"/>
              </a:ext>
            </a:extLst>
          </p:cNvPr>
          <p:cNvSpPr txBox="1"/>
          <p:nvPr/>
        </p:nvSpPr>
        <p:spPr>
          <a:xfrm>
            <a:off x="7299873" y="4008847"/>
            <a:ext cx="2978864" cy="874407"/>
          </a:xfrm>
          <a:prstGeom prst="rect">
            <a:avLst/>
          </a:prstGeom>
          <a:noFill/>
        </p:spPr>
        <p:txBody>
          <a:bodyPr wrap="square" rtlCol="0">
            <a:spAutoFit/>
          </a:bodyPr>
          <a:lstStyle/>
          <a:p>
            <a:pPr marL="285750" indent="-285750">
              <a:lnSpc>
                <a:spcPct val="150000"/>
              </a:lnSpc>
              <a:buFont typeface="Wingdings" pitchFamily="2" charset="2"/>
              <a:buChar char="l"/>
            </a:pPr>
            <a:r>
              <a:rPr lang="zh-CN" altLang="en-US" b="1" dirty="0">
                <a:solidFill>
                  <a:srgbClr val="000000"/>
                </a:solidFill>
                <a:latin typeface="Microsoft YaHei" panose="020B0503020204020204" pitchFamily="34" charset="-122"/>
                <a:ea typeface="Microsoft YaHei" panose="020B0503020204020204" pitchFamily="34" charset="-122"/>
              </a:rPr>
              <a:t>数据集介绍</a:t>
            </a:r>
            <a:endParaRPr lang="en-US" altLang="zh-CN" b="1" dirty="0">
              <a:solidFill>
                <a:srgbClr val="000000"/>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l"/>
            </a:pPr>
            <a:r>
              <a:rPr lang="zh-CN" altLang="en-US" b="1" dirty="0">
                <a:solidFill>
                  <a:srgbClr val="000000"/>
                </a:solidFill>
                <a:latin typeface="Microsoft YaHei" panose="020B0503020204020204" pitchFamily="34" charset="-122"/>
                <a:ea typeface="Microsoft YaHei" panose="020B0503020204020204" pitchFamily="34" charset="-122"/>
              </a:rPr>
              <a:t>实验内容</a:t>
            </a:r>
          </a:p>
        </p:txBody>
      </p:sp>
    </p:spTree>
    <p:extLst>
      <p:ext uri="{BB962C8B-B14F-4D97-AF65-F5344CB8AC3E}">
        <p14:creationId xmlns:p14="http://schemas.microsoft.com/office/powerpoint/2010/main" val="30378237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2.2</a:t>
            </a:r>
            <a:r>
              <a:rPr lang="zh-CN" altLang="en-US" sz="2800" b="1" dirty="0">
                <a:solidFill>
                  <a:srgbClr val="000000"/>
                </a:solidFill>
                <a:latin typeface="微软雅黑" panose="020B0503020204020204" pitchFamily="34" charset="-122"/>
                <a:ea typeface="微软雅黑" panose="020B0503020204020204" pitchFamily="34" charset="-122"/>
              </a:rPr>
              <a:t> </a:t>
            </a:r>
            <a:r>
              <a:rPr lang="en-US" altLang="zh-CN" sz="2800" b="1" dirty="0">
                <a:solidFill>
                  <a:srgbClr val="000000"/>
                </a:solidFill>
                <a:latin typeface="微软雅黑" panose="020B0503020204020204" pitchFamily="34" charset="-122"/>
                <a:ea typeface="微软雅黑" panose="020B0503020204020204" pitchFamily="34" charset="-122"/>
              </a:rPr>
              <a:t>Tensor</a:t>
            </a:r>
            <a:r>
              <a:rPr lang="zh-CN" altLang="en-US" sz="2800" b="1" dirty="0">
                <a:solidFill>
                  <a:srgbClr val="000000"/>
                </a:solidFill>
                <a:latin typeface="微软雅黑" panose="020B0503020204020204" pitchFamily="34" charset="-122"/>
                <a:ea typeface="微软雅黑" panose="020B0503020204020204" pitchFamily="34" charset="-122"/>
              </a:rPr>
              <a:t>的相关操作</a:t>
            </a:r>
            <a:endParaRPr lang="en-US" altLang="zh-CN" sz="2800" b="1" dirty="0">
              <a:solidFill>
                <a:srgbClr val="000000"/>
              </a:solidFill>
              <a:latin typeface="微软雅黑" panose="020B0503020204020204" pitchFamily="34" charset="-122"/>
              <a:ea typeface="微软雅黑" panose="020B0503020204020204" pitchFamily="34" charset="-122"/>
            </a:endParaRPr>
          </a:p>
        </p:txBody>
      </p:sp>
      <p:graphicFrame>
        <p:nvGraphicFramePr>
          <p:cNvPr id="17" name="表格 16">
            <a:extLst>
              <a:ext uri="{FF2B5EF4-FFF2-40B4-BE49-F238E27FC236}">
                <a16:creationId xmlns:a16="http://schemas.microsoft.com/office/drawing/2014/main" id="{B934642A-2757-024E-B226-7615C3D1970D}"/>
              </a:ext>
            </a:extLst>
          </p:cNvPr>
          <p:cNvGraphicFramePr>
            <a:graphicFrameLocks noGrp="1"/>
          </p:cNvGraphicFramePr>
          <p:nvPr>
            <p:extLst>
              <p:ext uri="{D42A27DB-BD31-4B8C-83A1-F6EECF244321}">
                <p14:modId xmlns:p14="http://schemas.microsoft.com/office/powerpoint/2010/main" val="1396255708"/>
              </p:ext>
            </p:extLst>
          </p:nvPr>
        </p:nvGraphicFramePr>
        <p:xfrm>
          <a:off x="777845" y="2738213"/>
          <a:ext cx="8996775" cy="1889760"/>
        </p:xfrm>
        <a:graphic>
          <a:graphicData uri="http://schemas.openxmlformats.org/drawingml/2006/table">
            <a:tbl>
              <a:tblPr firstRow="1" bandRow="1">
                <a:tableStyleId>{5C22544A-7EE6-4342-B048-85BDC9FD1C3A}</a:tableStyleId>
              </a:tblPr>
              <a:tblGrid>
                <a:gridCol w="907736">
                  <a:extLst>
                    <a:ext uri="{9D8B030D-6E8A-4147-A177-3AD203B41FA5}">
                      <a16:colId xmlns:a16="http://schemas.microsoft.com/office/drawing/2014/main" val="165004489"/>
                    </a:ext>
                  </a:extLst>
                </a:gridCol>
                <a:gridCol w="8089039">
                  <a:extLst>
                    <a:ext uri="{9D8B030D-6E8A-4147-A177-3AD203B41FA5}">
                      <a16:colId xmlns:a16="http://schemas.microsoft.com/office/drawing/2014/main" val="2610027987"/>
                    </a:ext>
                  </a:extLst>
                </a:gridCol>
              </a:tblGrid>
              <a:tr h="370840">
                <a:tc>
                  <a:txBody>
                    <a:bodyPr/>
                    <a:lstStyle/>
                    <a:p>
                      <a:r>
                        <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In [</a:t>
                      </a: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5</a:t>
                      </a:r>
                      <a:r>
                        <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zh-CN" altLang="en-US"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err="1">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x_cp</a:t>
                      </a: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 = </a:t>
                      </a:r>
                      <a:r>
                        <a:rPr kumimoji="1" lang="en-US" altLang="zh-CN" sz="1600" b="0" dirty="0" err="1">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x.clone</a:t>
                      </a: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().view(6)</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x -=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print(x)</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print(</a:t>
                      </a:r>
                      <a:r>
                        <a:rPr kumimoji="1" lang="en-US" altLang="zh-CN" sz="1600" b="0" dirty="0" err="1">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x_cp</a:t>
                      </a: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endParaRPr>
                    </a:p>
                  </a:txBody>
                  <a:tcPr>
                    <a:lnL w="12700" cap="flat" cmpd="sng" algn="ctr">
                      <a:solidFill>
                        <a:schemeClr val="bg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93588950"/>
                  </a:ext>
                </a:extLst>
              </a:tr>
              <a:tr h="370840">
                <a:tc>
                  <a:txBody>
                    <a:bodyPr/>
                    <a:lstStyle/>
                    <a:p>
                      <a:r>
                        <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Out [</a:t>
                      </a: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5</a:t>
                      </a:r>
                      <a:r>
                        <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zh-CN" altLang="en-US"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600" dirty="0">
                          <a:latin typeface="Times New Roman" panose="02020603050405020304" pitchFamily="18" charset="0"/>
                          <a:ea typeface="Microsoft YaHei" panose="020B0503020204020204" pitchFamily="34" charset="-122"/>
                          <a:cs typeface="Times New Roman" panose="02020603050405020304" pitchFamily="18" charset="0"/>
                        </a:rPr>
                        <a:t>tensor([[1.0910, 1.5265, 1.3833],</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latin typeface="Times New Roman" panose="02020603050405020304" pitchFamily="18" charset="0"/>
                          <a:ea typeface="Microsoft YaHei" panose="020B0503020204020204" pitchFamily="34" charset="-122"/>
                          <a:cs typeface="Times New Roman" panose="02020603050405020304" pitchFamily="18" charset="0"/>
                        </a:rPr>
                        <a:t>            </a:t>
                      </a:r>
                      <a:r>
                        <a:rPr lang="en" altLang="zh-CN" sz="1600" dirty="0">
                          <a:latin typeface="Times New Roman" panose="02020603050405020304" pitchFamily="18" charset="0"/>
                          <a:ea typeface="Microsoft YaHei" panose="020B0503020204020204" pitchFamily="34" charset="-122"/>
                          <a:cs typeface="Times New Roman" panose="02020603050405020304" pitchFamily="18" charset="0"/>
                        </a:rPr>
                        <a:t>[0.4564, 0.3117, 0.5181]])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600" dirty="0">
                          <a:latin typeface="Times New Roman" panose="02020603050405020304" pitchFamily="18" charset="0"/>
                          <a:ea typeface="Microsoft YaHei" panose="020B0503020204020204" pitchFamily="34" charset="-122"/>
                          <a:cs typeface="Times New Roman" panose="02020603050405020304" pitchFamily="18" charset="0"/>
                        </a:rPr>
                        <a:t>tensor([2.0910, 2.5265, 2.3833, 1.4564, 1.3117, 1.5181])</a:t>
                      </a:r>
                    </a:p>
                  </a:txBody>
                  <a:tcPr>
                    <a:lnL w="12700" cap="flat" cmpd="sng" algn="ctr">
                      <a:solidFill>
                        <a:schemeClr val="bg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41298970"/>
                  </a:ext>
                </a:extLst>
              </a:tr>
            </a:tbl>
          </a:graphicData>
        </a:graphic>
      </p:graphicFrame>
      <p:sp>
        <p:nvSpPr>
          <p:cNvPr id="2" name="文本框 1">
            <a:extLst>
              <a:ext uri="{FF2B5EF4-FFF2-40B4-BE49-F238E27FC236}">
                <a16:creationId xmlns:a16="http://schemas.microsoft.com/office/drawing/2014/main" id="{0D4998C9-FB17-E644-87A6-34AB5C8DB8EF}"/>
              </a:ext>
            </a:extLst>
          </p:cNvPr>
          <p:cNvSpPr txBox="1"/>
          <p:nvPr/>
        </p:nvSpPr>
        <p:spPr>
          <a:xfrm>
            <a:off x="777845" y="1041699"/>
            <a:ext cx="9280555" cy="1296573"/>
          </a:xfrm>
          <a:prstGeom prst="rect">
            <a:avLst/>
          </a:prstGeom>
          <a:noFill/>
        </p:spPr>
        <p:txBody>
          <a:bodyPr wrap="square" rtlCol="0">
            <a:spAutoFit/>
          </a:bodyPr>
          <a:lstStyle/>
          <a:p>
            <a:pPr>
              <a:lnSpc>
                <a:spcPct val="150000"/>
              </a:lnSpc>
            </a:pPr>
            <a:r>
              <a:rPr lang="zh-CN" altLang="en-US" dirty="0">
                <a:latin typeface="Microsoft YaHei" panose="020B0503020204020204" pitchFamily="34" charset="-122"/>
                <a:ea typeface="Microsoft YaHei" panose="020B0503020204020204" pitchFamily="34" charset="-122"/>
              </a:rPr>
              <a:t>如果我们想返回一个真正新的副本（即不共享</a:t>
            </a:r>
            <a:r>
              <a:rPr lang="en" altLang="zh-CN" dirty="0">
                <a:latin typeface="Microsoft YaHei" panose="020B0503020204020204" pitchFamily="34" charset="-122"/>
                <a:ea typeface="Microsoft YaHei" panose="020B0503020204020204" pitchFamily="34" charset="-122"/>
              </a:rPr>
              <a:t>data</a:t>
            </a:r>
            <a:r>
              <a:rPr lang="zh-CN" altLang="en-US" dirty="0">
                <a:latin typeface="Microsoft YaHei" panose="020B0503020204020204" pitchFamily="34" charset="-122"/>
                <a:ea typeface="Microsoft YaHei" panose="020B0503020204020204" pitchFamily="34" charset="-122"/>
              </a:rPr>
              <a:t>内存）该怎么办呢？</a:t>
            </a:r>
            <a:endParaRPr lang="en-US" altLang="zh-CN" dirty="0">
              <a:latin typeface="Microsoft YaHei" panose="020B0503020204020204" pitchFamily="34" charset="-122"/>
              <a:ea typeface="Microsoft YaHei" panose="020B0503020204020204" pitchFamily="34" charset="-122"/>
            </a:endParaRPr>
          </a:p>
          <a:p>
            <a:pPr>
              <a:lnSpc>
                <a:spcPct val="150000"/>
              </a:lnSpc>
            </a:pPr>
            <a:r>
              <a:rPr lang="en" altLang="zh-CN" dirty="0" err="1">
                <a:latin typeface="Microsoft YaHei" panose="020B0503020204020204" pitchFamily="34" charset="-122"/>
                <a:ea typeface="Microsoft YaHei" panose="020B0503020204020204" pitchFamily="34" charset="-122"/>
              </a:rPr>
              <a:t>Pytorch</a:t>
            </a:r>
            <a:r>
              <a:rPr lang="zh-CN" altLang="en-US" dirty="0">
                <a:latin typeface="Microsoft YaHei" panose="020B0503020204020204" pitchFamily="34" charset="-122"/>
                <a:ea typeface="Microsoft YaHei" panose="020B0503020204020204" pitchFamily="34" charset="-122"/>
              </a:rPr>
              <a:t>还提供了一个</a:t>
            </a:r>
            <a:r>
              <a:rPr lang="en" altLang="zh-CN" b="1" dirty="0">
                <a:solidFill>
                  <a:srgbClr val="FF0000"/>
                </a:solidFill>
                <a:latin typeface="Microsoft YaHei" panose="020B0503020204020204" pitchFamily="34" charset="-122"/>
                <a:ea typeface="Microsoft YaHei" panose="020B0503020204020204" pitchFamily="34" charset="-122"/>
              </a:rPr>
              <a:t>reshape()</a:t>
            </a:r>
            <a:r>
              <a:rPr lang="zh-CN" altLang="en" dirty="0">
                <a:latin typeface="Microsoft YaHei" panose="020B0503020204020204" pitchFamily="34" charset="-122"/>
                <a:ea typeface="Microsoft YaHei" panose="020B0503020204020204" pitchFamily="34" charset="-122"/>
              </a:rPr>
              <a:t>方法</a:t>
            </a:r>
            <a:r>
              <a:rPr lang="zh-CN" altLang="en-US" dirty="0">
                <a:latin typeface="Microsoft YaHei" panose="020B0503020204020204" pitchFamily="34" charset="-122"/>
                <a:ea typeface="Microsoft YaHei" panose="020B0503020204020204" pitchFamily="34" charset="-122"/>
              </a:rPr>
              <a:t>可以改变形状，但是此函数并不能保证返回的是其拷贝，所以不推荐使用。我们推荐先用</a:t>
            </a:r>
            <a:r>
              <a:rPr lang="en" altLang="zh-CN" b="1" dirty="0">
                <a:solidFill>
                  <a:srgbClr val="FF0000"/>
                </a:solidFill>
                <a:latin typeface="Microsoft YaHei" panose="020B0503020204020204" pitchFamily="34" charset="-122"/>
                <a:ea typeface="Microsoft YaHei" panose="020B0503020204020204" pitchFamily="34" charset="-122"/>
              </a:rPr>
              <a:t>clone</a:t>
            </a:r>
            <a:r>
              <a:rPr lang="en-US" altLang="zh-CN" b="1" dirty="0">
                <a:solidFill>
                  <a:srgbClr val="FF0000"/>
                </a:solidFill>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创造一个副本然后再使用</a:t>
            </a:r>
            <a:r>
              <a:rPr lang="en" altLang="zh-CN" b="1" dirty="0">
                <a:solidFill>
                  <a:srgbClr val="FF0000"/>
                </a:solidFill>
                <a:latin typeface="Microsoft YaHei" panose="020B0503020204020204" pitchFamily="34" charset="-122"/>
                <a:ea typeface="Microsoft YaHei" panose="020B0503020204020204" pitchFamily="34" charset="-122"/>
              </a:rPr>
              <a:t>view()</a:t>
            </a:r>
            <a:r>
              <a:rPr lang="zh-CN" altLang="en" dirty="0">
                <a:latin typeface="Microsoft YaHei" panose="020B0503020204020204" pitchFamily="34" charset="-122"/>
                <a:ea typeface="Microsoft YaHei" panose="020B0503020204020204" pitchFamily="34" charset="-122"/>
              </a:rPr>
              <a:t>。</a:t>
            </a:r>
            <a:endParaRPr kumimoji="1"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76100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Microsoft YaHei" panose="020B0503020204020204" pitchFamily="34" charset="-122"/>
                <a:ea typeface="Microsoft YaHei" panose="020B0503020204020204" pitchFamily="34" charset="-122"/>
              </a:rPr>
              <a:t>2.2</a:t>
            </a:r>
            <a:r>
              <a:rPr lang="zh-CN" altLang="en-US" sz="2800" b="1" dirty="0">
                <a:solidFill>
                  <a:srgbClr val="000000"/>
                </a:solidFill>
                <a:latin typeface="Microsoft YaHei" panose="020B0503020204020204" pitchFamily="34" charset="-122"/>
                <a:ea typeface="Microsoft YaHei" panose="020B0503020204020204" pitchFamily="34" charset="-122"/>
              </a:rPr>
              <a:t> </a:t>
            </a:r>
            <a:r>
              <a:rPr lang="en-US" altLang="zh-CN" sz="2800" b="1" dirty="0">
                <a:solidFill>
                  <a:srgbClr val="000000"/>
                </a:solidFill>
                <a:latin typeface="Microsoft YaHei" panose="020B0503020204020204" pitchFamily="34" charset="-122"/>
                <a:ea typeface="Microsoft YaHei" panose="020B0503020204020204" pitchFamily="34" charset="-122"/>
              </a:rPr>
              <a:t>Tensor</a:t>
            </a:r>
            <a:r>
              <a:rPr lang="zh-CN" altLang="en-US" sz="2800" b="1" dirty="0">
                <a:solidFill>
                  <a:srgbClr val="000000"/>
                </a:solidFill>
                <a:latin typeface="Microsoft YaHei" panose="020B0503020204020204" pitchFamily="34" charset="-122"/>
                <a:ea typeface="Microsoft YaHei" panose="020B0503020204020204" pitchFamily="34" charset="-122"/>
              </a:rPr>
              <a:t>的相关操作</a:t>
            </a:r>
            <a:endParaRPr lang="en-US" altLang="zh-CN" sz="2800" b="1" dirty="0">
              <a:solidFill>
                <a:srgbClr val="000000"/>
              </a:solidFill>
              <a:latin typeface="Microsoft YaHei" panose="020B0503020204020204" pitchFamily="34" charset="-122"/>
              <a:ea typeface="Microsoft YaHei" panose="020B0503020204020204" pitchFamily="34" charset="-122"/>
            </a:endParaRPr>
          </a:p>
        </p:txBody>
      </p:sp>
      <p:graphicFrame>
        <p:nvGraphicFramePr>
          <p:cNvPr id="3" name="表格 2">
            <a:extLst>
              <a:ext uri="{FF2B5EF4-FFF2-40B4-BE49-F238E27FC236}">
                <a16:creationId xmlns:a16="http://schemas.microsoft.com/office/drawing/2014/main" id="{1360B507-835E-FE4B-A33D-098AD47EEFFD}"/>
              </a:ext>
            </a:extLst>
          </p:cNvPr>
          <p:cNvGraphicFramePr>
            <a:graphicFrameLocks noGrp="1"/>
          </p:cNvGraphicFramePr>
          <p:nvPr>
            <p:extLst>
              <p:ext uri="{D42A27DB-BD31-4B8C-83A1-F6EECF244321}">
                <p14:modId xmlns:p14="http://schemas.microsoft.com/office/powerpoint/2010/main" val="359276045"/>
              </p:ext>
            </p:extLst>
          </p:nvPr>
        </p:nvGraphicFramePr>
        <p:xfrm>
          <a:off x="1899989" y="1794634"/>
          <a:ext cx="8392022" cy="4155072"/>
        </p:xfrm>
        <a:graphic>
          <a:graphicData uri="http://schemas.openxmlformats.org/drawingml/2006/table">
            <a:tbl>
              <a:tblPr/>
              <a:tblGrid>
                <a:gridCol w="5133334">
                  <a:extLst>
                    <a:ext uri="{9D8B030D-6E8A-4147-A177-3AD203B41FA5}">
                      <a16:colId xmlns:a16="http://schemas.microsoft.com/office/drawing/2014/main" val="2006950703"/>
                    </a:ext>
                  </a:extLst>
                </a:gridCol>
                <a:gridCol w="3258688">
                  <a:extLst>
                    <a:ext uri="{9D8B030D-6E8A-4147-A177-3AD203B41FA5}">
                      <a16:colId xmlns:a16="http://schemas.microsoft.com/office/drawing/2014/main" val="801419079"/>
                    </a:ext>
                  </a:extLst>
                </a:gridCol>
              </a:tblGrid>
              <a:tr h="381303">
                <a:tc>
                  <a:txBody>
                    <a:bodyPr/>
                    <a:lstStyle/>
                    <a:p>
                      <a:pPr algn="ctr"/>
                      <a:r>
                        <a:rPr lang="zh-CN" altLang="en-US" sz="1800" b="1" dirty="0">
                          <a:effectLst/>
                          <a:latin typeface="Microsoft YaHei" panose="020B0503020204020204" pitchFamily="34" charset="-122"/>
                          <a:ea typeface="Microsoft YaHei" panose="020B0503020204020204" pitchFamily="34" charset="-122"/>
                        </a:rPr>
                        <a:t>函数</a:t>
                      </a:r>
                    </a:p>
                  </a:txBody>
                  <a:tcPr marL="121494" marR="121494" marT="56074" marB="5607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a:r>
                        <a:rPr lang="zh-CN" altLang="en-US" sz="1800" b="1">
                          <a:effectLst/>
                          <a:latin typeface="Microsoft YaHei" panose="020B0503020204020204" pitchFamily="34" charset="-122"/>
                          <a:ea typeface="Microsoft YaHei" panose="020B0503020204020204" pitchFamily="34" charset="-122"/>
                        </a:rPr>
                        <a:t>功能</a:t>
                      </a:r>
                    </a:p>
                  </a:txBody>
                  <a:tcPr marL="121494" marR="121494" marT="56074" marB="5607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205951135"/>
                  </a:ext>
                </a:extLst>
              </a:tr>
              <a:tr h="381303">
                <a:tc>
                  <a:txBody>
                    <a:bodyPr/>
                    <a:lstStyle/>
                    <a:p>
                      <a:pPr algn="l"/>
                      <a:r>
                        <a:rPr lang="en" sz="1800" dirty="0">
                          <a:effectLst/>
                          <a:latin typeface="Microsoft YaHei" panose="020B0503020204020204" pitchFamily="34" charset="-122"/>
                          <a:ea typeface="Microsoft YaHei" panose="020B0503020204020204" pitchFamily="34" charset="-122"/>
                        </a:rPr>
                        <a:t>trace</a:t>
                      </a:r>
                    </a:p>
                  </a:txBody>
                  <a:tcPr marL="121494" marR="121494" marT="56074" marB="5607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800" dirty="0">
                          <a:effectLst/>
                          <a:latin typeface="Microsoft YaHei" panose="020B0503020204020204" pitchFamily="34" charset="-122"/>
                          <a:ea typeface="Microsoft YaHei" panose="020B0503020204020204" pitchFamily="34" charset="-122"/>
                        </a:rPr>
                        <a:t>对角线元素之和</a:t>
                      </a:r>
                      <a:r>
                        <a:rPr lang="en-US" altLang="zh-CN" sz="1800" dirty="0">
                          <a:effectLst/>
                          <a:latin typeface="Microsoft YaHei" panose="020B0503020204020204" pitchFamily="34" charset="-122"/>
                          <a:ea typeface="Microsoft YaHei" panose="020B0503020204020204" pitchFamily="34" charset="-122"/>
                        </a:rPr>
                        <a:t>(</a:t>
                      </a:r>
                      <a:r>
                        <a:rPr lang="zh-CN" altLang="en-US" sz="1800" dirty="0">
                          <a:effectLst/>
                          <a:latin typeface="Microsoft YaHei" panose="020B0503020204020204" pitchFamily="34" charset="-122"/>
                          <a:ea typeface="Microsoft YaHei" panose="020B0503020204020204" pitchFamily="34" charset="-122"/>
                        </a:rPr>
                        <a:t>矩阵的迹</a:t>
                      </a:r>
                      <a:r>
                        <a:rPr lang="en-US" altLang="zh-CN" sz="1800" dirty="0">
                          <a:effectLst/>
                          <a:latin typeface="Microsoft YaHei" panose="020B0503020204020204" pitchFamily="34" charset="-122"/>
                          <a:ea typeface="Microsoft YaHei" panose="020B0503020204020204" pitchFamily="34" charset="-122"/>
                        </a:rPr>
                        <a:t>)</a:t>
                      </a:r>
                    </a:p>
                  </a:txBody>
                  <a:tcPr marL="121494" marR="121494" marT="56074" marB="5607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76833832"/>
                  </a:ext>
                </a:extLst>
              </a:tr>
              <a:tr h="381303">
                <a:tc>
                  <a:txBody>
                    <a:bodyPr/>
                    <a:lstStyle/>
                    <a:p>
                      <a:pPr algn="l"/>
                      <a:r>
                        <a:rPr lang="en" sz="1800" dirty="0" err="1">
                          <a:effectLst/>
                          <a:latin typeface="Microsoft YaHei" panose="020B0503020204020204" pitchFamily="34" charset="-122"/>
                          <a:ea typeface="Microsoft YaHei" panose="020B0503020204020204" pitchFamily="34" charset="-122"/>
                        </a:rPr>
                        <a:t>diag</a:t>
                      </a:r>
                      <a:endParaRPr lang="en" sz="1800" dirty="0">
                        <a:effectLst/>
                        <a:latin typeface="Microsoft YaHei" panose="020B0503020204020204" pitchFamily="34" charset="-122"/>
                        <a:ea typeface="Microsoft YaHei" panose="020B0503020204020204" pitchFamily="34" charset="-122"/>
                      </a:endParaRPr>
                    </a:p>
                  </a:txBody>
                  <a:tcPr marL="121494" marR="121494" marT="56074" marB="5607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zh-CN" altLang="en-US" sz="1800" dirty="0">
                          <a:effectLst/>
                          <a:latin typeface="Microsoft YaHei" panose="020B0503020204020204" pitchFamily="34" charset="-122"/>
                          <a:ea typeface="Microsoft YaHei" panose="020B0503020204020204" pitchFamily="34" charset="-122"/>
                        </a:rPr>
                        <a:t>对角线元素</a:t>
                      </a:r>
                    </a:p>
                  </a:txBody>
                  <a:tcPr marL="121494" marR="121494" marT="56074" marB="5607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3299945991"/>
                  </a:ext>
                </a:extLst>
              </a:tr>
              <a:tr h="650458">
                <a:tc>
                  <a:txBody>
                    <a:bodyPr/>
                    <a:lstStyle/>
                    <a:p>
                      <a:pPr algn="l"/>
                      <a:r>
                        <a:rPr lang="en" sz="1800" dirty="0" err="1">
                          <a:effectLst/>
                          <a:latin typeface="Microsoft YaHei" panose="020B0503020204020204" pitchFamily="34" charset="-122"/>
                          <a:ea typeface="Microsoft YaHei" panose="020B0503020204020204" pitchFamily="34" charset="-122"/>
                        </a:rPr>
                        <a:t>triu</a:t>
                      </a:r>
                      <a:r>
                        <a:rPr lang="en" sz="1800" dirty="0">
                          <a:effectLst/>
                          <a:latin typeface="Microsoft YaHei" panose="020B0503020204020204" pitchFamily="34" charset="-122"/>
                          <a:ea typeface="Microsoft YaHei" panose="020B0503020204020204" pitchFamily="34" charset="-122"/>
                        </a:rPr>
                        <a:t>/</a:t>
                      </a:r>
                      <a:r>
                        <a:rPr lang="en" sz="1800" dirty="0" err="1">
                          <a:effectLst/>
                          <a:latin typeface="Microsoft YaHei" panose="020B0503020204020204" pitchFamily="34" charset="-122"/>
                          <a:ea typeface="Microsoft YaHei" panose="020B0503020204020204" pitchFamily="34" charset="-122"/>
                        </a:rPr>
                        <a:t>tril</a:t>
                      </a:r>
                      <a:endParaRPr lang="en" sz="1800" dirty="0">
                        <a:effectLst/>
                        <a:latin typeface="Microsoft YaHei" panose="020B0503020204020204" pitchFamily="34" charset="-122"/>
                        <a:ea typeface="Microsoft YaHei" panose="020B0503020204020204" pitchFamily="34" charset="-122"/>
                      </a:endParaRPr>
                    </a:p>
                  </a:txBody>
                  <a:tcPr marL="121494" marR="121494" marT="56074" marB="5607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800" dirty="0">
                          <a:effectLst/>
                          <a:latin typeface="Microsoft YaHei" panose="020B0503020204020204" pitchFamily="34" charset="-122"/>
                          <a:ea typeface="Microsoft YaHei" panose="020B0503020204020204" pitchFamily="34" charset="-122"/>
                        </a:rPr>
                        <a:t>矩阵的上三角</a:t>
                      </a:r>
                      <a:r>
                        <a:rPr lang="en-US" altLang="zh-CN" sz="1800" dirty="0">
                          <a:effectLst/>
                          <a:latin typeface="Microsoft YaHei" panose="020B0503020204020204" pitchFamily="34" charset="-122"/>
                          <a:ea typeface="Microsoft YaHei" panose="020B0503020204020204" pitchFamily="34" charset="-122"/>
                        </a:rPr>
                        <a:t>/</a:t>
                      </a:r>
                      <a:r>
                        <a:rPr lang="zh-CN" altLang="en-US" sz="1800" dirty="0">
                          <a:effectLst/>
                          <a:latin typeface="Microsoft YaHei" panose="020B0503020204020204" pitchFamily="34" charset="-122"/>
                          <a:ea typeface="Microsoft YaHei" panose="020B0503020204020204" pitchFamily="34" charset="-122"/>
                        </a:rPr>
                        <a:t>下三角，可指定偏移量</a:t>
                      </a:r>
                    </a:p>
                  </a:txBody>
                  <a:tcPr marL="121494" marR="121494" marT="56074" marB="5607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26036225"/>
                  </a:ext>
                </a:extLst>
              </a:tr>
              <a:tr h="381303">
                <a:tc>
                  <a:txBody>
                    <a:bodyPr/>
                    <a:lstStyle/>
                    <a:p>
                      <a:pPr algn="l"/>
                      <a:r>
                        <a:rPr lang="en" sz="1800" dirty="0">
                          <a:effectLst/>
                          <a:latin typeface="Microsoft YaHei" panose="020B0503020204020204" pitchFamily="34" charset="-122"/>
                          <a:ea typeface="Microsoft YaHei" panose="020B0503020204020204" pitchFamily="34" charset="-122"/>
                        </a:rPr>
                        <a:t>mm/</a:t>
                      </a:r>
                      <a:r>
                        <a:rPr lang="en" sz="1800" dirty="0" err="1">
                          <a:effectLst/>
                          <a:latin typeface="Microsoft YaHei" panose="020B0503020204020204" pitchFamily="34" charset="-122"/>
                          <a:ea typeface="Microsoft YaHei" panose="020B0503020204020204" pitchFamily="34" charset="-122"/>
                        </a:rPr>
                        <a:t>bmm</a:t>
                      </a:r>
                      <a:endParaRPr lang="en" sz="1800" dirty="0">
                        <a:effectLst/>
                        <a:latin typeface="Microsoft YaHei" panose="020B0503020204020204" pitchFamily="34" charset="-122"/>
                        <a:ea typeface="Microsoft YaHei" panose="020B0503020204020204" pitchFamily="34" charset="-122"/>
                      </a:endParaRPr>
                    </a:p>
                  </a:txBody>
                  <a:tcPr marL="121494" marR="121494" marT="56074" marB="5607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zh-CN" altLang="en-US" sz="1800" dirty="0">
                          <a:effectLst/>
                          <a:latin typeface="Microsoft YaHei" panose="020B0503020204020204" pitchFamily="34" charset="-122"/>
                          <a:ea typeface="Microsoft YaHei" panose="020B0503020204020204" pitchFamily="34" charset="-122"/>
                        </a:rPr>
                        <a:t>矩阵乘法，</a:t>
                      </a:r>
                      <a:r>
                        <a:rPr lang="en" sz="1800" dirty="0">
                          <a:effectLst/>
                          <a:latin typeface="Microsoft YaHei" panose="020B0503020204020204" pitchFamily="34" charset="-122"/>
                          <a:ea typeface="Microsoft YaHei" panose="020B0503020204020204" pitchFamily="34" charset="-122"/>
                        </a:rPr>
                        <a:t>batch</a:t>
                      </a:r>
                      <a:r>
                        <a:rPr lang="zh-CN" altLang="en-US" sz="1800" dirty="0">
                          <a:effectLst/>
                          <a:latin typeface="Microsoft YaHei" panose="020B0503020204020204" pitchFamily="34" charset="-122"/>
                          <a:ea typeface="Microsoft YaHei" panose="020B0503020204020204" pitchFamily="34" charset="-122"/>
                        </a:rPr>
                        <a:t>的矩阵乘法</a:t>
                      </a:r>
                    </a:p>
                  </a:txBody>
                  <a:tcPr marL="121494" marR="121494" marT="56074" marB="5607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2289579732"/>
                  </a:ext>
                </a:extLst>
              </a:tr>
              <a:tr h="402540">
                <a:tc>
                  <a:txBody>
                    <a:bodyPr/>
                    <a:lstStyle/>
                    <a:p>
                      <a:pPr algn="l"/>
                      <a:r>
                        <a:rPr lang="en" sz="1800" dirty="0" err="1">
                          <a:effectLst/>
                          <a:latin typeface="Microsoft YaHei" panose="020B0503020204020204" pitchFamily="34" charset="-122"/>
                          <a:ea typeface="Microsoft YaHei" panose="020B0503020204020204" pitchFamily="34" charset="-122"/>
                        </a:rPr>
                        <a:t>addmm</a:t>
                      </a:r>
                      <a:r>
                        <a:rPr lang="en" sz="1800" dirty="0">
                          <a:effectLst/>
                          <a:latin typeface="Microsoft YaHei" panose="020B0503020204020204" pitchFamily="34" charset="-122"/>
                          <a:ea typeface="Microsoft YaHei" panose="020B0503020204020204" pitchFamily="34" charset="-122"/>
                        </a:rPr>
                        <a:t>/</a:t>
                      </a:r>
                      <a:r>
                        <a:rPr lang="en" sz="1800" dirty="0" err="1">
                          <a:effectLst/>
                          <a:latin typeface="Microsoft YaHei" panose="020B0503020204020204" pitchFamily="34" charset="-122"/>
                          <a:ea typeface="Microsoft YaHei" panose="020B0503020204020204" pitchFamily="34" charset="-122"/>
                        </a:rPr>
                        <a:t>addbmm</a:t>
                      </a:r>
                      <a:r>
                        <a:rPr lang="en" sz="1800" dirty="0">
                          <a:effectLst/>
                          <a:latin typeface="Microsoft YaHei" panose="020B0503020204020204" pitchFamily="34" charset="-122"/>
                          <a:ea typeface="Microsoft YaHei" panose="020B0503020204020204" pitchFamily="34" charset="-122"/>
                        </a:rPr>
                        <a:t>/</a:t>
                      </a:r>
                      <a:r>
                        <a:rPr lang="en" sz="1800" dirty="0" err="1">
                          <a:effectLst/>
                          <a:latin typeface="Microsoft YaHei" panose="020B0503020204020204" pitchFamily="34" charset="-122"/>
                          <a:ea typeface="Microsoft YaHei" panose="020B0503020204020204" pitchFamily="34" charset="-122"/>
                        </a:rPr>
                        <a:t>addmv</a:t>
                      </a:r>
                      <a:r>
                        <a:rPr lang="en" sz="1800" dirty="0">
                          <a:effectLst/>
                          <a:latin typeface="Microsoft YaHei" panose="020B0503020204020204" pitchFamily="34" charset="-122"/>
                          <a:ea typeface="Microsoft YaHei" panose="020B0503020204020204" pitchFamily="34" charset="-122"/>
                        </a:rPr>
                        <a:t>/</a:t>
                      </a:r>
                      <a:r>
                        <a:rPr lang="en" sz="1800" dirty="0" err="1">
                          <a:effectLst/>
                          <a:latin typeface="Microsoft YaHei" panose="020B0503020204020204" pitchFamily="34" charset="-122"/>
                          <a:ea typeface="Microsoft YaHei" panose="020B0503020204020204" pitchFamily="34" charset="-122"/>
                        </a:rPr>
                        <a:t>addr</a:t>
                      </a:r>
                      <a:r>
                        <a:rPr lang="en" sz="1800" dirty="0">
                          <a:effectLst/>
                          <a:latin typeface="Microsoft YaHei" panose="020B0503020204020204" pitchFamily="34" charset="-122"/>
                          <a:ea typeface="Microsoft YaHei" panose="020B0503020204020204" pitchFamily="34" charset="-122"/>
                        </a:rPr>
                        <a:t>/</a:t>
                      </a:r>
                      <a:r>
                        <a:rPr lang="en" sz="1800" dirty="0" err="1">
                          <a:effectLst/>
                          <a:latin typeface="Microsoft YaHei" panose="020B0503020204020204" pitchFamily="34" charset="-122"/>
                          <a:ea typeface="Microsoft YaHei" panose="020B0503020204020204" pitchFamily="34" charset="-122"/>
                        </a:rPr>
                        <a:t>baddbmm</a:t>
                      </a:r>
                      <a:r>
                        <a:rPr lang="en" sz="1800" dirty="0">
                          <a:effectLst/>
                          <a:latin typeface="Microsoft YaHei" panose="020B0503020204020204" pitchFamily="34" charset="-122"/>
                          <a:ea typeface="Microsoft YaHei" panose="020B0503020204020204" pitchFamily="34" charset="-122"/>
                        </a:rPr>
                        <a:t>..</a:t>
                      </a:r>
                    </a:p>
                  </a:txBody>
                  <a:tcPr marL="121494" marR="121494" marT="56074" marB="5607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800" dirty="0">
                          <a:effectLst/>
                          <a:latin typeface="Microsoft YaHei" panose="020B0503020204020204" pitchFamily="34" charset="-122"/>
                          <a:ea typeface="Microsoft YaHei" panose="020B0503020204020204" pitchFamily="34" charset="-122"/>
                        </a:rPr>
                        <a:t>矩阵运算</a:t>
                      </a:r>
                    </a:p>
                  </a:txBody>
                  <a:tcPr marL="121494" marR="121494" marT="56074" marB="5607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054973501"/>
                  </a:ext>
                </a:extLst>
              </a:tr>
              <a:tr h="381303">
                <a:tc>
                  <a:txBody>
                    <a:bodyPr/>
                    <a:lstStyle/>
                    <a:p>
                      <a:pPr algn="l"/>
                      <a:r>
                        <a:rPr lang="en" sz="1800" dirty="0">
                          <a:effectLst/>
                          <a:latin typeface="Microsoft YaHei" panose="020B0503020204020204" pitchFamily="34" charset="-122"/>
                          <a:ea typeface="Microsoft YaHei" panose="020B0503020204020204" pitchFamily="34" charset="-122"/>
                        </a:rPr>
                        <a:t>t</a:t>
                      </a:r>
                    </a:p>
                  </a:txBody>
                  <a:tcPr marL="121494" marR="121494" marT="56074" marB="5607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zh-CN" altLang="en-US" sz="1800" dirty="0">
                          <a:effectLst/>
                          <a:latin typeface="Microsoft YaHei" panose="020B0503020204020204" pitchFamily="34" charset="-122"/>
                          <a:ea typeface="Microsoft YaHei" panose="020B0503020204020204" pitchFamily="34" charset="-122"/>
                        </a:rPr>
                        <a:t>转置</a:t>
                      </a:r>
                    </a:p>
                  </a:txBody>
                  <a:tcPr marL="121494" marR="121494" marT="56074" marB="5607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3077519489"/>
                  </a:ext>
                </a:extLst>
              </a:tr>
              <a:tr h="381303">
                <a:tc>
                  <a:txBody>
                    <a:bodyPr/>
                    <a:lstStyle/>
                    <a:p>
                      <a:pPr algn="l"/>
                      <a:r>
                        <a:rPr lang="en" sz="1800" dirty="0">
                          <a:effectLst/>
                          <a:latin typeface="Microsoft YaHei" panose="020B0503020204020204" pitchFamily="34" charset="-122"/>
                          <a:ea typeface="Microsoft YaHei" panose="020B0503020204020204" pitchFamily="34" charset="-122"/>
                        </a:rPr>
                        <a:t>dot/cross</a:t>
                      </a:r>
                    </a:p>
                  </a:txBody>
                  <a:tcPr marL="121494" marR="121494" marT="56074" marB="5607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800" dirty="0">
                          <a:effectLst/>
                          <a:latin typeface="Microsoft YaHei" panose="020B0503020204020204" pitchFamily="34" charset="-122"/>
                          <a:ea typeface="Microsoft YaHei" panose="020B0503020204020204" pitchFamily="34" charset="-122"/>
                        </a:rPr>
                        <a:t>内积</a:t>
                      </a:r>
                      <a:r>
                        <a:rPr lang="en-US" altLang="zh-CN" sz="1800" dirty="0">
                          <a:effectLst/>
                          <a:latin typeface="Microsoft YaHei" panose="020B0503020204020204" pitchFamily="34" charset="-122"/>
                          <a:ea typeface="Microsoft YaHei" panose="020B0503020204020204" pitchFamily="34" charset="-122"/>
                        </a:rPr>
                        <a:t>/</a:t>
                      </a:r>
                      <a:r>
                        <a:rPr lang="zh-CN" altLang="en-US" sz="1800" dirty="0">
                          <a:effectLst/>
                          <a:latin typeface="Microsoft YaHei" panose="020B0503020204020204" pitchFamily="34" charset="-122"/>
                          <a:ea typeface="Microsoft YaHei" panose="020B0503020204020204" pitchFamily="34" charset="-122"/>
                        </a:rPr>
                        <a:t>外积</a:t>
                      </a:r>
                    </a:p>
                  </a:txBody>
                  <a:tcPr marL="121494" marR="121494" marT="56074" marB="5607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97187659"/>
                  </a:ext>
                </a:extLst>
              </a:tr>
              <a:tr h="381303">
                <a:tc>
                  <a:txBody>
                    <a:bodyPr/>
                    <a:lstStyle/>
                    <a:p>
                      <a:pPr algn="l"/>
                      <a:r>
                        <a:rPr lang="en" sz="1800" dirty="0">
                          <a:effectLst/>
                          <a:latin typeface="Microsoft YaHei" panose="020B0503020204020204" pitchFamily="34" charset="-122"/>
                          <a:ea typeface="Microsoft YaHei" panose="020B0503020204020204" pitchFamily="34" charset="-122"/>
                        </a:rPr>
                        <a:t>inverse</a:t>
                      </a:r>
                    </a:p>
                  </a:txBody>
                  <a:tcPr marL="121494" marR="121494" marT="56074" marB="5607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zh-CN" altLang="en-US" sz="1800" dirty="0">
                          <a:effectLst/>
                          <a:latin typeface="Microsoft YaHei" panose="020B0503020204020204" pitchFamily="34" charset="-122"/>
                          <a:ea typeface="Microsoft YaHei" panose="020B0503020204020204" pitchFamily="34" charset="-122"/>
                        </a:rPr>
                        <a:t>求逆矩阵</a:t>
                      </a:r>
                    </a:p>
                  </a:txBody>
                  <a:tcPr marL="121494" marR="121494" marT="56074" marB="5607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1233695139"/>
                  </a:ext>
                </a:extLst>
              </a:tr>
              <a:tr h="381303">
                <a:tc>
                  <a:txBody>
                    <a:bodyPr/>
                    <a:lstStyle/>
                    <a:p>
                      <a:pPr algn="l"/>
                      <a:r>
                        <a:rPr lang="en" sz="1800" dirty="0" err="1">
                          <a:effectLst/>
                          <a:latin typeface="Microsoft YaHei" panose="020B0503020204020204" pitchFamily="34" charset="-122"/>
                          <a:ea typeface="Microsoft YaHei" panose="020B0503020204020204" pitchFamily="34" charset="-122"/>
                        </a:rPr>
                        <a:t>svd</a:t>
                      </a:r>
                      <a:endParaRPr lang="en" sz="1800" dirty="0">
                        <a:effectLst/>
                        <a:latin typeface="Microsoft YaHei" panose="020B0503020204020204" pitchFamily="34" charset="-122"/>
                        <a:ea typeface="Microsoft YaHei" panose="020B0503020204020204" pitchFamily="34" charset="-122"/>
                      </a:endParaRPr>
                    </a:p>
                  </a:txBody>
                  <a:tcPr marL="121494" marR="121494" marT="56074" marB="5607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800" dirty="0">
                          <a:effectLst/>
                          <a:latin typeface="Microsoft YaHei" panose="020B0503020204020204" pitchFamily="34" charset="-122"/>
                          <a:ea typeface="Microsoft YaHei" panose="020B0503020204020204" pitchFamily="34" charset="-122"/>
                        </a:rPr>
                        <a:t>奇异值分解</a:t>
                      </a:r>
                    </a:p>
                  </a:txBody>
                  <a:tcPr marL="121494" marR="121494" marT="56074" marB="5607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153792125"/>
                  </a:ext>
                </a:extLst>
              </a:tr>
            </a:tbl>
          </a:graphicData>
        </a:graphic>
      </p:graphicFrame>
      <p:sp>
        <p:nvSpPr>
          <p:cNvPr id="5" name="文本框 4">
            <a:extLst>
              <a:ext uri="{FF2B5EF4-FFF2-40B4-BE49-F238E27FC236}">
                <a16:creationId xmlns:a16="http://schemas.microsoft.com/office/drawing/2014/main" id="{EF8BC527-4D17-444E-80D3-180066082737}"/>
              </a:ext>
            </a:extLst>
          </p:cNvPr>
          <p:cNvSpPr txBox="1"/>
          <p:nvPr/>
        </p:nvSpPr>
        <p:spPr>
          <a:xfrm>
            <a:off x="777846" y="1033530"/>
            <a:ext cx="6816161" cy="369332"/>
          </a:xfrm>
          <a:prstGeom prst="rect">
            <a:avLst/>
          </a:prstGeom>
          <a:noFill/>
        </p:spPr>
        <p:txBody>
          <a:bodyPr wrap="none" rtlCol="0">
            <a:spAutoFit/>
          </a:bodyPr>
          <a:lstStyle/>
          <a:p>
            <a:r>
              <a:rPr lang="zh-CN" altLang="en-US" dirty="0">
                <a:latin typeface="Microsoft YaHei" panose="020B0503020204020204" pitchFamily="34" charset="-122"/>
                <a:ea typeface="Microsoft YaHei" panose="020B0503020204020204" pitchFamily="34" charset="-122"/>
              </a:rPr>
              <a:t>另外，</a:t>
            </a:r>
            <a:r>
              <a:rPr lang="en" altLang="zh-CN" dirty="0" err="1">
                <a:latin typeface="Microsoft YaHei" panose="020B0503020204020204" pitchFamily="34" charset="-122"/>
                <a:ea typeface="Microsoft YaHei" panose="020B0503020204020204" pitchFamily="34" charset="-122"/>
              </a:rPr>
              <a:t>PyTorch</a:t>
            </a:r>
            <a:r>
              <a:rPr lang="zh-CN" altLang="en-US" dirty="0">
                <a:latin typeface="Microsoft YaHei" panose="020B0503020204020204" pitchFamily="34" charset="-122"/>
                <a:ea typeface="Microsoft YaHei" panose="020B0503020204020204" pitchFamily="34" charset="-122"/>
              </a:rPr>
              <a:t>还支持一些线性函数，具体用法可参考官方文档。</a:t>
            </a:r>
            <a:endParaRPr kumimoji="1"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309283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2.3</a:t>
            </a:r>
            <a:r>
              <a:rPr lang="zh-CN" altLang="en-US" sz="2800" b="1" dirty="0">
                <a:solidFill>
                  <a:srgbClr val="000000"/>
                </a:solidFill>
                <a:latin typeface="微软雅黑" panose="020B0503020204020204" pitchFamily="34" charset="-122"/>
                <a:ea typeface="微软雅黑" panose="020B0503020204020204" pitchFamily="34" charset="-122"/>
              </a:rPr>
              <a:t> 广播机制</a:t>
            </a:r>
            <a:endParaRPr lang="en-US" altLang="zh-CN" sz="2800" b="1" dirty="0">
              <a:solidFill>
                <a:srgbClr val="000000"/>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EF8BC527-4D17-444E-80D3-180066082737}"/>
              </a:ext>
            </a:extLst>
          </p:cNvPr>
          <p:cNvSpPr txBox="1"/>
          <p:nvPr/>
        </p:nvSpPr>
        <p:spPr>
          <a:xfrm>
            <a:off x="777845" y="967426"/>
            <a:ext cx="9148353" cy="646331"/>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当我们对两个形状不同的</a:t>
            </a:r>
            <a:r>
              <a:rPr lang="en" altLang="zh-CN" b="1" dirty="0">
                <a:solidFill>
                  <a:srgbClr val="FF0000"/>
                </a:solidFill>
                <a:latin typeface="Microsoft YaHei" panose="020B0503020204020204" pitchFamily="34" charset="-122"/>
                <a:ea typeface="Microsoft YaHei" panose="020B0503020204020204" pitchFamily="34" charset="-122"/>
              </a:rPr>
              <a:t>Tensor</a:t>
            </a:r>
            <a:r>
              <a:rPr lang="zh-CN" altLang="en-US" dirty="0">
                <a:latin typeface="Microsoft YaHei" panose="020B0503020204020204" pitchFamily="34" charset="-122"/>
                <a:ea typeface="Microsoft YaHei" panose="020B0503020204020204" pitchFamily="34" charset="-122"/>
              </a:rPr>
              <a:t>按元素运算时，可能会触发</a:t>
            </a:r>
            <a:r>
              <a:rPr lang="zh-CN" altLang="en-US" b="1" dirty="0">
                <a:solidFill>
                  <a:srgbClr val="FF0000"/>
                </a:solidFill>
                <a:latin typeface="Microsoft YaHei" panose="020B0503020204020204" pitchFamily="34" charset="-122"/>
                <a:ea typeface="Microsoft YaHei" panose="020B0503020204020204" pitchFamily="34" charset="-122"/>
              </a:rPr>
              <a:t>广播（</a:t>
            </a:r>
            <a:r>
              <a:rPr lang="en" altLang="zh-CN" b="1" dirty="0">
                <a:solidFill>
                  <a:srgbClr val="FF0000"/>
                </a:solidFill>
                <a:latin typeface="Microsoft YaHei" panose="020B0503020204020204" pitchFamily="34" charset="-122"/>
                <a:ea typeface="Microsoft YaHei" panose="020B0503020204020204" pitchFamily="34" charset="-122"/>
              </a:rPr>
              <a:t>broadcasting</a:t>
            </a:r>
            <a:r>
              <a:rPr lang="zh-CN" altLang="en" b="1" dirty="0">
                <a:solidFill>
                  <a:srgbClr val="FF0000"/>
                </a:solidFill>
                <a:latin typeface="Microsoft YaHei" panose="020B0503020204020204" pitchFamily="34" charset="-122"/>
                <a:ea typeface="Microsoft YaHei" panose="020B0503020204020204" pitchFamily="34" charset="-122"/>
              </a:rPr>
              <a:t>）</a:t>
            </a:r>
            <a:r>
              <a:rPr lang="zh-CN" altLang="en-US" b="1" dirty="0">
                <a:solidFill>
                  <a:srgbClr val="FF0000"/>
                </a:solidFill>
                <a:latin typeface="Microsoft YaHei" panose="020B0503020204020204" pitchFamily="34" charset="-122"/>
                <a:ea typeface="Microsoft YaHei" panose="020B0503020204020204" pitchFamily="34" charset="-122"/>
              </a:rPr>
              <a:t>机制</a:t>
            </a:r>
            <a:r>
              <a:rPr lang="zh-CN" altLang="en-US" dirty="0">
                <a:latin typeface="Microsoft YaHei" panose="020B0503020204020204" pitchFamily="34" charset="-122"/>
                <a:ea typeface="Microsoft YaHei" panose="020B0503020204020204" pitchFamily="34" charset="-122"/>
              </a:rPr>
              <a:t>：先适当复制元素使这两个</a:t>
            </a:r>
            <a:r>
              <a:rPr lang="en" altLang="zh-CN" b="1" dirty="0">
                <a:solidFill>
                  <a:srgbClr val="FF0000"/>
                </a:solidFill>
                <a:latin typeface="Microsoft YaHei" panose="020B0503020204020204" pitchFamily="34" charset="-122"/>
                <a:ea typeface="Microsoft YaHei" panose="020B0503020204020204" pitchFamily="34" charset="-122"/>
              </a:rPr>
              <a:t>Tensor</a:t>
            </a:r>
            <a:r>
              <a:rPr lang="zh-CN" altLang="en-US" dirty="0">
                <a:latin typeface="Microsoft YaHei" panose="020B0503020204020204" pitchFamily="34" charset="-122"/>
                <a:ea typeface="Microsoft YaHei" panose="020B0503020204020204" pitchFamily="34" charset="-122"/>
              </a:rPr>
              <a:t>形状相同后再按元素运算。例如</a:t>
            </a:r>
            <a:endParaRPr kumimoji="1" lang="zh-CN" altLang="en-US" dirty="0">
              <a:latin typeface="Microsoft YaHei" panose="020B0503020204020204" pitchFamily="34" charset="-122"/>
              <a:ea typeface="Microsoft YaHei" panose="020B0503020204020204" pitchFamily="34" charset="-122"/>
            </a:endParaRPr>
          </a:p>
        </p:txBody>
      </p:sp>
      <p:graphicFrame>
        <p:nvGraphicFramePr>
          <p:cNvPr id="7" name="表格 6">
            <a:extLst>
              <a:ext uri="{FF2B5EF4-FFF2-40B4-BE49-F238E27FC236}">
                <a16:creationId xmlns:a16="http://schemas.microsoft.com/office/drawing/2014/main" id="{6FB5AED0-AE3D-0449-9AF0-CAB03515ADB6}"/>
              </a:ext>
            </a:extLst>
          </p:cNvPr>
          <p:cNvGraphicFramePr>
            <a:graphicFrameLocks noGrp="1"/>
          </p:cNvGraphicFramePr>
          <p:nvPr>
            <p:extLst>
              <p:ext uri="{D42A27DB-BD31-4B8C-83A1-F6EECF244321}">
                <p14:modId xmlns:p14="http://schemas.microsoft.com/office/powerpoint/2010/main" val="3190361707"/>
              </p:ext>
            </p:extLst>
          </p:nvPr>
        </p:nvGraphicFramePr>
        <p:xfrm>
          <a:off x="777845" y="1870525"/>
          <a:ext cx="8996775" cy="3108960"/>
        </p:xfrm>
        <a:graphic>
          <a:graphicData uri="http://schemas.openxmlformats.org/drawingml/2006/table">
            <a:tbl>
              <a:tblPr firstRow="1" bandRow="1">
                <a:tableStyleId>{5C22544A-7EE6-4342-B048-85BDC9FD1C3A}</a:tableStyleId>
              </a:tblPr>
              <a:tblGrid>
                <a:gridCol w="929769">
                  <a:extLst>
                    <a:ext uri="{9D8B030D-6E8A-4147-A177-3AD203B41FA5}">
                      <a16:colId xmlns:a16="http://schemas.microsoft.com/office/drawing/2014/main" val="165004489"/>
                    </a:ext>
                  </a:extLst>
                </a:gridCol>
                <a:gridCol w="8067006">
                  <a:extLst>
                    <a:ext uri="{9D8B030D-6E8A-4147-A177-3AD203B41FA5}">
                      <a16:colId xmlns:a16="http://schemas.microsoft.com/office/drawing/2014/main" val="2610027987"/>
                    </a:ext>
                  </a:extLst>
                </a:gridCol>
              </a:tblGrid>
              <a:tr h="370840">
                <a:tc>
                  <a:txBody>
                    <a:bodyPr/>
                    <a:lstStyle/>
                    <a:p>
                      <a:r>
                        <a:rPr kumimoji="1" lang="en" altLang="zh-CN" sz="1600" b="0" dirty="0">
                          <a:solidFill>
                            <a:sysClr val="windowText" lastClr="000000"/>
                          </a:solidFill>
                          <a:latin typeface="Times New Roman" panose="02020603050405020304" pitchFamily="18" charset="0"/>
                          <a:cs typeface="Times New Roman" panose="02020603050405020304" pitchFamily="18" charset="0"/>
                        </a:rPr>
                        <a:t>In [</a:t>
                      </a:r>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1</a:t>
                      </a:r>
                      <a:r>
                        <a:rPr kumimoji="1" lang="en" altLang="zh-CN" sz="1600" b="0" dirty="0">
                          <a:solidFill>
                            <a:sysClr val="windowText" lastClr="000000"/>
                          </a:solidFill>
                          <a:latin typeface="Times New Roman" panose="02020603050405020304" pitchFamily="18" charset="0"/>
                          <a:cs typeface="Times New Roman" panose="02020603050405020304" pitchFamily="18" charset="0"/>
                        </a:rPr>
                        <a:t>]:</a:t>
                      </a:r>
                      <a:endParaRPr lang="zh-CN" altLang="en-US" sz="1600"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x = </a:t>
                      </a:r>
                      <a:r>
                        <a:rPr kumimoji="1" lang="en-US" altLang="zh-CN" sz="1600" b="0" dirty="0" err="1">
                          <a:solidFill>
                            <a:sysClr val="windowText" lastClr="000000"/>
                          </a:solidFill>
                          <a:latin typeface="Times New Roman" panose="02020603050405020304" pitchFamily="18" charset="0"/>
                          <a:cs typeface="Times New Roman" panose="02020603050405020304" pitchFamily="18" charset="0"/>
                        </a:rPr>
                        <a:t>torch.arange</a:t>
                      </a:r>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(1, 3).view(1,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print(x)</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y = </a:t>
                      </a:r>
                      <a:r>
                        <a:rPr kumimoji="1" lang="en-US" altLang="zh-CN" sz="1600" b="0" dirty="0" err="1">
                          <a:solidFill>
                            <a:sysClr val="windowText" lastClr="000000"/>
                          </a:solidFill>
                          <a:latin typeface="Times New Roman" panose="02020603050405020304" pitchFamily="18" charset="0"/>
                          <a:cs typeface="Times New Roman" panose="02020603050405020304" pitchFamily="18" charset="0"/>
                        </a:rPr>
                        <a:t>torch.arange</a:t>
                      </a:r>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(1, 4).view(3,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print(y)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print(x + y)</a:t>
                      </a:r>
                      <a:endParaRPr kumimoji="1" lang="en" altLang="zh-CN" sz="1600"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bg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93588950"/>
                  </a:ext>
                </a:extLst>
              </a:tr>
              <a:tr h="370840">
                <a:tc>
                  <a:txBody>
                    <a:bodyPr/>
                    <a:lstStyle/>
                    <a:p>
                      <a:r>
                        <a:rPr kumimoji="1" lang="en" altLang="zh-CN" sz="1600" b="0" dirty="0">
                          <a:solidFill>
                            <a:sysClr val="windowText" lastClr="000000"/>
                          </a:solidFill>
                          <a:latin typeface="Times New Roman" panose="02020603050405020304" pitchFamily="18" charset="0"/>
                          <a:cs typeface="Times New Roman" panose="02020603050405020304" pitchFamily="18" charset="0"/>
                        </a:rPr>
                        <a:t>Out [</a:t>
                      </a:r>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1</a:t>
                      </a:r>
                      <a:r>
                        <a:rPr kumimoji="1" lang="en" altLang="zh-CN" sz="1600" b="0" dirty="0">
                          <a:solidFill>
                            <a:sysClr val="windowText" lastClr="000000"/>
                          </a:solidFill>
                          <a:latin typeface="Times New Roman" panose="02020603050405020304" pitchFamily="18" charset="0"/>
                          <a:cs typeface="Times New Roman" panose="02020603050405020304" pitchFamily="18" charset="0"/>
                        </a:rPr>
                        <a:t>]:</a:t>
                      </a:r>
                      <a:endParaRPr lang="zh-CN" altLang="en-US" sz="1600"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600" dirty="0">
                          <a:latin typeface="Times New Roman" panose="02020603050405020304" pitchFamily="18" charset="0"/>
                          <a:cs typeface="Times New Roman" panose="02020603050405020304" pitchFamily="18" charset="0"/>
                        </a:rPr>
                        <a:t>tensor([[1, 2]])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600" dirty="0">
                          <a:latin typeface="Times New Roman" panose="02020603050405020304" pitchFamily="18" charset="0"/>
                          <a:cs typeface="Times New Roman" panose="02020603050405020304" pitchFamily="18" charset="0"/>
                        </a:rPr>
                        <a:t>tensor([[1], </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latin typeface="Times New Roman" panose="02020603050405020304" pitchFamily="18" charset="0"/>
                          <a:cs typeface="Times New Roman" panose="02020603050405020304" pitchFamily="18" charset="0"/>
                        </a:rPr>
                        <a:t>            </a:t>
                      </a:r>
                      <a:r>
                        <a:rPr lang="en" altLang="zh-CN" sz="1600" dirty="0">
                          <a:latin typeface="Times New Roman" panose="02020603050405020304" pitchFamily="18" charset="0"/>
                          <a:cs typeface="Times New Roman" panose="02020603050405020304" pitchFamily="18" charset="0"/>
                        </a:rPr>
                        <a:t>[2], </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latin typeface="Times New Roman" panose="02020603050405020304" pitchFamily="18" charset="0"/>
                          <a:cs typeface="Times New Roman" panose="02020603050405020304" pitchFamily="18" charset="0"/>
                        </a:rPr>
                        <a:t>            </a:t>
                      </a:r>
                      <a:r>
                        <a:rPr lang="en" altLang="zh-CN" sz="1600" dirty="0">
                          <a:latin typeface="Times New Roman" panose="02020603050405020304" pitchFamily="18" charset="0"/>
                          <a:cs typeface="Times New Roman" panose="02020603050405020304" pitchFamily="18" charset="0"/>
                        </a:rPr>
                        <a:t>[3]])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600" dirty="0">
                          <a:latin typeface="Times New Roman" panose="02020603050405020304" pitchFamily="18" charset="0"/>
                          <a:cs typeface="Times New Roman" panose="02020603050405020304" pitchFamily="18" charset="0"/>
                        </a:rPr>
                        <a:t>tensor([[2, 3], </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latin typeface="Times New Roman" panose="02020603050405020304" pitchFamily="18" charset="0"/>
                          <a:cs typeface="Times New Roman" panose="02020603050405020304" pitchFamily="18" charset="0"/>
                        </a:rPr>
                        <a:t>            </a:t>
                      </a:r>
                      <a:r>
                        <a:rPr lang="en" altLang="zh-CN" sz="1600" dirty="0">
                          <a:latin typeface="Times New Roman" panose="02020603050405020304" pitchFamily="18" charset="0"/>
                          <a:cs typeface="Times New Roman" panose="02020603050405020304" pitchFamily="18" charset="0"/>
                        </a:rPr>
                        <a:t>[3, 4], </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latin typeface="Times New Roman" panose="02020603050405020304" pitchFamily="18" charset="0"/>
                          <a:cs typeface="Times New Roman" panose="02020603050405020304" pitchFamily="18" charset="0"/>
                        </a:rPr>
                        <a:t>            </a:t>
                      </a:r>
                      <a:r>
                        <a:rPr lang="en" altLang="zh-CN" sz="1600" dirty="0">
                          <a:latin typeface="Times New Roman" panose="02020603050405020304" pitchFamily="18" charset="0"/>
                          <a:cs typeface="Times New Roman" panose="02020603050405020304" pitchFamily="18" charset="0"/>
                        </a:rPr>
                        <a:t>[4, 5]])</a:t>
                      </a:r>
                    </a:p>
                  </a:txBody>
                  <a:tcPr>
                    <a:lnL w="12700" cap="flat" cmpd="sng" algn="ctr">
                      <a:solidFill>
                        <a:schemeClr val="bg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41298970"/>
                  </a:ext>
                </a:extLst>
              </a:tr>
            </a:tbl>
          </a:graphicData>
        </a:graphic>
      </p:graphicFrame>
      <p:sp>
        <p:nvSpPr>
          <p:cNvPr id="2" name="文本框 1">
            <a:extLst>
              <a:ext uri="{FF2B5EF4-FFF2-40B4-BE49-F238E27FC236}">
                <a16:creationId xmlns:a16="http://schemas.microsoft.com/office/drawing/2014/main" id="{5A846BCD-176B-3B44-B80F-4F12B10B8992}"/>
              </a:ext>
            </a:extLst>
          </p:cNvPr>
          <p:cNvSpPr txBox="1"/>
          <p:nvPr/>
        </p:nvSpPr>
        <p:spPr>
          <a:xfrm>
            <a:off x="777844" y="5236253"/>
            <a:ext cx="8996775" cy="923330"/>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由于</a:t>
            </a:r>
            <a:r>
              <a:rPr lang="en-US" altLang="zh-CN" dirty="0">
                <a:latin typeface="Microsoft YaHei" panose="020B0503020204020204" pitchFamily="34" charset="-122"/>
                <a:ea typeface="Microsoft YaHei" panose="020B0503020204020204" pitchFamily="34" charset="-122"/>
              </a:rPr>
              <a:t> </a:t>
            </a:r>
            <a:r>
              <a:rPr lang="en" altLang="zh-CN" b="1" dirty="0">
                <a:solidFill>
                  <a:srgbClr val="FF0000"/>
                </a:solidFill>
                <a:latin typeface="Microsoft YaHei" panose="020B0503020204020204" pitchFamily="34" charset="-122"/>
                <a:ea typeface="Microsoft YaHei" panose="020B0503020204020204" pitchFamily="34" charset="-122"/>
              </a:rPr>
              <a:t>x </a:t>
            </a:r>
            <a:r>
              <a:rPr lang="zh-CN" altLang="en-US" dirty="0">
                <a:latin typeface="Microsoft YaHei" panose="020B0503020204020204" pitchFamily="34" charset="-122"/>
                <a:ea typeface="Microsoft YaHei" panose="020B0503020204020204" pitchFamily="34" charset="-122"/>
              </a:rPr>
              <a:t>和</a:t>
            </a:r>
            <a:r>
              <a:rPr lang="en-US" altLang="zh-CN" dirty="0">
                <a:latin typeface="Microsoft YaHei" panose="020B0503020204020204" pitchFamily="34" charset="-122"/>
                <a:ea typeface="Microsoft YaHei" panose="020B0503020204020204" pitchFamily="34" charset="-122"/>
              </a:rPr>
              <a:t> </a:t>
            </a:r>
            <a:r>
              <a:rPr lang="en" altLang="zh-CN" b="1" dirty="0">
                <a:solidFill>
                  <a:srgbClr val="FF0000"/>
                </a:solidFill>
                <a:latin typeface="Microsoft YaHei" panose="020B0503020204020204" pitchFamily="34" charset="-122"/>
                <a:ea typeface="Microsoft YaHei" panose="020B0503020204020204" pitchFamily="34" charset="-122"/>
              </a:rPr>
              <a:t>y </a:t>
            </a:r>
            <a:r>
              <a:rPr lang="zh-CN" altLang="en-US" dirty="0">
                <a:latin typeface="Microsoft YaHei" panose="020B0503020204020204" pitchFamily="34" charset="-122"/>
                <a:ea typeface="Microsoft YaHei" panose="020B0503020204020204" pitchFamily="34" charset="-122"/>
              </a:rPr>
              <a:t>分别是</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行</a:t>
            </a:r>
            <a:r>
              <a:rPr lang="en-US" altLang="zh-CN" dirty="0">
                <a:latin typeface="Microsoft YaHei" panose="020B0503020204020204" pitchFamily="34" charset="-122"/>
                <a:ea typeface="Microsoft YaHei" panose="020B0503020204020204" pitchFamily="34" charset="-122"/>
              </a:rPr>
              <a:t>2</a:t>
            </a:r>
            <a:r>
              <a:rPr lang="zh-CN" altLang="en-US" dirty="0">
                <a:latin typeface="Microsoft YaHei" panose="020B0503020204020204" pitchFamily="34" charset="-122"/>
                <a:ea typeface="Microsoft YaHei" panose="020B0503020204020204" pitchFamily="34" charset="-122"/>
              </a:rPr>
              <a:t>列和</a:t>
            </a:r>
            <a:r>
              <a:rPr lang="en-US" altLang="zh-CN" dirty="0">
                <a:latin typeface="Microsoft YaHei" panose="020B0503020204020204" pitchFamily="34" charset="-122"/>
                <a:ea typeface="Microsoft YaHei" panose="020B0503020204020204" pitchFamily="34" charset="-122"/>
              </a:rPr>
              <a:t>3</a:t>
            </a:r>
            <a:r>
              <a:rPr lang="zh-CN" altLang="en-US" dirty="0">
                <a:latin typeface="Microsoft YaHei" panose="020B0503020204020204" pitchFamily="34" charset="-122"/>
                <a:ea typeface="Microsoft YaHei" panose="020B0503020204020204" pitchFamily="34" charset="-122"/>
              </a:rPr>
              <a:t>行</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列的矩阵，如果要计算</a:t>
            </a:r>
            <a:r>
              <a:rPr lang="en-US" altLang="zh-CN" dirty="0">
                <a:latin typeface="Microsoft YaHei" panose="020B0503020204020204" pitchFamily="34" charset="-122"/>
                <a:ea typeface="Microsoft YaHei" panose="020B0503020204020204" pitchFamily="34" charset="-122"/>
              </a:rPr>
              <a:t> </a:t>
            </a:r>
            <a:r>
              <a:rPr lang="en" altLang="zh-CN" b="1" dirty="0">
                <a:solidFill>
                  <a:srgbClr val="FF0000"/>
                </a:solidFill>
                <a:latin typeface="Microsoft YaHei" panose="020B0503020204020204" pitchFamily="34" charset="-122"/>
                <a:ea typeface="Microsoft YaHei" panose="020B0503020204020204" pitchFamily="34" charset="-122"/>
              </a:rPr>
              <a:t>x + y</a:t>
            </a:r>
            <a:r>
              <a:rPr lang="zh-CN" altLang="e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那么</a:t>
            </a:r>
            <a:r>
              <a:rPr lang="en-US" altLang="zh-CN" dirty="0">
                <a:latin typeface="Microsoft YaHei" panose="020B0503020204020204" pitchFamily="34" charset="-122"/>
                <a:ea typeface="Microsoft YaHei" panose="020B0503020204020204" pitchFamily="34" charset="-122"/>
              </a:rPr>
              <a:t> </a:t>
            </a:r>
            <a:r>
              <a:rPr lang="en" altLang="zh-CN" b="1" dirty="0">
                <a:solidFill>
                  <a:srgbClr val="FF0000"/>
                </a:solidFill>
                <a:latin typeface="Microsoft YaHei" panose="020B0503020204020204" pitchFamily="34" charset="-122"/>
                <a:ea typeface="Microsoft YaHei" panose="020B0503020204020204" pitchFamily="34" charset="-122"/>
              </a:rPr>
              <a:t>x </a:t>
            </a:r>
            <a:r>
              <a:rPr lang="zh-CN" altLang="en-US" dirty="0">
                <a:latin typeface="Microsoft YaHei" panose="020B0503020204020204" pitchFamily="34" charset="-122"/>
                <a:ea typeface="Microsoft YaHei" panose="020B0503020204020204" pitchFamily="34" charset="-122"/>
              </a:rPr>
              <a:t>中第一行的</a:t>
            </a:r>
            <a:r>
              <a:rPr lang="en-US" altLang="zh-CN" dirty="0">
                <a:latin typeface="Microsoft YaHei" panose="020B0503020204020204" pitchFamily="34" charset="-122"/>
                <a:ea typeface="Microsoft YaHei" panose="020B0503020204020204" pitchFamily="34" charset="-122"/>
              </a:rPr>
              <a:t>2</a:t>
            </a:r>
            <a:r>
              <a:rPr lang="zh-CN" altLang="en-US" dirty="0">
                <a:latin typeface="Microsoft YaHei" panose="020B0503020204020204" pitchFamily="34" charset="-122"/>
                <a:ea typeface="Microsoft YaHei" panose="020B0503020204020204" pitchFamily="34" charset="-122"/>
              </a:rPr>
              <a:t>个元素被广播（复制）到了第二行和第三行，而</a:t>
            </a:r>
            <a:r>
              <a:rPr lang="en-US" altLang="zh-CN" dirty="0">
                <a:latin typeface="Microsoft YaHei" panose="020B0503020204020204" pitchFamily="34" charset="-122"/>
                <a:ea typeface="Microsoft YaHei" panose="020B0503020204020204" pitchFamily="34" charset="-122"/>
              </a:rPr>
              <a:t> </a:t>
            </a:r>
            <a:r>
              <a:rPr lang="en" altLang="zh-CN" b="1" dirty="0">
                <a:solidFill>
                  <a:srgbClr val="FF0000"/>
                </a:solidFill>
                <a:latin typeface="Microsoft YaHei" panose="020B0503020204020204" pitchFamily="34" charset="-122"/>
                <a:ea typeface="Microsoft YaHei" panose="020B0503020204020204" pitchFamily="34" charset="-122"/>
              </a:rPr>
              <a:t>y </a:t>
            </a:r>
            <a:r>
              <a:rPr lang="zh-CN" altLang="en-US" dirty="0">
                <a:latin typeface="Microsoft YaHei" panose="020B0503020204020204" pitchFamily="34" charset="-122"/>
                <a:ea typeface="Microsoft YaHei" panose="020B0503020204020204" pitchFamily="34" charset="-122"/>
              </a:rPr>
              <a:t>中第一列的</a:t>
            </a:r>
            <a:r>
              <a:rPr lang="en-US" altLang="zh-CN" dirty="0">
                <a:latin typeface="Microsoft YaHei" panose="020B0503020204020204" pitchFamily="34" charset="-122"/>
                <a:ea typeface="Microsoft YaHei" panose="020B0503020204020204" pitchFamily="34" charset="-122"/>
              </a:rPr>
              <a:t>3</a:t>
            </a:r>
            <a:r>
              <a:rPr lang="zh-CN" altLang="en-US" dirty="0">
                <a:latin typeface="Microsoft YaHei" panose="020B0503020204020204" pitchFamily="34" charset="-122"/>
                <a:ea typeface="Microsoft YaHei" panose="020B0503020204020204" pitchFamily="34" charset="-122"/>
              </a:rPr>
              <a:t>个元素被广播（复制）到了第二列。如此，就可以对</a:t>
            </a:r>
            <a:r>
              <a:rPr lang="en-US" altLang="zh-CN" dirty="0">
                <a:latin typeface="Microsoft YaHei" panose="020B0503020204020204" pitchFamily="34" charset="-122"/>
                <a:ea typeface="Microsoft YaHei" panose="020B0503020204020204" pitchFamily="34" charset="-122"/>
              </a:rPr>
              <a:t>2</a:t>
            </a:r>
            <a:r>
              <a:rPr lang="zh-CN" altLang="en-US" dirty="0">
                <a:latin typeface="Microsoft YaHei" panose="020B0503020204020204" pitchFamily="34" charset="-122"/>
                <a:ea typeface="Microsoft YaHei" panose="020B0503020204020204" pitchFamily="34" charset="-122"/>
              </a:rPr>
              <a:t>个</a:t>
            </a:r>
            <a:r>
              <a:rPr lang="en-US" altLang="zh-CN" dirty="0">
                <a:latin typeface="Microsoft YaHei" panose="020B0503020204020204" pitchFamily="34" charset="-122"/>
                <a:ea typeface="Microsoft YaHei" panose="020B0503020204020204" pitchFamily="34" charset="-122"/>
              </a:rPr>
              <a:t>3</a:t>
            </a:r>
            <a:r>
              <a:rPr lang="zh-CN" altLang="en-US" dirty="0">
                <a:latin typeface="Microsoft YaHei" panose="020B0503020204020204" pitchFamily="34" charset="-122"/>
                <a:ea typeface="Microsoft YaHei" panose="020B0503020204020204" pitchFamily="34" charset="-122"/>
              </a:rPr>
              <a:t>行</a:t>
            </a:r>
            <a:r>
              <a:rPr lang="en-US" altLang="zh-CN" dirty="0">
                <a:latin typeface="Microsoft YaHei" panose="020B0503020204020204" pitchFamily="34" charset="-122"/>
                <a:ea typeface="Microsoft YaHei" panose="020B0503020204020204" pitchFamily="34" charset="-122"/>
              </a:rPr>
              <a:t>2</a:t>
            </a:r>
            <a:r>
              <a:rPr lang="zh-CN" altLang="en-US" dirty="0">
                <a:latin typeface="Microsoft YaHei" panose="020B0503020204020204" pitchFamily="34" charset="-122"/>
                <a:ea typeface="Microsoft YaHei" panose="020B0503020204020204" pitchFamily="34" charset="-122"/>
              </a:rPr>
              <a:t>列的矩阵按元素相加。</a:t>
            </a:r>
            <a:endParaRPr kumimoji="1" lang="zh-CN" altLang="en-US" dirty="0">
              <a:latin typeface="Microsoft YaHei" panose="020B0503020204020204" pitchFamily="34" charset="-122"/>
              <a:ea typeface="Microsoft YaHei" panose="020B0503020204020204" pitchFamily="34" charset="-122"/>
            </a:endParaRPr>
          </a:p>
        </p:txBody>
      </p:sp>
      <p:sp>
        <p:nvSpPr>
          <p:cNvPr id="3" name="矩形 2">
            <a:extLst>
              <a:ext uri="{FF2B5EF4-FFF2-40B4-BE49-F238E27FC236}">
                <a16:creationId xmlns:a16="http://schemas.microsoft.com/office/drawing/2014/main" id="{28599438-2F27-1941-8719-BEF3884366CC}"/>
              </a:ext>
            </a:extLst>
          </p:cNvPr>
          <p:cNvSpPr/>
          <p:nvPr/>
        </p:nvSpPr>
        <p:spPr>
          <a:xfrm>
            <a:off x="1701283" y="4185377"/>
            <a:ext cx="1432193" cy="7941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右箭头 7">
            <a:extLst>
              <a:ext uri="{FF2B5EF4-FFF2-40B4-BE49-F238E27FC236}">
                <a16:creationId xmlns:a16="http://schemas.microsoft.com/office/drawing/2014/main" id="{6EF18768-4EB1-FF4D-AAFD-014464BCB68A}"/>
              </a:ext>
            </a:extLst>
          </p:cNvPr>
          <p:cNvSpPr/>
          <p:nvPr/>
        </p:nvSpPr>
        <p:spPr>
          <a:xfrm>
            <a:off x="3321210" y="4450228"/>
            <a:ext cx="682999" cy="264405"/>
          </a:xfrm>
          <a:prstGeom prst="rightArrow">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069ED8EF-F85C-7140-A398-21BCE5A27394}"/>
              </a:ext>
            </a:extLst>
          </p:cNvPr>
          <p:cNvSpPr txBox="1"/>
          <p:nvPr/>
        </p:nvSpPr>
        <p:spPr>
          <a:xfrm>
            <a:off x="4191943" y="4397765"/>
            <a:ext cx="2723823" cy="369332"/>
          </a:xfrm>
          <a:prstGeom prst="rect">
            <a:avLst/>
          </a:prstGeom>
          <a:noFill/>
        </p:spPr>
        <p:txBody>
          <a:bodyPr wrap="none" rtlCol="0">
            <a:spAutoFit/>
          </a:bodyPr>
          <a:lstStyle/>
          <a:p>
            <a:r>
              <a:rPr kumimoji="1" lang="zh-CN" altLang="en-US" dirty="0">
                <a:solidFill>
                  <a:srgbClr val="FF0000"/>
                </a:solidFill>
                <a:latin typeface="Microsoft YaHei" panose="020B0503020204020204" pitchFamily="34" charset="-122"/>
                <a:ea typeface="Microsoft YaHei" panose="020B0503020204020204" pitchFamily="34" charset="-122"/>
              </a:rPr>
              <a:t>计算过程触发了广播机制</a:t>
            </a:r>
          </a:p>
        </p:txBody>
      </p:sp>
    </p:spTree>
    <p:extLst>
      <p:ext uri="{BB962C8B-B14F-4D97-AF65-F5344CB8AC3E}">
        <p14:creationId xmlns:p14="http://schemas.microsoft.com/office/powerpoint/2010/main" val="3801509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Microsoft YaHei" panose="020B0503020204020204" pitchFamily="34" charset="-122"/>
                <a:ea typeface="Microsoft YaHei" panose="020B0503020204020204" pitchFamily="34" charset="-122"/>
              </a:rPr>
              <a:t>2.4</a:t>
            </a:r>
            <a:r>
              <a:rPr lang="zh-CN" altLang="en-US" sz="2800" b="1" dirty="0">
                <a:solidFill>
                  <a:srgbClr val="000000"/>
                </a:solidFill>
                <a:latin typeface="Microsoft YaHei" panose="020B0503020204020204" pitchFamily="34" charset="-122"/>
                <a:ea typeface="Microsoft YaHei" panose="020B0503020204020204" pitchFamily="34" charset="-122"/>
              </a:rPr>
              <a:t> </a:t>
            </a:r>
            <a:r>
              <a:rPr lang="en" altLang="zh-CN" sz="2800" b="1" dirty="0">
                <a:solidFill>
                  <a:srgbClr val="000000"/>
                </a:solidFill>
                <a:latin typeface="Microsoft YaHei" panose="020B0503020204020204" pitchFamily="34" charset="-122"/>
                <a:ea typeface="Microsoft YaHei" panose="020B0503020204020204" pitchFamily="34" charset="-122"/>
              </a:rPr>
              <a:t>Tensor</a:t>
            </a:r>
            <a:r>
              <a:rPr lang="zh-CN" altLang="en-US" sz="2800" b="1" dirty="0">
                <a:solidFill>
                  <a:srgbClr val="000000"/>
                </a:solidFill>
                <a:latin typeface="Microsoft YaHei" panose="020B0503020204020204" pitchFamily="34" charset="-122"/>
                <a:ea typeface="Microsoft YaHei" panose="020B0503020204020204" pitchFamily="34" charset="-122"/>
              </a:rPr>
              <a:t>和</a:t>
            </a:r>
            <a:r>
              <a:rPr lang="en" altLang="zh-CN" sz="2800" b="1" dirty="0">
                <a:solidFill>
                  <a:srgbClr val="000000"/>
                </a:solidFill>
                <a:latin typeface="Microsoft YaHei" panose="020B0503020204020204" pitchFamily="34" charset="-122"/>
                <a:ea typeface="Microsoft YaHei" panose="020B0503020204020204" pitchFamily="34" charset="-122"/>
              </a:rPr>
              <a:t>NumPy</a:t>
            </a:r>
            <a:r>
              <a:rPr lang="zh-CN" altLang="en-US" sz="2800" b="1" dirty="0">
                <a:solidFill>
                  <a:srgbClr val="000000"/>
                </a:solidFill>
                <a:latin typeface="Microsoft YaHei" panose="020B0503020204020204" pitchFamily="34" charset="-122"/>
                <a:ea typeface="Microsoft YaHei" panose="020B0503020204020204" pitchFamily="34" charset="-122"/>
              </a:rPr>
              <a:t>相互转换</a:t>
            </a:r>
          </a:p>
        </p:txBody>
      </p:sp>
      <p:sp>
        <p:nvSpPr>
          <p:cNvPr id="5" name="文本框 4">
            <a:extLst>
              <a:ext uri="{FF2B5EF4-FFF2-40B4-BE49-F238E27FC236}">
                <a16:creationId xmlns:a16="http://schemas.microsoft.com/office/drawing/2014/main" id="{EF8BC527-4D17-444E-80D3-180066082737}"/>
              </a:ext>
            </a:extLst>
          </p:cNvPr>
          <p:cNvSpPr txBox="1"/>
          <p:nvPr/>
        </p:nvSpPr>
        <p:spPr>
          <a:xfrm>
            <a:off x="777845" y="894554"/>
            <a:ext cx="9417189" cy="923330"/>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我们可以使用</a:t>
            </a:r>
            <a:r>
              <a:rPr lang="en" altLang="zh-CN" b="1" dirty="0" err="1">
                <a:solidFill>
                  <a:srgbClr val="FF0000"/>
                </a:solidFill>
                <a:latin typeface="Microsoft YaHei" panose="020B0503020204020204" pitchFamily="34" charset="-122"/>
                <a:ea typeface="Microsoft YaHei" panose="020B0503020204020204" pitchFamily="34" charset="-122"/>
              </a:rPr>
              <a:t>numpy</a:t>
            </a:r>
            <a:r>
              <a:rPr lang="en" altLang="zh-CN" b="1" dirty="0">
                <a:solidFill>
                  <a:srgbClr val="FF0000"/>
                </a:solidFill>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和</a:t>
            </a:r>
            <a:r>
              <a:rPr lang="en" altLang="zh-CN" b="1" dirty="0" err="1">
                <a:solidFill>
                  <a:srgbClr val="FF0000"/>
                </a:solidFill>
                <a:latin typeface="Microsoft YaHei" panose="020B0503020204020204" pitchFamily="34" charset="-122"/>
                <a:ea typeface="Microsoft YaHei" panose="020B0503020204020204" pitchFamily="34" charset="-122"/>
              </a:rPr>
              <a:t>from_numpy</a:t>
            </a:r>
            <a:r>
              <a:rPr lang="en" altLang="zh-CN" b="1" dirty="0">
                <a:solidFill>
                  <a:srgbClr val="FF0000"/>
                </a:solidFill>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将</a:t>
            </a:r>
            <a:r>
              <a:rPr lang="en" altLang="zh-CN" dirty="0">
                <a:latin typeface="Microsoft YaHei" panose="020B0503020204020204" pitchFamily="34" charset="-122"/>
                <a:ea typeface="Microsoft YaHei" panose="020B0503020204020204" pitchFamily="34" charset="-122"/>
              </a:rPr>
              <a:t>Tensor</a:t>
            </a:r>
            <a:r>
              <a:rPr lang="zh-CN" altLang="en-US" dirty="0">
                <a:latin typeface="Microsoft YaHei" panose="020B0503020204020204" pitchFamily="34" charset="-122"/>
                <a:ea typeface="Microsoft YaHei" panose="020B0503020204020204" pitchFamily="34" charset="-122"/>
              </a:rPr>
              <a:t>和</a:t>
            </a:r>
            <a:r>
              <a:rPr lang="en" altLang="zh-CN" dirty="0">
                <a:latin typeface="Microsoft YaHei" panose="020B0503020204020204" pitchFamily="34" charset="-122"/>
                <a:ea typeface="Microsoft YaHei" panose="020B0503020204020204" pitchFamily="34" charset="-122"/>
              </a:rPr>
              <a:t>NumPy</a:t>
            </a:r>
            <a:r>
              <a:rPr lang="zh-CN" altLang="en-US" dirty="0">
                <a:latin typeface="Microsoft YaHei" panose="020B0503020204020204" pitchFamily="34" charset="-122"/>
                <a:ea typeface="Microsoft YaHei" panose="020B0503020204020204" pitchFamily="34" charset="-122"/>
              </a:rPr>
              <a:t>中的数组相互转换。但是需要注意的一点是： </a:t>
            </a:r>
            <a:r>
              <a:rPr lang="zh-CN" altLang="en-US" b="1" dirty="0">
                <a:latin typeface="Microsoft YaHei" panose="020B0503020204020204" pitchFamily="34" charset="-122"/>
                <a:ea typeface="Microsoft YaHei" panose="020B0503020204020204" pitchFamily="34" charset="-122"/>
              </a:rPr>
              <a:t>这两个函数所产生的的</a:t>
            </a:r>
            <a:r>
              <a:rPr lang="en" altLang="zh-CN" b="1" dirty="0">
                <a:solidFill>
                  <a:srgbClr val="FF0000"/>
                </a:solidFill>
                <a:latin typeface="Microsoft YaHei" panose="020B0503020204020204" pitchFamily="34" charset="-122"/>
                <a:ea typeface="Microsoft YaHei" panose="020B0503020204020204" pitchFamily="34" charset="-122"/>
              </a:rPr>
              <a:t>Tensor</a:t>
            </a:r>
            <a:r>
              <a:rPr lang="zh-CN" altLang="en-US" b="1" dirty="0">
                <a:latin typeface="Microsoft YaHei" panose="020B0503020204020204" pitchFamily="34" charset="-122"/>
                <a:ea typeface="Microsoft YaHei" panose="020B0503020204020204" pitchFamily="34" charset="-122"/>
              </a:rPr>
              <a:t>和</a:t>
            </a:r>
            <a:r>
              <a:rPr lang="en" altLang="zh-CN" b="1" dirty="0">
                <a:latin typeface="Microsoft YaHei" panose="020B0503020204020204" pitchFamily="34" charset="-122"/>
                <a:ea typeface="Microsoft YaHei" panose="020B0503020204020204" pitchFamily="34" charset="-122"/>
              </a:rPr>
              <a:t>NumPy</a:t>
            </a:r>
            <a:r>
              <a:rPr lang="zh-CN" altLang="en-US" b="1" dirty="0">
                <a:latin typeface="Microsoft YaHei" panose="020B0503020204020204" pitchFamily="34" charset="-122"/>
                <a:ea typeface="Microsoft YaHei" panose="020B0503020204020204" pitchFamily="34" charset="-122"/>
              </a:rPr>
              <a:t>中的数组</a:t>
            </a:r>
            <a:r>
              <a:rPr lang="zh-CN" altLang="en-US" b="1" dirty="0">
                <a:solidFill>
                  <a:srgbClr val="FF0000"/>
                </a:solidFill>
                <a:latin typeface="Microsoft YaHei" panose="020B0503020204020204" pitchFamily="34" charset="-122"/>
                <a:ea typeface="Microsoft YaHei" panose="020B0503020204020204" pitchFamily="34" charset="-122"/>
              </a:rPr>
              <a:t>共享相同的内存</a:t>
            </a:r>
            <a:r>
              <a:rPr lang="zh-CN" altLang="en-US" b="1" dirty="0">
                <a:latin typeface="Microsoft YaHei" panose="020B0503020204020204" pitchFamily="34" charset="-122"/>
                <a:ea typeface="Microsoft YaHei" panose="020B0503020204020204" pitchFamily="34" charset="-122"/>
              </a:rPr>
              <a:t>（所以他们之间的转换很快），改变其中一个时另一个也会改变！</a:t>
            </a:r>
            <a:endParaRPr kumimoji="1" lang="zh-CN" altLang="en-US" dirty="0">
              <a:latin typeface="Microsoft YaHei" panose="020B0503020204020204" pitchFamily="34" charset="-122"/>
              <a:ea typeface="Microsoft YaHei" panose="020B0503020204020204" pitchFamily="34" charset="-122"/>
            </a:endParaRPr>
          </a:p>
        </p:txBody>
      </p:sp>
      <p:graphicFrame>
        <p:nvGraphicFramePr>
          <p:cNvPr id="7" name="表格 6">
            <a:extLst>
              <a:ext uri="{FF2B5EF4-FFF2-40B4-BE49-F238E27FC236}">
                <a16:creationId xmlns:a16="http://schemas.microsoft.com/office/drawing/2014/main" id="{6FB5AED0-AE3D-0449-9AF0-CAB03515ADB6}"/>
              </a:ext>
            </a:extLst>
          </p:cNvPr>
          <p:cNvGraphicFramePr>
            <a:graphicFrameLocks noGrp="1"/>
          </p:cNvGraphicFramePr>
          <p:nvPr>
            <p:extLst>
              <p:ext uri="{D42A27DB-BD31-4B8C-83A1-F6EECF244321}">
                <p14:modId xmlns:p14="http://schemas.microsoft.com/office/powerpoint/2010/main" val="3843696964"/>
              </p:ext>
            </p:extLst>
          </p:nvPr>
        </p:nvGraphicFramePr>
        <p:xfrm>
          <a:off x="777845" y="3429000"/>
          <a:ext cx="8996775" cy="2865120"/>
        </p:xfrm>
        <a:graphic>
          <a:graphicData uri="http://schemas.openxmlformats.org/drawingml/2006/table">
            <a:tbl>
              <a:tblPr firstRow="1" bandRow="1">
                <a:tableStyleId>{5C22544A-7EE6-4342-B048-85BDC9FD1C3A}</a:tableStyleId>
              </a:tblPr>
              <a:tblGrid>
                <a:gridCol w="841635">
                  <a:extLst>
                    <a:ext uri="{9D8B030D-6E8A-4147-A177-3AD203B41FA5}">
                      <a16:colId xmlns:a16="http://schemas.microsoft.com/office/drawing/2014/main" val="165004489"/>
                    </a:ext>
                  </a:extLst>
                </a:gridCol>
                <a:gridCol w="8155140">
                  <a:extLst>
                    <a:ext uri="{9D8B030D-6E8A-4147-A177-3AD203B41FA5}">
                      <a16:colId xmlns:a16="http://schemas.microsoft.com/office/drawing/2014/main" val="2610027987"/>
                    </a:ext>
                  </a:extLst>
                </a:gridCol>
              </a:tblGrid>
              <a:tr h="370840">
                <a:tc>
                  <a:txBody>
                    <a:bodyPr/>
                    <a:lstStyle/>
                    <a:p>
                      <a:r>
                        <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In [</a:t>
                      </a: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1</a:t>
                      </a:r>
                      <a:r>
                        <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zh-CN" altLang="en-US"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a = </a:t>
                      </a:r>
                      <a:r>
                        <a:rPr kumimoji="1" lang="en-US" altLang="zh-CN" sz="1600" b="0" dirty="0" err="1">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torch.ones</a:t>
                      </a: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(3)</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b = </a:t>
                      </a:r>
                      <a:r>
                        <a:rPr kumimoji="1" lang="en-US" altLang="zh-CN" sz="1600" b="0" dirty="0" err="1">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a.numpy</a:t>
                      </a: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print(a, b)</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a +=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print(a,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b +=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print(a, b)</a:t>
                      </a:r>
                      <a:endPar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endParaRPr>
                    </a:p>
                  </a:txBody>
                  <a:tcPr>
                    <a:lnL w="12700" cap="flat" cmpd="sng" algn="ctr">
                      <a:solidFill>
                        <a:schemeClr val="bg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93588950"/>
                  </a:ext>
                </a:extLst>
              </a:tr>
              <a:tr h="370840">
                <a:tc>
                  <a:txBody>
                    <a:bodyPr/>
                    <a:lstStyle/>
                    <a:p>
                      <a:r>
                        <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Out [</a:t>
                      </a: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1</a:t>
                      </a:r>
                      <a:r>
                        <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zh-CN" altLang="en-US"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600" dirty="0">
                          <a:latin typeface="Times New Roman" panose="02020603050405020304" pitchFamily="18" charset="0"/>
                          <a:ea typeface="Microsoft YaHei" panose="020B0503020204020204" pitchFamily="34" charset="-122"/>
                          <a:cs typeface="Times New Roman" panose="02020603050405020304" pitchFamily="18" charset="0"/>
                        </a:rPr>
                        <a:t>tensor([1., 1., 1.]) </a:t>
                      </a:r>
                      <a:r>
                        <a:rPr lang="zh-CN" altLang="en-US" sz="1600" dirty="0">
                          <a:latin typeface="Times New Roman" panose="02020603050405020304" pitchFamily="18" charset="0"/>
                          <a:ea typeface="Microsoft YaHei" panose="020B0503020204020204" pitchFamily="34" charset="-122"/>
                          <a:cs typeface="Times New Roman" panose="02020603050405020304" pitchFamily="18" charset="0"/>
                        </a:rPr>
                        <a:t>  </a:t>
                      </a:r>
                      <a:r>
                        <a:rPr lang="en" altLang="zh-CN" sz="1600" dirty="0">
                          <a:latin typeface="Times New Roman" panose="02020603050405020304" pitchFamily="18" charset="0"/>
                          <a:ea typeface="Microsoft YaHei" panose="020B0503020204020204" pitchFamily="34" charset="-122"/>
                          <a:cs typeface="Times New Roman" panose="02020603050405020304" pitchFamily="18" charset="0"/>
                        </a:rPr>
                        <a:t>[1. 1. 1.]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600" dirty="0">
                          <a:latin typeface="Times New Roman" panose="02020603050405020304" pitchFamily="18" charset="0"/>
                          <a:ea typeface="Microsoft YaHei" panose="020B0503020204020204" pitchFamily="34" charset="-122"/>
                          <a:cs typeface="Times New Roman" panose="02020603050405020304" pitchFamily="18" charset="0"/>
                        </a:rPr>
                        <a:t>tensor([2., 2., 2.])</a:t>
                      </a:r>
                      <a:r>
                        <a:rPr lang="zh-CN" altLang="en-US" sz="1600" dirty="0">
                          <a:latin typeface="Times New Roman" panose="02020603050405020304" pitchFamily="18" charset="0"/>
                          <a:ea typeface="Microsoft YaHei" panose="020B0503020204020204" pitchFamily="34" charset="-122"/>
                          <a:cs typeface="Times New Roman" panose="02020603050405020304" pitchFamily="18" charset="0"/>
                        </a:rPr>
                        <a:t> </a:t>
                      </a:r>
                      <a:r>
                        <a:rPr lang="en" altLang="zh-CN" sz="1600" dirty="0">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1600" dirty="0">
                          <a:latin typeface="Times New Roman" panose="02020603050405020304" pitchFamily="18" charset="0"/>
                          <a:ea typeface="Microsoft YaHei" panose="020B0503020204020204" pitchFamily="34" charset="-122"/>
                          <a:cs typeface="Times New Roman" panose="02020603050405020304" pitchFamily="18" charset="0"/>
                        </a:rPr>
                        <a:t> </a:t>
                      </a:r>
                      <a:r>
                        <a:rPr lang="en" altLang="zh-CN" sz="1600" dirty="0">
                          <a:latin typeface="Times New Roman" panose="02020603050405020304" pitchFamily="18" charset="0"/>
                          <a:ea typeface="Microsoft YaHei" panose="020B0503020204020204" pitchFamily="34" charset="-122"/>
                          <a:cs typeface="Times New Roman" panose="02020603050405020304" pitchFamily="18" charset="0"/>
                        </a:rPr>
                        <a:t>[2. 2. 2.]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600" dirty="0">
                          <a:latin typeface="Times New Roman" panose="02020603050405020304" pitchFamily="18" charset="0"/>
                          <a:ea typeface="Microsoft YaHei" panose="020B0503020204020204" pitchFamily="34" charset="-122"/>
                          <a:cs typeface="Times New Roman" panose="02020603050405020304" pitchFamily="18" charset="0"/>
                        </a:rPr>
                        <a:t>tensor([3., 3., 3.]) </a:t>
                      </a:r>
                      <a:r>
                        <a:rPr lang="zh-CN" altLang="en-US" sz="1600" dirty="0">
                          <a:latin typeface="Times New Roman" panose="02020603050405020304" pitchFamily="18" charset="0"/>
                          <a:ea typeface="Microsoft YaHei" panose="020B0503020204020204" pitchFamily="34" charset="-122"/>
                          <a:cs typeface="Times New Roman" panose="02020603050405020304" pitchFamily="18" charset="0"/>
                        </a:rPr>
                        <a:t>  </a:t>
                      </a:r>
                      <a:r>
                        <a:rPr lang="en" altLang="zh-CN" sz="1600" dirty="0">
                          <a:latin typeface="Times New Roman" panose="02020603050405020304" pitchFamily="18" charset="0"/>
                          <a:ea typeface="Microsoft YaHei" panose="020B0503020204020204" pitchFamily="34" charset="-122"/>
                          <a:cs typeface="Times New Roman" panose="02020603050405020304" pitchFamily="18" charset="0"/>
                        </a:rPr>
                        <a:t>[3. 3. 3.]</a:t>
                      </a:r>
                    </a:p>
                  </a:txBody>
                  <a:tcPr>
                    <a:lnL w="12700" cap="flat" cmpd="sng" algn="ctr">
                      <a:solidFill>
                        <a:schemeClr val="bg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41298970"/>
                  </a:ext>
                </a:extLst>
              </a:tr>
            </a:tbl>
          </a:graphicData>
        </a:graphic>
      </p:graphicFrame>
      <p:sp>
        <p:nvSpPr>
          <p:cNvPr id="3" name="文本框 2">
            <a:extLst>
              <a:ext uri="{FF2B5EF4-FFF2-40B4-BE49-F238E27FC236}">
                <a16:creationId xmlns:a16="http://schemas.microsoft.com/office/drawing/2014/main" id="{8DC2BDB9-B89E-9042-9759-CBF83F224121}"/>
              </a:ext>
            </a:extLst>
          </p:cNvPr>
          <p:cNvSpPr txBox="1"/>
          <p:nvPr/>
        </p:nvSpPr>
        <p:spPr>
          <a:xfrm>
            <a:off x="777845" y="1893258"/>
            <a:ext cx="9417189" cy="923330"/>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还有一个常用的将</a:t>
            </a:r>
            <a:r>
              <a:rPr lang="en" altLang="zh-CN" dirty="0">
                <a:latin typeface="Microsoft YaHei" panose="020B0503020204020204" pitchFamily="34" charset="-122"/>
                <a:ea typeface="Microsoft YaHei" panose="020B0503020204020204" pitchFamily="34" charset="-122"/>
              </a:rPr>
              <a:t>NumPy</a:t>
            </a:r>
            <a:r>
              <a:rPr lang="zh-CN" altLang="en-US" dirty="0">
                <a:latin typeface="Microsoft YaHei" panose="020B0503020204020204" pitchFamily="34" charset="-122"/>
                <a:ea typeface="Microsoft YaHei" panose="020B0503020204020204" pitchFamily="34" charset="-122"/>
              </a:rPr>
              <a:t>中的</a:t>
            </a:r>
            <a:r>
              <a:rPr lang="en" altLang="zh-CN" dirty="0">
                <a:latin typeface="Microsoft YaHei" panose="020B0503020204020204" pitchFamily="34" charset="-122"/>
                <a:ea typeface="Microsoft YaHei" panose="020B0503020204020204" pitchFamily="34" charset="-122"/>
              </a:rPr>
              <a:t>array</a:t>
            </a:r>
            <a:r>
              <a:rPr lang="zh-CN" altLang="en-US" dirty="0">
                <a:latin typeface="Microsoft YaHei" panose="020B0503020204020204" pitchFamily="34" charset="-122"/>
                <a:ea typeface="Microsoft YaHei" panose="020B0503020204020204" pitchFamily="34" charset="-122"/>
              </a:rPr>
              <a:t>转换成</a:t>
            </a:r>
            <a:r>
              <a:rPr lang="en" altLang="zh-CN" b="1" dirty="0">
                <a:solidFill>
                  <a:srgbClr val="FF0000"/>
                </a:solidFill>
                <a:latin typeface="Microsoft YaHei" panose="020B0503020204020204" pitchFamily="34" charset="-122"/>
                <a:ea typeface="Microsoft YaHei" panose="020B0503020204020204" pitchFamily="34" charset="-122"/>
              </a:rPr>
              <a:t>Tensor</a:t>
            </a:r>
            <a:r>
              <a:rPr lang="zh-CN" altLang="en-US" dirty="0">
                <a:latin typeface="Microsoft YaHei" panose="020B0503020204020204" pitchFamily="34" charset="-122"/>
                <a:ea typeface="Microsoft YaHei" panose="020B0503020204020204" pitchFamily="34" charset="-122"/>
              </a:rPr>
              <a:t>的方法就是</a:t>
            </a:r>
            <a:r>
              <a:rPr lang="en" altLang="zh-CN" b="1" dirty="0" err="1">
                <a:solidFill>
                  <a:srgbClr val="FF0000"/>
                </a:solidFill>
                <a:latin typeface="Microsoft YaHei" panose="020B0503020204020204" pitchFamily="34" charset="-122"/>
                <a:ea typeface="Microsoft YaHei" panose="020B0503020204020204" pitchFamily="34" charset="-122"/>
              </a:rPr>
              <a:t>torch.tensor</a:t>
            </a:r>
            <a:r>
              <a:rPr lang="en" altLang="zh-CN" b="1" dirty="0">
                <a:solidFill>
                  <a:srgbClr val="FF0000"/>
                </a:solidFill>
                <a:latin typeface="Microsoft YaHei" panose="020B0503020204020204" pitchFamily="34" charset="-122"/>
                <a:ea typeface="Microsoft YaHei" panose="020B0503020204020204" pitchFamily="34" charset="-122"/>
              </a:rPr>
              <a:t>()</a:t>
            </a:r>
            <a:r>
              <a:rPr lang="en"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需要注意的是，此方法总是会进行数据拷贝（就会消耗更多的时间和空间），所以返回的</a:t>
            </a:r>
            <a:r>
              <a:rPr lang="en" altLang="zh-CN" b="1" dirty="0">
                <a:solidFill>
                  <a:srgbClr val="FF0000"/>
                </a:solidFill>
                <a:latin typeface="Microsoft YaHei" panose="020B0503020204020204" pitchFamily="34" charset="-122"/>
                <a:ea typeface="Microsoft YaHei" panose="020B0503020204020204" pitchFamily="34" charset="-122"/>
              </a:rPr>
              <a:t>Tensor</a:t>
            </a:r>
            <a:r>
              <a:rPr lang="zh-CN" altLang="en-US" dirty="0">
                <a:latin typeface="Microsoft YaHei" panose="020B0503020204020204" pitchFamily="34" charset="-122"/>
                <a:ea typeface="Microsoft YaHei" panose="020B0503020204020204" pitchFamily="34" charset="-122"/>
              </a:rPr>
              <a:t>和原来的数据</a:t>
            </a:r>
            <a:r>
              <a:rPr lang="zh-CN" altLang="en-US" dirty="0">
                <a:solidFill>
                  <a:srgbClr val="FF0000"/>
                </a:solidFill>
                <a:latin typeface="Microsoft YaHei" panose="020B0503020204020204" pitchFamily="34" charset="-122"/>
                <a:ea typeface="Microsoft YaHei" panose="020B0503020204020204" pitchFamily="34" charset="-122"/>
              </a:rPr>
              <a:t>不再共享内存</a:t>
            </a:r>
            <a:r>
              <a:rPr lang="zh-CN" altLang="en-US" dirty="0">
                <a:latin typeface="Microsoft YaHei" panose="020B0503020204020204" pitchFamily="34" charset="-122"/>
                <a:ea typeface="Microsoft YaHei" panose="020B0503020204020204" pitchFamily="34" charset="-122"/>
              </a:rPr>
              <a:t>。</a:t>
            </a:r>
            <a:endParaRPr kumimoji="1" lang="zh-CN" altLang="en-US" dirty="0">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7CC92F1E-0DAB-304E-8334-953C7A6B62A9}"/>
              </a:ext>
            </a:extLst>
          </p:cNvPr>
          <p:cNvSpPr txBox="1"/>
          <p:nvPr/>
        </p:nvSpPr>
        <p:spPr>
          <a:xfrm>
            <a:off x="777845" y="2891961"/>
            <a:ext cx="3273781" cy="461665"/>
          </a:xfrm>
          <a:prstGeom prst="rect">
            <a:avLst/>
          </a:prstGeom>
          <a:noFill/>
        </p:spPr>
        <p:txBody>
          <a:bodyPr wrap="none" rtlCol="0">
            <a:spAutoFit/>
          </a:bodyPr>
          <a:lstStyle/>
          <a:p>
            <a:r>
              <a:rPr kumimoji="1" lang="en" altLang="zh-CN" sz="2400" b="1" dirty="0">
                <a:solidFill>
                  <a:srgbClr val="0000FF"/>
                </a:solidFill>
                <a:latin typeface="Microsoft YaHei" panose="020B0503020204020204" pitchFamily="34" charset="-122"/>
                <a:ea typeface="Microsoft YaHei" panose="020B0503020204020204" pitchFamily="34" charset="-122"/>
              </a:rPr>
              <a:t>Tensor</a:t>
            </a:r>
            <a:r>
              <a:rPr kumimoji="1" lang="zh-CN" altLang="en-US" sz="2400" b="1" dirty="0">
                <a:solidFill>
                  <a:srgbClr val="0000FF"/>
                </a:solidFill>
                <a:latin typeface="Microsoft YaHei" panose="020B0503020204020204" pitchFamily="34" charset="-122"/>
                <a:ea typeface="Microsoft YaHei" panose="020B0503020204020204" pitchFamily="34" charset="-122"/>
              </a:rPr>
              <a:t>转</a:t>
            </a:r>
            <a:r>
              <a:rPr kumimoji="1" lang="en" altLang="zh-CN" sz="2400" b="1" dirty="0">
                <a:solidFill>
                  <a:srgbClr val="0000FF"/>
                </a:solidFill>
                <a:latin typeface="Microsoft YaHei" panose="020B0503020204020204" pitchFamily="34" charset="-122"/>
                <a:ea typeface="Microsoft YaHei" panose="020B0503020204020204" pitchFamily="34" charset="-122"/>
              </a:rPr>
              <a:t>NumPy</a:t>
            </a:r>
            <a:r>
              <a:rPr kumimoji="1" lang="zh-CN" altLang="en" sz="2400" b="1" dirty="0">
                <a:solidFill>
                  <a:srgbClr val="0000FF"/>
                </a:solidFill>
                <a:latin typeface="Microsoft YaHei" panose="020B0503020204020204" pitchFamily="34" charset="-122"/>
                <a:ea typeface="Microsoft YaHei" panose="020B0503020204020204" pitchFamily="34" charset="-122"/>
              </a:rPr>
              <a:t>数组</a:t>
            </a:r>
            <a:endParaRPr kumimoji="1" lang="en" altLang="zh-CN" sz="2400" b="1" dirty="0">
              <a:solidFill>
                <a:srgbClr val="0000FF"/>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49558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2.4</a:t>
            </a:r>
            <a:r>
              <a:rPr lang="zh-CN" altLang="en-US" sz="2800" b="1" dirty="0">
                <a:solidFill>
                  <a:srgbClr val="000000"/>
                </a:solidFill>
                <a:latin typeface="微软雅黑" panose="020B0503020204020204" pitchFamily="34" charset="-122"/>
                <a:ea typeface="微软雅黑" panose="020B0503020204020204" pitchFamily="34" charset="-122"/>
              </a:rPr>
              <a:t> </a:t>
            </a:r>
            <a:r>
              <a:rPr lang="en" altLang="zh-CN" sz="2800" b="1" dirty="0">
                <a:solidFill>
                  <a:srgbClr val="000000"/>
                </a:solidFill>
                <a:latin typeface="微软雅黑" panose="020B0503020204020204" pitchFamily="34" charset="-122"/>
                <a:ea typeface="微软雅黑" panose="020B0503020204020204" pitchFamily="34" charset="-122"/>
              </a:rPr>
              <a:t>Tensor</a:t>
            </a:r>
            <a:r>
              <a:rPr lang="zh-CN" altLang="en-US" sz="2800" b="1" dirty="0">
                <a:solidFill>
                  <a:srgbClr val="000000"/>
                </a:solidFill>
                <a:latin typeface="微软雅黑" panose="020B0503020204020204" pitchFamily="34" charset="-122"/>
                <a:ea typeface="微软雅黑" panose="020B0503020204020204" pitchFamily="34" charset="-122"/>
              </a:rPr>
              <a:t>和</a:t>
            </a:r>
            <a:r>
              <a:rPr lang="en" altLang="zh-CN" sz="2800" b="1" dirty="0">
                <a:solidFill>
                  <a:srgbClr val="000000"/>
                </a:solidFill>
                <a:latin typeface="微软雅黑" panose="020B0503020204020204" pitchFamily="34" charset="-122"/>
                <a:ea typeface="微软雅黑" panose="020B0503020204020204" pitchFamily="34" charset="-122"/>
              </a:rPr>
              <a:t>NumPy</a:t>
            </a:r>
            <a:r>
              <a:rPr lang="zh-CN" altLang="en-US" sz="2800" b="1" dirty="0">
                <a:solidFill>
                  <a:srgbClr val="000000"/>
                </a:solidFill>
                <a:latin typeface="微软雅黑" panose="020B0503020204020204" pitchFamily="34" charset="-122"/>
                <a:ea typeface="微软雅黑" panose="020B0503020204020204" pitchFamily="34" charset="-122"/>
              </a:rPr>
              <a:t>相互转换</a:t>
            </a:r>
          </a:p>
        </p:txBody>
      </p:sp>
      <p:graphicFrame>
        <p:nvGraphicFramePr>
          <p:cNvPr id="7" name="表格 6">
            <a:extLst>
              <a:ext uri="{FF2B5EF4-FFF2-40B4-BE49-F238E27FC236}">
                <a16:creationId xmlns:a16="http://schemas.microsoft.com/office/drawing/2014/main" id="{6FB5AED0-AE3D-0449-9AF0-CAB03515ADB6}"/>
              </a:ext>
            </a:extLst>
          </p:cNvPr>
          <p:cNvGraphicFramePr>
            <a:graphicFrameLocks noGrp="1"/>
          </p:cNvGraphicFramePr>
          <p:nvPr>
            <p:extLst>
              <p:ext uri="{D42A27DB-BD31-4B8C-83A1-F6EECF244321}">
                <p14:modId xmlns:p14="http://schemas.microsoft.com/office/powerpoint/2010/main" val="4157182996"/>
              </p:ext>
            </p:extLst>
          </p:nvPr>
        </p:nvGraphicFramePr>
        <p:xfrm>
          <a:off x="777845" y="1382340"/>
          <a:ext cx="8996775" cy="3108960"/>
        </p:xfrm>
        <a:graphic>
          <a:graphicData uri="http://schemas.openxmlformats.org/drawingml/2006/table">
            <a:tbl>
              <a:tblPr firstRow="1" bandRow="1">
                <a:tableStyleId>{5C22544A-7EE6-4342-B048-85BDC9FD1C3A}</a:tableStyleId>
              </a:tblPr>
              <a:tblGrid>
                <a:gridCol w="918753">
                  <a:extLst>
                    <a:ext uri="{9D8B030D-6E8A-4147-A177-3AD203B41FA5}">
                      <a16:colId xmlns:a16="http://schemas.microsoft.com/office/drawing/2014/main" val="165004489"/>
                    </a:ext>
                  </a:extLst>
                </a:gridCol>
                <a:gridCol w="8078022">
                  <a:extLst>
                    <a:ext uri="{9D8B030D-6E8A-4147-A177-3AD203B41FA5}">
                      <a16:colId xmlns:a16="http://schemas.microsoft.com/office/drawing/2014/main" val="2610027987"/>
                    </a:ext>
                  </a:extLst>
                </a:gridCol>
              </a:tblGrid>
              <a:tr h="370840">
                <a:tc>
                  <a:txBody>
                    <a:bodyPr/>
                    <a:lstStyle/>
                    <a:p>
                      <a:r>
                        <a:rPr kumimoji="1" lang="en" altLang="zh-CN" sz="1600" b="0" dirty="0">
                          <a:solidFill>
                            <a:sysClr val="windowText" lastClr="000000"/>
                          </a:solidFill>
                          <a:latin typeface="Times New Roman" panose="02020603050405020304" pitchFamily="18" charset="0"/>
                          <a:cs typeface="Times New Roman" panose="02020603050405020304" pitchFamily="18" charset="0"/>
                        </a:rPr>
                        <a:t>In [</a:t>
                      </a:r>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1</a:t>
                      </a:r>
                      <a:r>
                        <a:rPr kumimoji="1" lang="en" altLang="zh-CN" sz="1600" b="0" dirty="0">
                          <a:solidFill>
                            <a:sysClr val="windowText" lastClr="000000"/>
                          </a:solidFill>
                          <a:latin typeface="Times New Roman" panose="02020603050405020304" pitchFamily="18" charset="0"/>
                          <a:cs typeface="Times New Roman" panose="02020603050405020304" pitchFamily="18" charset="0"/>
                        </a:rPr>
                        <a:t>]:</a:t>
                      </a:r>
                      <a:endParaRPr lang="zh-CN" altLang="en-US" sz="1600"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import </a:t>
                      </a:r>
                      <a:r>
                        <a:rPr kumimoji="1" lang="en-US" altLang="zh-CN" sz="1600" b="0" dirty="0" err="1">
                          <a:solidFill>
                            <a:sysClr val="windowText" lastClr="000000"/>
                          </a:solidFill>
                          <a:latin typeface="Times New Roman" panose="02020603050405020304" pitchFamily="18" charset="0"/>
                          <a:cs typeface="Times New Roman" panose="02020603050405020304" pitchFamily="18" charset="0"/>
                        </a:rPr>
                        <a:t>numpy</a:t>
                      </a:r>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 as np</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a = </a:t>
                      </a:r>
                      <a:r>
                        <a:rPr kumimoji="1" lang="en-US" altLang="zh-CN" sz="1600" b="0" dirty="0" err="1">
                          <a:solidFill>
                            <a:sysClr val="windowText" lastClr="000000"/>
                          </a:solidFill>
                          <a:latin typeface="Times New Roman" panose="02020603050405020304" pitchFamily="18" charset="0"/>
                          <a:cs typeface="Times New Roman" panose="02020603050405020304" pitchFamily="18" charset="0"/>
                        </a:rPr>
                        <a:t>np.ones</a:t>
                      </a:r>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(3)</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b = </a:t>
                      </a:r>
                      <a:r>
                        <a:rPr kumimoji="1" lang="en-US" altLang="zh-CN" sz="1600" b="0" dirty="0" err="1">
                          <a:solidFill>
                            <a:sysClr val="windowText" lastClr="000000"/>
                          </a:solidFill>
                          <a:latin typeface="Times New Roman" panose="02020603050405020304" pitchFamily="18" charset="0"/>
                          <a:cs typeface="Times New Roman" panose="02020603050405020304" pitchFamily="18" charset="0"/>
                        </a:rPr>
                        <a:t>torch.from_numpy</a:t>
                      </a:r>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print(a, b)</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600" b="0" dirty="0">
                        <a:solidFill>
                          <a:sysClr val="windowText" lastClr="000000"/>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a +=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print(a,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b +=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print(a, b)</a:t>
                      </a:r>
                      <a:endParaRPr kumimoji="1" lang="en" altLang="zh-CN" sz="1600"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bg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93588950"/>
                  </a:ext>
                </a:extLst>
              </a:tr>
              <a:tr h="370840">
                <a:tc>
                  <a:txBody>
                    <a:bodyPr/>
                    <a:lstStyle/>
                    <a:p>
                      <a:r>
                        <a:rPr kumimoji="1" lang="en" altLang="zh-CN" sz="1600" b="0" dirty="0">
                          <a:solidFill>
                            <a:sysClr val="windowText" lastClr="000000"/>
                          </a:solidFill>
                          <a:latin typeface="Times New Roman" panose="02020603050405020304" pitchFamily="18" charset="0"/>
                          <a:cs typeface="Times New Roman" panose="02020603050405020304" pitchFamily="18" charset="0"/>
                        </a:rPr>
                        <a:t>Out [</a:t>
                      </a:r>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1</a:t>
                      </a:r>
                      <a:r>
                        <a:rPr kumimoji="1" lang="en" altLang="zh-CN" sz="1600" b="0" dirty="0">
                          <a:solidFill>
                            <a:sysClr val="windowText" lastClr="000000"/>
                          </a:solidFill>
                          <a:latin typeface="Times New Roman" panose="02020603050405020304" pitchFamily="18" charset="0"/>
                          <a:cs typeface="Times New Roman" panose="02020603050405020304" pitchFamily="18" charset="0"/>
                        </a:rPr>
                        <a:t>]:</a:t>
                      </a:r>
                      <a:endParaRPr lang="zh-CN" altLang="en-US" sz="1600"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600" dirty="0">
                          <a:latin typeface="Times New Roman" panose="02020603050405020304" pitchFamily="18" charset="0"/>
                          <a:cs typeface="Times New Roman" panose="02020603050405020304" pitchFamily="18" charset="0"/>
                        </a:rPr>
                        <a:t>[1. 1. 1.] tensor([1., 1., 1.], </a:t>
                      </a:r>
                      <a:r>
                        <a:rPr lang="en" altLang="zh-CN" sz="1600" dirty="0" err="1">
                          <a:latin typeface="Times New Roman" panose="02020603050405020304" pitchFamily="18" charset="0"/>
                          <a:cs typeface="Times New Roman" panose="02020603050405020304" pitchFamily="18" charset="0"/>
                        </a:rPr>
                        <a:t>dtype</a:t>
                      </a:r>
                      <a:r>
                        <a:rPr lang="en" altLang="zh-CN" sz="1600" dirty="0">
                          <a:latin typeface="Times New Roman" panose="02020603050405020304" pitchFamily="18" charset="0"/>
                          <a:cs typeface="Times New Roman" panose="02020603050405020304" pitchFamily="18" charset="0"/>
                        </a:rPr>
                        <a:t>=torch.float64)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600" dirty="0">
                          <a:latin typeface="Times New Roman" panose="02020603050405020304" pitchFamily="18" charset="0"/>
                          <a:cs typeface="Times New Roman" panose="02020603050405020304" pitchFamily="18" charset="0"/>
                        </a:rPr>
                        <a:t>[2. 2. 2.] tensor([2., 2., 2.], </a:t>
                      </a:r>
                      <a:r>
                        <a:rPr lang="en" altLang="zh-CN" sz="1600" dirty="0" err="1">
                          <a:latin typeface="Times New Roman" panose="02020603050405020304" pitchFamily="18" charset="0"/>
                          <a:cs typeface="Times New Roman" panose="02020603050405020304" pitchFamily="18" charset="0"/>
                        </a:rPr>
                        <a:t>dtype</a:t>
                      </a:r>
                      <a:r>
                        <a:rPr lang="en" altLang="zh-CN" sz="1600" dirty="0">
                          <a:latin typeface="Times New Roman" panose="02020603050405020304" pitchFamily="18" charset="0"/>
                          <a:cs typeface="Times New Roman" panose="02020603050405020304" pitchFamily="18" charset="0"/>
                        </a:rPr>
                        <a:t>=torch.float64)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600" dirty="0">
                          <a:latin typeface="Times New Roman" panose="02020603050405020304" pitchFamily="18" charset="0"/>
                          <a:cs typeface="Times New Roman" panose="02020603050405020304" pitchFamily="18" charset="0"/>
                        </a:rPr>
                        <a:t>[3. 3. 3.] tensor([3., 3., 3.], </a:t>
                      </a:r>
                      <a:r>
                        <a:rPr lang="en" altLang="zh-CN" sz="1600" dirty="0" err="1">
                          <a:latin typeface="Times New Roman" panose="02020603050405020304" pitchFamily="18" charset="0"/>
                          <a:cs typeface="Times New Roman" panose="02020603050405020304" pitchFamily="18" charset="0"/>
                        </a:rPr>
                        <a:t>dtype</a:t>
                      </a:r>
                      <a:r>
                        <a:rPr lang="en" altLang="zh-CN" sz="1600" dirty="0">
                          <a:latin typeface="Times New Roman" panose="02020603050405020304" pitchFamily="18" charset="0"/>
                          <a:cs typeface="Times New Roman" panose="02020603050405020304" pitchFamily="18" charset="0"/>
                        </a:rPr>
                        <a:t>=torch.float64)</a:t>
                      </a:r>
                    </a:p>
                  </a:txBody>
                  <a:tcPr>
                    <a:lnL w="12700" cap="flat" cmpd="sng" algn="ctr">
                      <a:solidFill>
                        <a:schemeClr val="bg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41298970"/>
                  </a:ext>
                </a:extLst>
              </a:tr>
            </a:tbl>
          </a:graphicData>
        </a:graphic>
      </p:graphicFrame>
      <p:sp>
        <p:nvSpPr>
          <p:cNvPr id="8" name="文本框 7">
            <a:extLst>
              <a:ext uri="{FF2B5EF4-FFF2-40B4-BE49-F238E27FC236}">
                <a16:creationId xmlns:a16="http://schemas.microsoft.com/office/drawing/2014/main" id="{7CC92F1E-0DAB-304E-8334-953C7A6B62A9}"/>
              </a:ext>
            </a:extLst>
          </p:cNvPr>
          <p:cNvSpPr txBox="1"/>
          <p:nvPr/>
        </p:nvSpPr>
        <p:spPr>
          <a:xfrm>
            <a:off x="777845" y="890387"/>
            <a:ext cx="3273781" cy="461665"/>
          </a:xfrm>
          <a:prstGeom prst="rect">
            <a:avLst/>
          </a:prstGeom>
          <a:noFill/>
        </p:spPr>
        <p:txBody>
          <a:bodyPr wrap="none" rtlCol="0">
            <a:spAutoFit/>
          </a:bodyPr>
          <a:lstStyle/>
          <a:p>
            <a:r>
              <a:rPr kumimoji="1" lang="en" altLang="zh-CN" sz="2400" b="1" dirty="0">
                <a:solidFill>
                  <a:srgbClr val="0000FF"/>
                </a:solidFill>
                <a:latin typeface="Microsoft YaHei" panose="020B0503020204020204" pitchFamily="34" charset="-122"/>
                <a:ea typeface="Microsoft YaHei" panose="020B0503020204020204" pitchFamily="34" charset="-122"/>
              </a:rPr>
              <a:t>NumPy</a:t>
            </a:r>
            <a:r>
              <a:rPr kumimoji="1" lang="zh-CN" altLang="en-US" sz="2400" b="1" dirty="0">
                <a:solidFill>
                  <a:srgbClr val="0000FF"/>
                </a:solidFill>
                <a:latin typeface="Microsoft YaHei" panose="020B0503020204020204" pitchFamily="34" charset="-122"/>
                <a:ea typeface="Microsoft YaHei" panose="020B0503020204020204" pitchFamily="34" charset="-122"/>
              </a:rPr>
              <a:t>数组转</a:t>
            </a:r>
            <a:r>
              <a:rPr kumimoji="1" lang="en" altLang="zh-CN" sz="2400" b="1" dirty="0">
                <a:solidFill>
                  <a:srgbClr val="0000FF"/>
                </a:solidFill>
                <a:latin typeface="Microsoft YaHei" panose="020B0503020204020204" pitchFamily="34" charset="-122"/>
                <a:ea typeface="Microsoft YaHei" panose="020B0503020204020204" pitchFamily="34" charset="-122"/>
              </a:rPr>
              <a:t>Tensor</a:t>
            </a:r>
          </a:p>
        </p:txBody>
      </p:sp>
      <p:sp>
        <p:nvSpPr>
          <p:cNvPr id="4" name="文本框 3">
            <a:extLst>
              <a:ext uri="{FF2B5EF4-FFF2-40B4-BE49-F238E27FC236}">
                <a16:creationId xmlns:a16="http://schemas.microsoft.com/office/drawing/2014/main" id="{7ABC440B-CFB5-FF41-BDA2-9A4616248B95}"/>
              </a:ext>
            </a:extLst>
          </p:cNvPr>
          <p:cNvSpPr txBox="1"/>
          <p:nvPr/>
        </p:nvSpPr>
        <p:spPr>
          <a:xfrm>
            <a:off x="777845" y="4746340"/>
            <a:ext cx="6898876" cy="369332"/>
          </a:xfrm>
          <a:prstGeom prst="rect">
            <a:avLst/>
          </a:prstGeom>
          <a:noFill/>
        </p:spPr>
        <p:txBody>
          <a:bodyPr wrap="none" rtlCol="0">
            <a:spAutoFit/>
          </a:bodyPr>
          <a:lstStyle/>
          <a:p>
            <a:r>
              <a:rPr lang="zh-CN" altLang="en-US" dirty="0">
                <a:latin typeface="Microsoft YaHei" panose="020B0503020204020204" pitchFamily="34" charset="-122"/>
                <a:ea typeface="Microsoft YaHei" panose="020B0503020204020204" pitchFamily="34" charset="-122"/>
              </a:rPr>
              <a:t>使用</a:t>
            </a:r>
            <a:r>
              <a:rPr lang="en" altLang="zh-CN" dirty="0" err="1">
                <a:latin typeface="Microsoft YaHei" panose="020B0503020204020204" pitchFamily="34" charset="-122"/>
                <a:ea typeface="Microsoft YaHei" panose="020B0503020204020204" pitchFamily="34" charset="-122"/>
              </a:rPr>
              <a:t>torch.tensor</a:t>
            </a:r>
            <a:r>
              <a:rPr lang="en"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将</a:t>
            </a:r>
            <a:r>
              <a:rPr lang="en" altLang="zh-CN" dirty="0">
                <a:latin typeface="Microsoft YaHei" panose="020B0503020204020204" pitchFamily="34" charset="-122"/>
                <a:ea typeface="Microsoft YaHei" panose="020B0503020204020204" pitchFamily="34" charset="-122"/>
              </a:rPr>
              <a:t>NumPy</a:t>
            </a:r>
            <a:r>
              <a:rPr lang="zh-CN" altLang="en-US" dirty="0">
                <a:latin typeface="Microsoft YaHei" panose="020B0503020204020204" pitchFamily="34" charset="-122"/>
                <a:ea typeface="Microsoft YaHei" panose="020B0503020204020204" pitchFamily="34" charset="-122"/>
              </a:rPr>
              <a:t>数组转换成</a:t>
            </a:r>
            <a:r>
              <a:rPr lang="en" altLang="zh-CN" dirty="0">
                <a:latin typeface="Microsoft YaHei" panose="020B0503020204020204" pitchFamily="34" charset="-122"/>
                <a:ea typeface="Microsoft YaHei" panose="020B0503020204020204" pitchFamily="34" charset="-122"/>
              </a:rPr>
              <a:t>Tensor</a:t>
            </a:r>
            <a:r>
              <a:rPr lang="zh-CN" altLang="en-US" dirty="0">
                <a:latin typeface="Microsoft YaHei" panose="020B0503020204020204" pitchFamily="34" charset="-122"/>
                <a:ea typeface="Microsoft YaHei" panose="020B0503020204020204" pitchFamily="34" charset="-122"/>
              </a:rPr>
              <a:t>（不再共享内存）</a:t>
            </a:r>
            <a:endParaRPr kumimoji="1" lang="zh-CN" altLang="en-US" dirty="0">
              <a:latin typeface="Microsoft YaHei" panose="020B0503020204020204" pitchFamily="34" charset="-122"/>
              <a:ea typeface="Microsoft YaHei" panose="020B0503020204020204" pitchFamily="34" charset="-122"/>
            </a:endParaRPr>
          </a:p>
        </p:txBody>
      </p:sp>
      <p:graphicFrame>
        <p:nvGraphicFramePr>
          <p:cNvPr id="9" name="表格 8">
            <a:extLst>
              <a:ext uri="{FF2B5EF4-FFF2-40B4-BE49-F238E27FC236}">
                <a16:creationId xmlns:a16="http://schemas.microsoft.com/office/drawing/2014/main" id="{29C7D705-8BD4-5D4B-91C3-EA4601F7293E}"/>
              </a:ext>
            </a:extLst>
          </p:cNvPr>
          <p:cNvGraphicFramePr>
            <a:graphicFrameLocks noGrp="1"/>
          </p:cNvGraphicFramePr>
          <p:nvPr>
            <p:extLst>
              <p:ext uri="{D42A27DB-BD31-4B8C-83A1-F6EECF244321}">
                <p14:modId xmlns:p14="http://schemas.microsoft.com/office/powerpoint/2010/main" val="3266272863"/>
              </p:ext>
            </p:extLst>
          </p:nvPr>
        </p:nvGraphicFramePr>
        <p:xfrm>
          <a:off x="777845" y="5370713"/>
          <a:ext cx="8996775" cy="1193800"/>
        </p:xfrm>
        <a:graphic>
          <a:graphicData uri="http://schemas.openxmlformats.org/drawingml/2006/table">
            <a:tbl>
              <a:tblPr firstRow="1" bandRow="1">
                <a:tableStyleId>{5C22544A-7EE6-4342-B048-85BDC9FD1C3A}</a:tableStyleId>
              </a:tblPr>
              <a:tblGrid>
                <a:gridCol w="907736">
                  <a:extLst>
                    <a:ext uri="{9D8B030D-6E8A-4147-A177-3AD203B41FA5}">
                      <a16:colId xmlns:a16="http://schemas.microsoft.com/office/drawing/2014/main" val="165004489"/>
                    </a:ext>
                  </a:extLst>
                </a:gridCol>
                <a:gridCol w="8089039">
                  <a:extLst>
                    <a:ext uri="{9D8B030D-6E8A-4147-A177-3AD203B41FA5}">
                      <a16:colId xmlns:a16="http://schemas.microsoft.com/office/drawing/2014/main" val="2610027987"/>
                    </a:ext>
                  </a:extLst>
                </a:gridCol>
              </a:tblGrid>
              <a:tr h="370840">
                <a:tc>
                  <a:txBody>
                    <a:bodyPr/>
                    <a:lstStyle/>
                    <a:p>
                      <a:r>
                        <a:rPr kumimoji="1" lang="en" altLang="zh-CN" sz="1600" b="0" dirty="0">
                          <a:solidFill>
                            <a:sysClr val="windowText" lastClr="000000"/>
                          </a:solidFill>
                          <a:latin typeface="Times New Roman" panose="02020603050405020304" pitchFamily="18" charset="0"/>
                          <a:cs typeface="Times New Roman" panose="02020603050405020304" pitchFamily="18" charset="0"/>
                        </a:rPr>
                        <a:t>In [</a:t>
                      </a:r>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2</a:t>
                      </a:r>
                      <a:r>
                        <a:rPr kumimoji="1" lang="en" altLang="zh-CN" sz="1600" b="0" dirty="0">
                          <a:solidFill>
                            <a:sysClr val="windowText" lastClr="000000"/>
                          </a:solidFill>
                          <a:latin typeface="Times New Roman" panose="02020603050405020304" pitchFamily="18" charset="0"/>
                          <a:cs typeface="Times New Roman" panose="02020603050405020304" pitchFamily="18" charset="0"/>
                        </a:rPr>
                        <a:t>]:</a:t>
                      </a:r>
                      <a:endParaRPr lang="zh-CN" altLang="en-US" sz="1600"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c = </a:t>
                      </a:r>
                      <a:r>
                        <a:rPr kumimoji="1" lang="en-US" altLang="zh-CN" sz="1600" b="0" dirty="0" err="1">
                          <a:solidFill>
                            <a:sysClr val="windowText" lastClr="000000"/>
                          </a:solidFill>
                          <a:latin typeface="Times New Roman" panose="02020603050405020304" pitchFamily="18" charset="0"/>
                          <a:cs typeface="Times New Roman" panose="02020603050405020304" pitchFamily="18" charset="0"/>
                        </a:rPr>
                        <a:t>torch.tensor</a:t>
                      </a:r>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a +=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print(a, c)</a:t>
                      </a:r>
                      <a:endParaRPr kumimoji="1" lang="en" altLang="zh-CN" sz="1600"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bg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93588950"/>
                  </a:ext>
                </a:extLst>
              </a:tr>
              <a:tr h="370840">
                <a:tc>
                  <a:txBody>
                    <a:bodyPr/>
                    <a:lstStyle/>
                    <a:p>
                      <a:r>
                        <a:rPr kumimoji="1" lang="en" altLang="zh-CN" sz="1600" b="0" dirty="0">
                          <a:solidFill>
                            <a:sysClr val="windowText" lastClr="000000"/>
                          </a:solidFill>
                          <a:latin typeface="Times New Roman" panose="02020603050405020304" pitchFamily="18" charset="0"/>
                          <a:cs typeface="Times New Roman" panose="02020603050405020304" pitchFamily="18" charset="0"/>
                        </a:rPr>
                        <a:t>Out [</a:t>
                      </a:r>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2</a:t>
                      </a:r>
                      <a:r>
                        <a:rPr kumimoji="1" lang="en" altLang="zh-CN" sz="1600" b="0" dirty="0">
                          <a:solidFill>
                            <a:sysClr val="windowText" lastClr="000000"/>
                          </a:solidFill>
                          <a:latin typeface="Times New Roman" panose="02020603050405020304" pitchFamily="18" charset="0"/>
                          <a:cs typeface="Times New Roman" panose="02020603050405020304" pitchFamily="18" charset="0"/>
                        </a:rPr>
                        <a:t>]:</a:t>
                      </a:r>
                      <a:endParaRPr lang="zh-CN" altLang="en-US" sz="1600"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600" dirty="0">
                          <a:latin typeface="Times New Roman" panose="02020603050405020304" pitchFamily="18" charset="0"/>
                          <a:cs typeface="Times New Roman" panose="02020603050405020304" pitchFamily="18" charset="0"/>
                        </a:rPr>
                        <a:t>[4. 4. 4.] tensor([3., 3., 3.], </a:t>
                      </a:r>
                      <a:r>
                        <a:rPr lang="en" altLang="zh-CN" sz="1600" dirty="0" err="1">
                          <a:latin typeface="Times New Roman" panose="02020603050405020304" pitchFamily="18" charset="0"/>
                          <a:cs typeface="Times New Roman" panose="02020603050405020304" pitchFamily="18" charset="0"/>
                        </a:rPr>
                        <a:t>dtype</a:t>
                      </a:r>
                      <a:r>
                        <a:rPr lang="en" altLang="zh-CN" sz="1600" dirty="0">
                          <a:latin typeface="Times New Roman" panose="02020603050405020304" pitchFamily="18" charset="0"/>
                          <a:cs typeface="Times New Roman" panose="02020603050405020304" pitchFamily="18" charset="0"/>
                        </a:rPr>
                        <a:t>=torch.float64)</a:t>
                      </a:r>
                    </a:p>
                  </a:txBody>
                  <a:tcPr>
                    <a:lnL w="12700" cap="flat" cmpd="sng" algn="ctr">
                      <a:solidFill>
                        <a:schemeClr val="bg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41298970"/>
                  </a:ext>
                </a:extLst>
              </a:tr>
            </a:tbl>
          </a:graphicData>
        </a:graphic>
      </p:graphicFrame>
    </p:spTree>
    <p:extLst>
      <p:ext uri="{BB962C8B-B14F-4D97-AF65-F5344CB8AC3E}">
        <p14:creationId xmlns:p14="http://schemas.microsoft.com/office/powerpoint/2010/main" val="975448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2.5</a:t>
            </a:r>
            <a:r>
              <a:rPr lang="zh-CN" altLang="en-US" sz="2800" b="1" dirty="0">
                <a:solidFill>
                  <a:srgbClr val="000000"/>
                </a:solidFill>
                <a:latin typeface="微软雅黑" panose="020B0503020204020204" pitchFamily="34" charset="-122"/>
                <a:ea typeface="微软雅黑" panose="020B0503020204020204" pitchFamily="34" charset="-122"/>
              </a:rPr>
              <a:t> </a:t>
            </a:r>
            <a:r>
              <a:rPr lang="en-US" altLang="zh-CN" sz="2800" b="1" dirty="0">
                <a:solidFill>
                  <a:srgbClr val="000000"/>
                </a:solidFill>
                <a:latin typeface="微软雅黑" panose="020B0503020204020204" pitchFamily="34" charset="-122"/>
                <a:ea typeface="微软雅黑" panose="020B0503020204020204" pitchFamily="34" charset="-122"/>
              </a:rPr>
              <a:t>Tensor on GPU</a:t>
            </a:r>
          </a:p>
        </p:txBody>
      </p:sp>
      <p:sp>
        <p:nvSpPr>
          <p:cNvPr id="5" name="文本框 4">
            <a:extLst>
              <a:ext uri="{FF2B5EF4-FFF2-40B4-BE49-F238E27FC236}">
                <a16:creationId xmlns:a16="http://schemas.microsoft.com/office/drawing/2014/main" id="{EF8BC527-4D17-444E-80D3-180066082737}"/>
              </a:ext>
            </a:extLst>
          </p:cNvPr>
          <p:cNvSpPr txBox="1"/>
          <p:nvPr/>
        </p:nvSpPr>
        <p:spPr>
          <a:xfrm>
            <a:off x="777845" y="1071475"/>
            <a:ext cx="8996775" cy="369332"/>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用方法</a:t>
            </a:r>
            <a:r>
              <a:rPr lang="en" altLang="zh-CN" b="1" dirty="0">
                <a:solidFill>
                  <a:srgbClr val="FF0000"/>
                </a:solidFill>
                <a:latin typeface="Microsoft YaHei" panose="020B0503020204020204" pitchFamily="34" charset="-122"/>
                <a:ea typeface="Microsoft YaHei" panose="020B0503020204020204" pitchFamily="34" charset="-122"/>
              </a:rPr>
              <a:t>to()</a:t>
            </a:r>
            <a:r>
              <a:rPr lang="zh-CN" altLang="en-US" dirty="0">
                <a:latin typeface="Microsoft YaHei" panose="020B0503020204020204" pitchFamily="34" charset="-122"/>
                <a:ea typeface="Microsoft YaHei" panose="020B0503020204020204" pitchFamily="34" charset="-122"/>
              </a:rPr>
              <a:t>可以将</a:t>
            </a:r>
            <a:r>
              <a:rPr lang="en" altLang="zh-CN" dirty="0">
                <a:latin typeface="Microsoft YaHei" panose="020B0503020204020204" pitchFamily="34" charset="-122"/>
                <a:ea typeface="Microsoft YaHei" panose="020B0503020204020204" pitchFamily="34" charset="-122"/>
              </a:rPr>
              <a:t>Tensor</a:t>
            </a:r>
            <a:r>
              <a:rPr lang="zh-CN" altLang="en-US" dirty="0">
                <a:latin typeface="Microsoft YaHei" panose="020B0503020204020204" pitchFamily="34" charset="-122"/>
                <a:ea typeface="Microsoft YaHei" panose="020B0503020204020204" pitchFamily="34" charset="-122"/>
              </a:rPr>
              <a:t>在</a:t>
            </a:r>
            <a:r>
              <a:rPr lang="en" altLang="zh-CN" dirty="0">
                <a:latin typeface="Microsoft YaHei" panose="020B0503020204020204" pitchFamily="34" charset="-122"/>
                <a:ea typeface="Microsoft YaHei" panose="020B0503020204020204" pitchFamily="34" charset="-122"/>
              </a:rPr>
              <a:t>CPU</a:t>
            </a:r>
            <a:r>
              <a:rPr lang="zh-CN" altLang="en-US" dirty="0">
                <a:latin typeface="Microsoft YaHei" panose="020B0503020204020204" pitchFamily="34" charset="-122"/>
                <a:ea typeface="Microsoft YaHei" panose="020B0503020204020204" pitchFamily="34" charset="-122"/>
              </a:rPr>
              <a:t>和</a:t>
            </a:r>
            <a:r>
              <a:rPr lang="en" altLang="zh-CN" dirty="0">
                <a:latin typeface="Microsoft YaHei" panose="020B0503020204020204" pitchFamily="34" charset="-122"/>
                <a:ea typeface="Microsoft YaHei" panose="020B0503020204020204" pitchFamily="34" charset="-122"/>
              </a:rPr>
              <a:t>GPU</a:t>
            </a:r>
            <a:r>
              <a:rPr lang="zh-CN" altLang="e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需要硬件支持）之间相互移动。</a:t>
            </a:r>
            <a:endParaRPr kumimoji="1" lang="zh-CN" altLang="en-US" dirty="0">
              <a:latin typeface="Microsoft YaHei" panose="020B0503020204020204" pitchFamily="34" charset="-122"/>
              <a:ea typeface="Microsoft YaHei" panose="020B0503020204020204" pitchFamily="34" charset="-122"/>
            </a:endParaRPr>
          </a:p>
        </p:txBody>
      </p:sp>
      <p:graphicFrame>
        <p:nvGraphicFramePr>
          <p:cNvPr id="7" name="表格 6">
            <a:extLst>
              <a:ext uri="{FF2B5EF4-FFF2-40B4-BE49-F238E27FC236}">
                <a16:creationId xmlns:a16="http://schemas.microsoft.com/office/drawing/2014/main" id="{6FB5AED0-AE3D-0449-9AF0-CAB03515ADB6}"/>
              </a:ext>
            </a:extLst>
          </p:cNvPr>
          <p:cNvGraphicFramePr>
            <a:graphicFrameLocks noGrp="1"/>
          </p:cNvGraphicFramePr>
          <p:nvPr>
            <p:extLst>
              <p:ext uri="{D42A27DB-BD31-4B8C-83A1-F6EECF244321}">
                <p14:modId xmlns:p14="http://schemas.microsoft.com/office/powerpoint/2010/main" val="148477067"/>
              </p:ext>
            </p:extLst>
          </p:nvPr>
        </p:nvGraphicFramePr>
        <p:xfrm>
          <a:off x="777845" y="1880717"/>
          <a:ext cx="8996775" cy="2621280"/>
        </p:xfrm>
        <a:graphic>
          <a:graphicData uri="http://schemas.openxmlformats.org/drawingml/2006/table">
            <a:tbl>
              <a:tblPr firstRow="1" bandRow="1">
                <a:tableStyleId>{5C22544A-7EE6-4342-B048-85BDC9FD1C3A}</a:tableStyleId>
              </a:tblPr>
              <a:tblGrid>
                <a:gridCol w="1071975">
                  <a:extLst>
                    <a:ext uri="{9D8B030D-6E8A-4147-A177-3AD203B41FA5}">
                      <a16:colId xmlns:a16="http://schemas.microsoft.com/office/drawing/2014/main" val="165004489"/>
                    </a:ext>
                  </a:extLst>
                </a:gridCol>
                <a:gridCol w="7924800">
                  <a:extLst>
                    <a:ext uri="{9D8B030D-6E8A-4147-A177-3AD203B41FA5}">
                      <a16:colId xmlns:a16="http://schemas.microsoft.com/office/drawing/2014/main" val="2610027987"/>
                    </a:ext>
                  </a:extLst>
                </a:gridCol>
              </a:tblGrid>
              <a:tr h="370840">
                <a:tc>
                  <a:txBody>
                    <a:bodyPr/>
                    <a:lstStyle/>
                    <a:p>
                      <a:r>
                        <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In [</a:t>
                      </a: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3</a:t>
                      </a:r>
                      <a:r>
                        <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zh-CN" altLang="en-US"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kumimoji="1" lang="zh-CN" altLang="en-US" sz="16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以下代码只有在</a:t>
                      </a:r>
                      <a:r>
                        <a:rPr kumimoji="1" lang="en-US" altLang="zh-CN" sz="1600" b="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PyTorch</a:t>
                      </a:r>
                      <a:r>
                        <a:rPr kumimoji="1" lang="en-US" altLang="zh-CN" sz="16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GPU</a:t>
                      </a:r>
                      <a:r>
                        <a:rPr kumimoji="1" lang="zh-CN" altLang="en-US" sz="16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版本上才会执行</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if </a:t>
                      </a:r>
                      <a:r>
                        <a:rPr kumimoji="1" lang="en-US" altLang="zh-CN" sz="1600" b="0" dirty="0" err="1">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torch.cuda.is_available</a:t>
                      </a: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    device = </a:t>
                      </a:r>
                      <a:r>
                        <a:rPr kumimoji="1" lang="en-US" altLang="zh-CN" sz="1600" b="0" dirty="0" err="1">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torch.device</a:t>
                      </a: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a:t>
                      </a:r>
                      <a:r>
                        <a:rPr kumimoji="1" lang="en-US" altLang="zh-CN" sz="1600" b="0" dirty="0" err="1">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cuda</a:t>
                      </a: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          </a:t>
                      </a:r>
                      <a:r>
                        <a:rPr kumimoji="1" lang="en-US" altLang="zh-CN" sz="1600" b="0" dirty="0">
                          <a:solidFill>
                            <a:srgbClr val="0000FF"/>
                          </a:solidFill>
                          <a:latin typeface="Microsoft YaHei" panose="020B0503020204020204" pitchFamily="34" charset="-122"/>
                          <a:ea typeface="Microsoft YaHei" panose="020B0503020204020204" pitchFamily="34" charset="-122"/>
                          <a:cs typeface="Times New Roman" panose="02020603050405020304" pitchFamily="18" charset="0"/>
                        </a:rPr>
                        <a:t>#</a:t>
                      </a:r>
                      <a:r>
                        <a:rPr kumimoji="1" lang="en-US" altLang="zh-CN" sz="16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kumimoji="1" lang="en-US" altLang="zh-CN" sz="1600" b="0" dirty="0">
                          <a:solidFill>
                            <a:srgbClr val="0000FF"/>
                          </a:solidFill>
                          <a:latin typeface="Microsoft YaHei" panose="020B0503020204020204" pitchFamily="34" charset="-122"/>
                          <a:ea typeface="Microsoft YaHei" panose="020B0503020204020204" pitchFamily="34" charset="-122"/>
                          <a:cs typeface="Times New Roman" panose="02020603050405020304" pitchFamily="18" charset="0"/>
                        </a:rPr>
                        <a:t>GPU</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    y = </a:t>
                      </a:r>
                      <a:r>
                        <a:rPr kumimoji="1" lang="en-US" altLang="zh-CN" sz="1600" b="0" dirty="0" err="1">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torch.ones_like</a:t>
                      </a: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(x, device=device)  </a:t>
                      </a:r>
                      <a:r>
                        <a:rPr kumimoji="1" lang="en-US" altLang="zh-CN" sz="1600" b="0" dirty="0">
                          <a:solidFill>
                            <a:srgbClr val="0000FF"/>
                          </a:solidFill>
                          <a:latin typeface="Microsoft YaHei" panose="020B0503020204020204" pitchFamily="34" charset="-122"/>
                          <a:ea typeface="Microsoft YaHei" panose="020B0503020204020204" pitchFamily="34" charset="-122"/>
                          <a:cs typeface="Times New Roman" panose="02020603050405020304" pitchFamily="18" charset="0"/>
                        </a:rPr>
                        <a:t># </a:t>
                      </a:r>
                      <a:r>
                        <a:rPr kumimoji="1" lang="zh-CN" altLang="en-US" sz="1600" b="0" dirty="0">
                          <a:solidFill>
                            <a:srgbClr val="0000FF"/>
                          </a:solidFill>
                          <a:latin typeface="Microsoft YaHei" panose="020B0503020204020204" pitchFamily="34" charset="-122"/>
                          <a:ea typeface="Microsoft YaHei" panose="020B0503020204020204" pitchFamily="34" charset="-122"/>
                          <a:cs typeface="Times New Roman" panose="02020603050405020304" pitchFamily="18" charset="0"/>
                        </a:rPr>
                        <a:t>直接创建一个在</a:t>
                      </a:r>
                      <a:r>
                        <a:rPr kumimoji="1" lang="en-US" altLang="zh-CN" sz="1600" b="0" dirty="0">
                          <a:solidFill>
                            <a:srgbClr val="0000FF"/>
                          </a:solidFill>
                          <a:latin typeface="Microsoft YaHei" panose="020B0503020204020204" pitchFamily="34" charset="-122"/>
                          <a:ea typeface="Microsoft YaHei" panose="020B0503020204020204" pitchFamily="34" charset="-122"/>
                          <a:cs typeface="Times New Roman" panose="02020603050405020304" pitchFamily="18" charset="0"/>
                        </a:rPr>
                        <a:t>GPU</a:t>
                      </a:r>
                      <a:r>
                        <a:rPr kumimoji="1" lang="zh-CN" altLang="en-US" sz="1600" b="0" dirty="0">
                          <a:solidFill>
                            <a:srgbClr val="0000FF"/>
                          </a:solidFill>
                          <a:latin typeface="Microsoft YaHei" panose="020B0503020204020204" pitchFamily="34" charset="-122"/>
                          <a:ea typeface="Microsoft YaHei" panose="020B0503020204020204" pitchFamily="34" charset="-122"/>
                          <a:cs typeface="Times New Roman" panose="02020603050405020304" pitchFamily="18" charset="0"/>
                        </a:rPr>
                        <a:t>上的</a:t>
                      </a:r>
                      <a:r>
                        <a:rPr kumimoji="1" lang="en-US" altLang="zh-CN" sz="1600" b="0" dirty="0">
                          <a:solidFill>
                            <a:srgbClr val="0000FF"/>
                          </a:solidFill>
                          <a:latin typeface="Microsoft YaHei" panose="020B0503020204020204" pitchFamily="34" charset="-122"/>
                          <a:ea typeface="Microsoft YaHei" panose="020B0503020204020204" pitchFamily="34" charset="-122"/>
                          <a:cs typeface="Times New Roman" panose="02020603050405020304" pitchFamily="18" charset="0"/>
                        </a:rPr>
                        <a:t>Tensor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    x = </a:t>
                      </a:r>
                      <a:r>
                        <a:rPr kumimoji="1" lang="en-US" altLang="zh-CN" sz="1600" b="0" dirty="0" err="1">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x.to</a:t>
                      </a: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(device)                       </a:t>
                      </a:r>
                      <a:r>
                        <a:rPr kumimoji="1" lang="en-US" altLang="zh-CN" sz="1600" b="0" dirty="0">
                          <a:solidFill>
                            <a:srgbClr val="0000FF"/>
                          </a:solidFill>
                          <a:latin typeface="Microsoft YaHei" panose="020B0503020204020204" pitchFamily="34" charset="-122"/>
                          <a:ea typeface="Microsoft YaHei" panose="020B0503020204020204" pitchFamily="34" charset="-122"/>
                          <a:cs typeface="Times New Roman" panose="02020603050405020304" pitchFamily="18" charset="0"/>
                        </a:rPr>
                        <a:t># </a:t>
                      </a:r>
                      <a:r>
                        <a:rPr kumimoji="1" lang="zh-CN" altLang="en-US" sz="1600" b="0" dirty="0">
                          <a:solidFill>
                            <a:srgbClr val="0000FF"/>
                          </a:solidFill>
                          <a:latin typeface="Microsoft YaHei" panose="020B0503020204020204" pitchFamily="34" charset="-122"/>
                          <a:ea typeface="Microsoft YaHei" panose="020B0503020204020204" pitchFamily="34" charset="-122"/>
                          <a:cs typeface="Times New Roman" panose="02020603050405020304" pitchFamily="18" charset="0"/>
                        </a:rPr>
                        <a:t>等价于 </a:t>
                      </a:r>
                      <a:r>
                        <a:rPr kumimoji="1" lang="en-US" altLang="zh-CN" sz="1600" b="0" dirty="0">
                          <a:solidFill>
                            <a:srgbClr val="0000FF"/>
                          </a:solidFill>
                          <a:latin typeface="Microsoft YaHei" panose="020B0503020204020204" pitchFamily="34" charset="-122"/>
                          <a:ea typeface="Microsoft YaHei" panose="020B0503020204020204" pitchFamily="34" charset="-122"/>
                          <a:cs typeface="Times New Roman" panose="02020603050405020304" pitchFamily="18" charset="0"/>
                        </a:rPr>
                        <a:t>.to("</a:t>
                      </a:r>
                      <a:r>
                        <a:rPr kumimoji="1" lang="en-US" altLang="zh-CN" sz="1600" b="0" dirty="0" err="1">
                          <a:solidFill>
                            <a:srgbClr val="0000FF"/>
                          </a:solidFill>
                          <a:latin typeface="Microsoft YaHei" panose="020B0503020204020204" pitchFamily="34" charset="-122"/>
                          <a:ea typeface="Microsoft YaHei" panose="020B0503020204020204" pitchFamily="34" charset="-122"/>
                          <a:cs typeface="Times New Roman" panose="02020603050405020304" pitchFamily="18" charset="0"/>
                        </a:rPr>
                        <a:t>cuda</a:t>
                      </a:r>
                      <a:r>
                        <a:rPr kumimoji="1" lang="en-US" altLang="zh-CN" sz="1600" b="0" dirty="0">
                          <a:solidFill>
                            <a:srgbClr val="0000FF"/>
                          </a:solidFill>
                          <a:latin typeface="Microsoft YaHei" panose="020B0503020204020204" pitchFamily="34" charset="-122"/>
                          <a:ea typeface="Microsoft YaHei" panose="020B0503020204020204" pitchFamily="34"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    z = x + y</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    print(z)</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    print(</a:t>
                      </a:r>
                      <a:r>
                        <a:rPr kumimoji="1" lang="en-US" altLang="zh-CN" sz="1600" b="0" dirty="0" err="1">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z.to</a:t>
                      </a: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a:t>
                      </a:r>
                      <a:r>
                        <a:rPr kumimoji="1" lang="en-US" altLang="zh-CN" sz="1600" b="0" dirty="0" err="1">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cpu</a:t>
                      </a: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 </a:t>
                      </a:r>
                      <a:r>
                        <a:rPr kumimoji="1" lang="en-US" altLang="zh-CN" sz="1600" b="0" dirty="0" err="1">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torch.double</a:t>
                      </a: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       </a:t>
                      </a:r>
                      <a:r>
                        <a:rPr kumimoji="1" lang="en-US" altLang="zh-CN" sz="1600" b="0" dirty="0">
                          <a:solidFill>
                            <a:srgbClr val="0000FF"/>
                          </a:solidFill>
                          <a:latin typeface="Microsoft YaHei" panose="020B0503020204020204" pitchFamily="34" charset="-122"/>
                          <a:ea typeface="Microsoft YaHei" panose="020B0503020204020204" pitchFamily="34" charset="-122"/>
                          <a:cs typeface="Times New Roman" panose="02020603050405020304" pitchFamily="18" charset="0"/>
                        </a:rPr>
                        <a:t># to()</a:t>
                      </a:r>
                      <a:r>
                        <a:rPr kumimoji="1" lang="zh-CN" altLang="en-US" sz="1600" b="0" dirty="0">
                          <a:solidFill>
                            <a:srgbClr val="0000FF"/>
                          </a:solidFill>
                          <a:latin typeface="Microsoft YaHei" panose="020B0503020204020204" pitchFamily="34" charset="-122"/>
                          <a:ea typeface="Microsoft YaHei" panose="020B0503020204020204" pitchFamily="34" charset="-122"/>
                          <a:cs typeface="Times New Roman" panose="02020603050405020304" pitchFamily="18" charset="0"/>
                        </a:rPr>
                        <a:t>还可以同时更改数据类型</a:t>
                      </a:r>
                      <a:endParaRPr kumimoji="1" lang="en" altLang="zh-CN" sz="1600" b="0" dirty="0">
                        <a:solidFill>
                          <a:srgbClr val="0000FF"/>
                        </a:solidFill>
                        <a:latin typeface="Microsoft YaHei" panose="020B0503020204020204" pitchFamily="34" charset="-122"/>
                        <a:ea typeface="Microsoft YaHei" panose="020B0503020204020204" pitchFamily="34" charset="-122"/>
                        <a:cs typeface="Times New Roman" panose="02020603050405020304" pitchFamily="18" charset="0"/>
                      </a:endParaRPr>
                    </a:p>
                  </a:txBody>
                  <a:tcPr>
                    <a:lnL w="12700" cap="flat" cmpd="sng" algn="ctr">
                      <a:solidFill>
                        <a:schemeClr val="bg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93588950"/>
                  </a:ext>
                </a:extLst>
              </a:tr>
              <a:tr h="370840">
                <a:tc>
                  <a:txBody>
                    <a:bodyPr/>
                    <a:lstStyle/>
                    <a:p>
                      <a:r>
                        <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Out [</a:t>
                      </a: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3</a:t>
                      </a:r>
                      <a:r>
                        <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zh-CN" altLang="en-US"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600" dirty="0">
                          <a:latin typeface="Times New Roman" panose="02020603050405020304" pitchFamily="18" charset="0"/>
                          <a:ea typeface="Microsoft YaHei" panose="020B0503020204020204" pitchFamily="34" charset="-122"/>
                          <a:cs typeface="Times New Roman" panose="02020603050405020304" pitchFamily="18" charset="0"/>
                        </a:rPr>
                        <a:t>tensor([[2, 3]], device='cuda:0’)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600" dirty="0">
                          <a:latin typeface="Times New Roman" panose="02020603050405020304" pitchFamily="18" charset="0"/>
                          <a:ea typeface="Microsoft YaHei" panose="020B0503020204020204" pitchFamily="34" charset="-122"/>
                          <a:cs typeface="Times New Roman" panose="02020603050405020304" pitchFamily="18" charset="0"/>
                        </a:rPr>
                        <a:t>tensor([[2., 3.]], </a:t>
                      </a:r>
                      <a:r>
                        <a:rPr lang="en" altLang="zh-CN" sz="1600" dirty="0" err="1">
                          <a:latin typeface="Times New Roman" panose="02020603050405020304" pitchFamily="18" charset="0"/>
                          <a:ea typeface="Microsoft YaHei" panose="020B0503020204020204" pitchFamily="34" charset="-122"/>
                          <a:cs typeface="Times New Roman" panose="02020603050405020304" pitchFamily="18" charset="0"/>
                        </a:rPr>
                        <a:t>dtype</a:t>
                      </a:r>
                      <a:r>
                        <a:rPr lang="en" altLang="zh-CN" sz="1600" dirty="0">
                          <a:latin typeface="Times New Roman" panose="02020603050405020304" pitchFamily="18" charset="0"/>
                          <a:ea typeface="Microsoft YaHei" panose="020B0503020204020204" pitchFamily="34" charset="-122"/>
                          <a:cs typeface="Times New Roman" panose="02020603050405020304" pitchFamily="18" charset="0"/>
                        </a:rPr>
                        <a:t>=torch.float64)</a:t>
                      </a:r>
                    </a:p>
                  </a:txBody>
                  <a:tcPr>
                    <a:lnL w="12700" cap="flat" cmpd="sng" algn="ctr">
                      <a:solidFill>
                        <a:schemeClr val="bg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41298970"/>
                  </a:ext>
                </a:extLst>
              </a:tr>
            </a:tbl>
          </a:graphicData>
        </a:graphic>
      </p:graphicFrame>
      <p:sp>
        <p:nvSpPr>
          <p:cNvPr id="3" name="矩形 2">
            <a:extLst>
              <a:ext uri="{FF2B5EF4-FFF2-40B4-BE49-F238E27FC236}">
                <a16:creationId xmlns:a16="http://schemas.microsoft.com/office/drawing/2014/main" id="{6A55B823-0263-0644-B22B-31F49FAA9582}"/>
              </a:ext>
            </a:extLst>
          </p:cNvPr>
          <p:cNvSpPr/>
          <p:nvPr/>
        </p:nvSpPr>
        <p:spPr>
          <a:xfrm>
            <a:off x="1883884" y="3933018"/>
            <a:ext cx="3249976" cy="5873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右箭头 7">
            <a:extLst>
              <a:ext uri="{FF2B5EF4-FFF2-40B4-BE49-F238E27FC236}">
                <a16:creationId xmlns:a16="http://schemas.microsoft.com/office/drawing/2014/main" id="{1F4ED120-8367-DC4E-A336-C99C4BAE46D5}"/>
              </a:ext>
            </a:extLst>
          </p:cNvPr>
          <p:cNvSpPr/>
          <p:nvPr/>
        </p:nvSpPr>
        <p:spPr>
          <a:xfrm rot="3223961">
            <a:off x="5123066" y="4684160"/>
            <a:ext cx="528362" cy="240890"/>
          </a:xfrm>
          <a:prstGeom prst="rightArrow">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4CBF05A8-921D-D949-8D01-8FE635954CF5}"/>
              </a:ext>
            </a:extLst>
          </p:cNvPr>
          <p:cNvSpPr txBox="1"/>
          <p:nvPr/>
        </p:nvSpPr>
        <p:spPr>
          <a:xfrm>
            <a:off x="5640635" y="5088855"/>
            <a:ext cx="2517036" cy="646331"/>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第一条数据位于</a:t>
            </a:r>
            <a:r>
              <a:rPr kumimoji="1" lang="en-US" altLang="zh-CN" dirty="0">
                <a:latin typeface="Microsoft YaHei" panose="020B0503020204020204" pitchFamily="34" charset="-122"/>
                <a:ea typeface="Microsoft YaHei" panose="020B0503020204020204" pitchFamily="34" charset="-122"/>
              </a:rPr>
              <a:t>GPU</a:t>
            </a:r>
            <a:r>
              <a:rPr kumimoji="1" lang="zh-CN" altLang="en-US" dirty="0">
                <a:latin typeface="Microsoft YaHei" panose="020B0503020204020204" pitchFamily="34" charset="-122"/>
                <a:ea typeface="Microsoft YaHei" panose="020B0503020204020204" pitchFamily="34" charset="-122"/>
              </a:rPr>
              <a:t>上</a:t>
            </a:r>
            <a:endParaRPr kumimoji="1" lang="en-US" altLang="zh-CN" dirty="0">
              <a:latin typeface="Microsoft YaHei" panose="020B0503020204020204" pitchFamily="34" charset="-122"/>
              <a:ea typeface="Microsoft YaHei" panose="020B0503020204020204" pitchFamily="34" charset="-122"/>
            </a:endParaRPr>
          </a:p>
          <a:p>
            <a:r>
              <a:rPr kumimoji="1" lang="zh-CN" altLang="en-US" dirty="0">
                <a:latin typeface="Microsoft YaHei" panose="020B0503020204020204" pitchFamily="34" charset="-122"/>
                <a:ea typeface="Microsoft YaHei" panose="020B0503020204020204" pitchFamily="34" charset="-122"/>
              </a:rPr>
              <a:t>第二条数据位于</a:t>
            </a:r>
            <a:r>
              <a:rPr kumimoji="1" lang="en-US" altLang="zh-CN" dirty="0">
                <a:latin typeface="Microsoft YaHei" panose="020B0503020204020204" pitchFamily="34" charset="-122"/>
                <a:ea typeface="Microsoft YaHei" panose="020B0503020204020204" pitchFamily="34" charset="-122"/>
              </a:rPr>
              <a:t>CPU</a:t>
            </a:r>
            <a:r>
              <a:rPr kumimoji="1" lang="zh-CN" altLang="en-US" dirty="0">
                <a:latin typeface="Microsoft YaHei" panose="020B0503020204020204" pitchFamily="34" charset="-122"/>
                <a:ea typeface="Microsoft YaHei" panose="020B0503020204020204" pitchFamily="34" charset="-122"/>
              </a:rPr>
              <a:t>上</a:t>
            </a:r>
          </a:p>
        </p:txBody>
      </p:sp>
    </p:spTree>
    <p:extLst>
      <p:ext uri="{BB962C8B-B14F-4D97-AF65-F5344CB8AC3E}">
        <p14:creationId xmlns:p14="http://schemas.microsoft.com/office/powerpoint/2010/main" val="14543875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Microsoft YaHei" panose="020B0503020204020204" pitchFamily="34" charset="-122"/>
                <a:ea typeface="Microsoft YaHei" panose="020B0503020204020204" pitchFamily="34" charset="-122"/>
              </a:rPr>
              <a:t>2.6 </a:t>
            </a:r>
            <a:r>
              <a:rPr lang="zh-CN" altLang="en-US" sz="2800" b="1" dirty="0">
                <a:solidFill>
                  <a:srgbClr val="000000"/>
                </a:solidFill>
                <a:latin typeface="Microsoft YaHei" panose="020B0503020204020204" pitchFamily="34" charset="-122"/>
                <a:ea typeface="Microsoft YaHei" panose="020B0503020204020204" pitchFamily="34" charset="-122"/>
              </a:rPr>
              <a:t>自动求梯度</a:t>
            </a:r>
            <a:endParaRPr lang="en-US" altLang="zh-CN" sz="2800" b="1" dirty="0">
              <a:solidFill>
                <a:srgbClr val="000000"/>
              </a:solidFill>
              <a:latin typeface="Microsoft YaHei" panose="020B0503020204020204" pitchFamily="34" charset="-122"/>
              <a:ea typeface="Microsoft YaHei" panose="020B0503020204020204" pitchFamily="34" charset="-122"/>
            </a:endParaRPr>
          </a:p>
        </p:txBody>
      </p:sp>
      <p:sp>
        <p:nvSpPr>
          <p:cNvPr id="2" name="矩形 1">
            <a:extLst>
              <a:ext uri="{FF2B5EF4-FFF2-40B4-BE49-F238E27FC236}">
                <a16:creationId xmlns:a16="http://schemas.microsoft.com/office/drawing/2014/main" id="{94DAD215-7E5B-E243-8719-9EB56815FD95}"/>
              </a:ext>
            </a:extLst>
          </p:cNvPr>
          <p:cNvSpPr/>
          <p:nvPr/>
        </p:nvSpPr>
        <p:spPr>
          <a:xfrm>
            <a:off x="777846" y="1842950"/>
            <a:ext cx="10005848" cy="923330"/>
          </a:xfrm>
          <a:prstGeom prst="rect">
            <a:avLst/>
          </a:prstGeom>
        </p:spPr>
        <p:txBody>
          <a:bodyPr wrap="square">
            <a:spAutoFit/>
          </a:bodyPr>
          <a:lstStyle/>
          <a:p>
            <a:r>
              <a:rPr lang="en" altLang="zh-CN" b="1" dirty="0">
                <a:solidFill>
                  <a:srgbClr val="FF0000"/>
                </a:solidFill>
                <a:latin typeface="Microsoft YaHei" panose="020B0503020204020204" pitchFamily="34" charset="-122"/>
                <a:ea typeface="Microsoft YaHei" panose="020B0503020204020204" pitchFamily="34" charset="-122"/>
              </a:rPr>
              <a:t>Tensor</a:t>
            </a:r>
            <a:r>
              <a:rPr lang="zh-CN" altLang="en-US" dirty="0">
                <a:latin typeface="Microsoft YaHei" panose="020B0503020204020204" pitchFamily="34" charset="-122"/>
                <a:ea typeface="Microsoft YaHei" panose="020B0503020204020204" pitchFamily="34" charset="-122"/>
              </a:rPr>
              <a:t>是</a:t>
            </a:r>
            <a:r>
              <a:rPr kumimoji="1" lang="en" altLang="zh-CN" b="1" dirty="0" err="1">
                <a:solidFill>
                  <a:srgbClr val="FF0000"/>
                </a:solidFill>
                <a:latin typeface="Microsoft YaHei" panose="020B0503020204020204" pitchFamily="34" charset="-122"/>
                <a:ea typeface="Microsoft YaHei" panose="020B0503020204020204" pitchFamily="34" charset="-122"/>
              </a:rPr>
              <a:t>autograd</a:t>
            </a:r>
            <a:r>
              <a:rPr kumimoji="1" lang="zh-CN" altLang="en-US" dirty="0">
                <a:latin typeface="Microsoft YaHei" panose="020B0503020204020204" pitchFamily="34" charset="-122"/>
                <a:ea typeface="Microsoft YaHei" panose="020B0503020204020204" pitchFamily="34" charset="-122"/>
              </a:rPr>
              <a:t>包</a:t>
            </a:r>
            <a:r>
              <a:rPr lang="zh-CN" altLang="en-US" dirty="0">
                <a:latin typeface="Microsoft YaHei" panose="020B0503020204020204" pitchFamily="34" charset="-122"/>
                <a:ea typeface="Microsoft YaHei" panose="020B0503020204020204" pitchFamily="34" charset="-122"/>
              </a:rPr>
              <a:t>的核心类，如果将其属性</a:t>
            </a:r>
            <a:r>
              <a:rPr lang="en-US" altLang="zh-CN" b="1" dirty="0">
                <a:solidFill>
                  <a:srgbClr val="FF0000"/>
                </a:solidFill>
                <a:latin typeface="Microsoft YaHei" panose="020B0503020204020204" pitchFamily="34" charset="-122"/>
                <a:ea typeface="Microsoft YaHei" panose="020B0503020204020204" pitchFamily="34" charset="-122"/>
              </a:rPr>
              <a:t>.</a:t>
            </a:r>
            <a:r>
              <a:rPr lang="en" altLang="zh-CN" b="1" dirty="0" err="1">
                <a:solidFill>
                  <a:srgbClr val="FF0000"/>
                </a:solidFill>
                <a:latin typeface="Microsoft YaHei" panose="020B0503020204020204" pitchFamily="34" charset="-122"/>
                <a:ea typeface="Microsoft YaHei" panose="020B0503020204020204" pitchFamily="34" charset="-122"/>
              </a:rPr>
              <a:t>requires_grad</a:t>
            </a:r>
            <a:r>
              <a:rPr lang="zh-CN" altLang="en-US" dirty="0">
                <a:latin typeface="Microsoft YaHei" panose="020B0503020204020204" pitchFamily="34" charset="-122"/>
                <a:ea typeface="Microsoft YaHei" panose="020B0503020204020204" pitchFamily="34" charset="-122"/>
              </a:rPr>
              <a:t>设置为</a:t>
            </a:r>
            <a:r>
              <a:rPr lang="en" altLang="zh-CN" b="1" dirty="0">
                <a:solidFill>
                  <a:srgbClr val="FF0000"/>
                </a:solidFill>
                <a:latin typeface="Microsoft YaHei" panose="020B0503020204020204" pitchFamily="34" charset="-122"/>
                <a:ea typeface="Microsoft YaHei" panose="020B0503020204020204" pitchFamily="34" charset="-122"/>
              </a:rPr>
              <a:t>True</a:t>
            </a:r>
            <a:r>
              <a:rPr lang="zh-CN" altLang="e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它将开始追踪</a:t>
            </a:r>
            <a:r>
              <a:rPr lang="en-US" altLang="zh-CN" dirty="0">
                <a:latin typeface="Microsoft YaHei" panose="020B0503020204020204" pitchFamily="34" charset="-122"/>
                <a:ea typeface="Microsoft YaHei" panose="020B0503020204020204" pitchFamily="34" charset="-122"/>
              </a:rPr>
              <a:t>(</a:t>
            </a:r>
            <a:r>
              <a:rPr lang="en" altLang="zh-CN" dirty="0">
                <a:latin typeface="Microsoft YaHei" panose="020B0503020204020204" pitchFamily="34" charset="-122"/>
                <a:ea typeface="Microsoft YaHei" panose="020B0503020204020204" pitchFamily="34" charset="-122"/>
              </a:rPr>
              <a:t>track)</a:t>
            </a:r>
            <a:r>
              <a:rPr lang="zh-CN" altLang="en-US" dirty="0">
                <a:latin typeface="Microsoft YaHei" panose="020B0503020204020204" pitchFamily="34" charset="-122"/>
                <a:ea typeface="Microsoft YaHei" panose="020B0503020204020204" pitchFamily="34" charset="-122"/>
              </a:rPr>
              <a:t>在其上的所有操作（这样就可以利用链式法则进行梯度传播了）。完成计算后，可以调用</a:t>
            </a:r>
            <a:r>
              <a:rPr lang="en-US" altLang="zh-CN" b="1" dirty="0">
                <a:solidFill>
                  <a:srgbClr val="FF0000"/>
                </a:solidFill>
                <a:latin typeface="Microsoft YaHei" panose="020B0503020204020204" pitchFamily="34" charset="-122"/>
                <a:ea typeface="Microsoft YaHei" panose="020B0503020204020204" pitchFamily="34" charset="-122"/>
              </a:rPr>
              <a:t>.</a:t>
            </a:r>
            <a:r>
              <a:rPr lang="en" altLang="zh-CN" b="1" dirty="0">
                <a:solidFill>
                  <a:srgbClr val="FF0000"/>
                </a:solidFill>
                <a:latin typeface="Microsoft YaHei" panose="020B0503020204020204" pitchFamily="34" charset="-122"/>
                <a:ea typeface="Microsoft YaHei" panose="020B0503020204020204" pitchFamily="34" charset="-122"/>
              </a:rPr>
              <a:t>backward()</a:t>
            </a:r>
            <a:r>
              <a:rPr lang="zh-CN" altLang="en-US" dirty="0">
                <a:latin typeface="Microsoft YaHei" panose="020B0503020204020204" pitchFamily="34" charset="-122"/>
                <a:ea typeface="Microsoft YaHei" panose="020B0503020204020204" pitchFamily="34" charset="-122"/>
              </a:rPr>
              <a:t>来完成所有梯度计算。此</a:t>
            </a:r>
            <a:r>
              <a:rPr lang="en" altLang="zh-CN" b="1" dirty="0">
                <a:solidFill>
                  <a:srgbClr val="FF0000"/>
                </a:solidFill>
                <a:latin typeface="Microsoft YaHei" panose="020B0503020204020204" pitchFamily="34" charset="-122"/>
                <a:ea typeface="Microsoft YaHei" panose="020B0503020204020204" pitchFamily="34" charset="-122"/>
              </a:rPr>
              <a:t>Tensor</a:t>
            </a:r>
            <a:r>
              <a:rPr lang="zh-CN" altLang="en-US" dirty="0">
                <a:latin typeface="Microsoft YaHei" panose="020B0503020204020204" pitchFamily="34" charset="-122"/>
                <a:ea typeface="Microsoft YaHei" panose="020B0503020204020204" pitchFamily="34" charset="-122"/>
              </a:rPr>
              <a:t>的梯度将累积到</a:t>
            </a:r>
            <a:r>
              <a:rPr lang="en-US" altLang="zh-CN" b="1" dirty="0">
                <a:solidFill>
                  <a:srgbClr val="FF0000"/>
                </a:solidFill>
                <a:latin typeface="Microsoft YaHei" panose="020B0503020204020204" pitchFamily="34" charset="-122"/>
                <a:ea typeface="Microsoft YaHei" panose="020B0503020204020204" pitchFamily="34" charset="-122"/>
              </a:rPr>
              <a:t>.</a:t>
            </a:r>
            <a:r>
              <a:rPr lang="en" altLang="zh-CN" b="1" dirty="0">
                <a:solidFill>
                  <a:srgbClr val="FF0000"/>
                </a:solidFill>
                <a:latin typeface="Microsoft YaHei" panose="020B0503020204020204" pitchFamily="34" charset="-122"/>
                <a:ea typeface="Microsoft YaHei" panose="020B0503020204020204" pitchFamily="34" charset="-122"/>
              </a:rPr>
              <a:t>grad</a:t>
            </a:r>
            <a:r>
              <a:rPr lang="zh-CN" altLang="en-US" dirty="0">
                <a:latin typeface="Microsoft YaHei" panose="020B0503020204020204" pitchFamily="34" charset="-122"/>
                <a:ea typeface="Microsoft YaHei" panose="020B0503020204020204" pitchFamily="34" charset="-122"/>
              </a:rPr>
              <a:t>属性中。</a:t>
            </a:r>
          </a:p>
        </p:txBody>
      </p:sp>
      <p:sp>
        <p:nvSpPr>
          <p:cNvPr id="3" name="矩形 2">
            <a:extLst>
              <a:ext uri="{FF2B5EF4-FFF2-40B4-BE49-F238E27FC236}">
                <a16:creationId xmlns:a16="http://schemas.microsoft.com/office/drawing/2014/main" id="{68EF874C-F675-D041-82ED-DC03C1371296}"/>
              </a:ext>
            </a:extLst>
          </p:cNvPr>
          <p:cNvSpPr/>
          <p:nvPr/>
        </p:nvSpPr>
        <p:spPr>
          <a:xfrm>
            <a:off x="777845" y="4330043"/>
            <a:ext cx="10005847" cy="1200329"/>
          </a:xfrm>
          <a:prstGeom prst="rect">
            <a:avLst/>
          </a:prstGeom>
        </p:spPr>
        <p:txBody>
          <a:bodyPr wrap="square">
            <a:spAutoFit/>
          </a:bodyPr>
          <a:lstStyle/>
          <a:p>
            <a:r>
              <a:rPr lang="en" altLang="zh-CN" b="1" dirty="0">
                <a:solidFill>
                  <a:srgbClr val="FF0000"/>
                </a:solidFill>
                <a:latin typeface="Microsoft YaHei" panose="020B0503020204020204" pitchFamily="34" charset="-122"/>
                <a:ea typeface="Microsoft YaHei" panose="020B0503020204020204" pitchFamily="34" charset="-122"/>
              </a:rPr>
              <a:t>Function</a:t>
            </a:r>
            <a:r>
              <a:rPr lang="zh-CN" altLang="en-US" dirty="0">
                <a:latin typeface="Microsoft YaHei" panose="020B0503020204020204" pitchFamily="34" charset="-122"/>
                <a:ea typeface="Microsoft YaHei" panose="020B0503020204020204" pitchFamily="34" charset="-122"/>
              </a:rPr>
              <a:t>是另外一个很重要的类。</a:t>
            </a:r>
            <a:r>
              <a:rPr lang="en" altLang="zh-CN" b="1" dirty="0">
                <a:solidFill>
                  <a:srgbClr val="FF0000"/>
                </a:solidFill>
                <a:latin typeface="Microsoft YaHei" panose="020B0503020204020204" pitchFamily="34" charset="-122"/>
                <a:ea typeface="Microsoft YaHei" panose="020B0503020204020204" pitchFamily="34" charset="-122"/>
              </a:rPr>
              <a:t>Tensor</a:t>
            </a:r>
            <a:r>
              <a:rPr lang="zh-CN" altLang="en-US" dirty="0">
                <a:latin typeface="Microsoft YaHei" panose="020B0503020204020204" pitchFamily="34" charset="-122"/>
                <a:ea typeface="Microsoft YaHei" panose="020B0503020204020204" pitchFamily="34" charset="-122"/>
              </a:rPr>
              <a:t>和</a:t>
            </a:r>
            <a:r>
              <a:rPr lang="en" altLang="zh-CN" b="1" dirty="0">
                <a:solidFill>
                  <a:srgbClr val="FF0000"/>
                </a:solidFill>
                <a:latin typeface="Microsoft YaHei" panose="020B0503020204020204" pitchFamily="34" charset="-122"/>
                <a:ea typeface="Microsoft YaHei" panose="020B0503020204020204" pitchFamily="34" charset="-122"/>
              </a:rPr>
              <a:t>Function</a:t>
            </a:r>
            <a:r>
              <a:rPr lang="zh-CN" altLang="en-US" dirty="0">
                <a:latin typeface="Microsoft YaHei" panose="020B0503020204020204" pitchFamily="34" charset="-122"/>
                <a:ea typeface="Microsoft YaHei" panose="020B0503020204020204" pitchFamily="34" charset="-122"/>
              </a:rPr>
              <a:t>互相结合就可以构建一个记录有整个计算过程的有向无环图（</a:t>
            </a:r>
            <a:r>
              <a:rPr lang="en" altLang="zh-CN" dirty="0">
                <a:latin typeface="Microsoft YaHei" panose="020B0503020204020204" pitchFamily="34" charset="-122"/>
                <a:ea typeface="Microsoft YaHei" panose="020B0503020204020204" pitchFamily="34" charset="-122"/>
              </a:rPr>
              <a:t>DAG</a:t>
            </a:r>
            <a:r>
              <a:rPr lang="zh-CN" altLang="e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每个</a:t>
            </a:r>
            <a:r>
              <a:rPr lang="en" altLang="zh-CN" b="1" dirty="0">
                <a:solidFill>
                  <a:srgbClr val="FF0000"/>
                </a:solidFill>
                <a:latin typeface="Microsoft YaHei" panose="020B0503020204020204" pitchFamily="34" charset="-122"/>
                <a:ea typeface="Microsoft YaHei" panose="020B0503020204020204" pitchFamily="34" charset="-122"/>
              </a:rPr>
              <a:t>Tensor</a:t>
            </a:r>
            <a:r>
              <a:rPr lang="zh-CN" altLang="en-US" dirty="0">
                <a:latin typeface="Microsoft YaHei" panose="020B0503020204020204" pitchFamily="34" charset="-122"/>
                <a:ea typeface="Microsoft YaHei" panose="020B0503020204020204" pitchFamily="34" charset="-122"/>
              </a:rPr>
              <a:t>都有一个</a:t>
            </a:r>
            <a:r>
              <a:rPr lang="en-US" altLang="zh-CN" b="1" dirty="0">
                <a:solidFill>
                  <a:srgbClr val="FF0000"/>
                </a:solidFill>
                <a:latin typeface="Microsoft YaHei" panose="020B0503020204020204" pitchFamily="34" charset="-122"/>
                <a:ea typeface="Microsoft YaHei" panose="020B0503020204020204" pitchFamily="34" charset="-122"/>
              </a:rPr>
              <a:t>.</a:t>
            </a:r>
            <a:r>
              <a:rPr lang="en" altLang="zh-CN" b="1" dirty="0" err="1">
                <a:solidFill>
                  <a:srgbClr val="FF0000"/>
                </a:solidFill>
                <a:latin typeface="Microsoft YaHei" panose="020B0503020204020204" pitchFamily="34" charset="-122"/>
                <a:ea typeface="Microsoft YaHei" panose="020B0503020204020204" pitchFamily="34" charset="-122"/>
              </a:rPr>
              <a:t>grad_fn</a:t>
            </a:r>
            <a:r>
              <a:rPr lang="zh-CN" altLang="en-US" dirty="0">
                <a:latin typeface="Microsoft YaHei" panose="020B0503020204020204" pitchFamily="34" charset="-122"/>
                <a:ea typeface="Microsoft YaHei" panose="020B0503020204020204" pitchFamily="34" charset="-122"/>
              </a:rPr>
              <a:t>属性，该属性即创建该</a:t>
            </a:r>
            <a:r>
              <a:rPr lang="en" altLang="zh-CN" b="1" dirty="0">
                <a:solidFill>
                  <a:srgbClr val="FF0000"/>
                </a:solidFill>
                <a:latin typeface="Microsoft YaHei" panose="020B0503020204020204" pitchFamily="34" charset="-122"/>
                <a:ea typeface="Microsoft YaHei" panose="020B0503020204020204" pitchFamily="34" charset="-122"/>
              </a:rPr>
              <a:t>Tensor</a:t>
            </a:r>
            <a:r>
              <a:rPr lang="zh-CN" altLang="en-US" dirty="0">
                <a:latin typeface="Microsoft YaHei" panose="020B0503020204020204" pitchFamily="34" charset="-122"/>
                <a:ea typeface="Microsoft YaHei" panose="020B0503020204020204" pitchFamily="34" charset="-122"/>
              </a:rPr>
              <a:t>的</a:t>
            </a:r>
            <a:r>
              <a:rPr lang="en" altLang="zh-CN" b="1" dirty="0">
                <a:solidFill>
                  <a:srgbClr val="FF0000"/>
                </a:solidFill>
                <a:latin typeface="Microsoft YaHei" panose="020B0503020204020204" pitchFamily="34" charset="-122"/>
                <a:ea typeface="Microsoft YaHei" panose="020B0503020204020204" pitchFamily="34" charset="-122"/>
              </a:rPr>
              <a:t>Function</a:t>
            </a:r>
            <a:r>
              <a:rPr lang="en"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就是说该</a:t>
            </a:r>
            <a:r>
              <a:rPr lang="en" altLang="zh-CN" b="1" dirty="0">
                <a:solidFill>
                  <a:srgbClr val="FF0000"/>
                </a:solidFill>
                <a:latin typeface="Microsoft YaHei" panose="020B0503020204020204" pitchFamily="34" charset="-122"/>
                <a:ea typeface="Microsoft YaHei" panose="020B0503020204020204" pitchFamily="34" charset="-122"/>
              </a:rPr>
              <a:t>Tensor</a:t>
            </a:r>
            <a:r>
              <a:rPr lang="zh-CN" altLang="en-US" dirty="0">
                <a:latin typeface="Microsoft YaHei" panose="020B0503020204020204" pitchFamily="34" charset="-122"/>
                <a:ea typeface="Microsoft YaHei" panose="020B0503020204020204" pitchFamily="34" charset="-122"/>
              </a:rPr>
              <a:t>是不是通过某些运算得到的，若是，则</a:t>
            </a:r>
            <a:r>
              <a:rPr lang="en" altLang="zh-CN" b="1" dirty="0" err="1">
                <a:solidFill>
                  <a:srgbClr val="FF0000"/>
                </a:solidFill>
                <a:latin typeface="Microsoft YaHei" panose="020B0503020204020204" pitchFamily="34" charset="-122"/>
                <a:ea typeface="Microsoft YaHei" panose="020B0503020204020204" pitchFamily="34" charset="-122"/>
              </a:rPr>
              <a:t>grad_fn</a:t>
            </a:r>
            <a:r>
              <a:rPr lang="zh-CN" altLang="en-US" dirty="0">
                <a:latin typeface="Microsoft YaHei" panose="020B0503020204020204" pitchFamily="34" charset="-122"/>
                <a:ea typeface="Microsoft YaHei" panose="020B0503020204020204" pitchFamily="34" charset="-122"/>
              </a:rPr>
              <a:t>返回一个与这些运算相关的对象，否则是</a:t>
            </a:r>
            <a:r>
              <a:rPr lang="en" altLang="zh-CN" dirty="0">
                <a:latin typeface="Microsoft YaHei" panose="020B0503020204020204" pitchFamily="34" charset="-122"/>
                <a:ea typeface="Microsoft YaHei" panose="020B0503020204020204" pitchFamily="34" charset="-122"/>
              </a:rPr>
              <a:t>None</a:t>
            </a:r>
            <a:r>
              <a:rPr lang="zh-CN" altLang="en" dirty="0">
                <a:latin typeface="Microsoft YaHei" panose="020B0503020204020204" pitchFamily="34" charset="-122"/>
                <a:ea typeface="Microsoft YaHei" panose="020B0503020204020204" pitchFamily="34" charset="-122"/>
              </a:rPr>
              <a:t>。</a:t>
            </a:r>
          </a:p>
        </p:txBody>
      </p:sp>
      <p:sp>
        <p:nvSpPr>
          <p:cNvPr id="4" name="文本框 3">
            <a:extLst>
              <a:ext uri="{FF2B5EF4-FFF2-40B4-BE49-F238E27FC236}">
                <a16:creationId xmlns:a16="http://schemas.microsoft.com/office/drawing/2014/main" id="{02BD2BC0-BFBB-BF45-AB13-9CE6B1F00BF6}"/>
              </a:ext>
            </a:extLst>
          </p:cNvPr>
          <p:cNvSpPr txBox="1"/>
          <p:nvPr/>
        </p:nvSpPr>
        <p:spPr>
          <a:xfrm>
            <a:off x="777846" y="1014902"/>
            <a:ext cx="10005846" cy="646331"/>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在深度学习中，我们经常需要对函数求梯度（</a:t>
            </a:r>
            <a:r>
              <a:rPr kumimoji="1" lang="en" altLang="zh-CN" dirty="0">
                <a:latin typeface="Microsoft YaHei" panose="020B0503020204020204" pitchFamily="34" charset="-122"/>
                <a:ea typeface="Microsoft YaHei" panose="020B0503020204020204" pitchFamily="34" charset="-122"/>
              </a:rPr>
              <a:t>gradient</a:t>
            </a:r>
            <a:r>
              <a:rPr kumimoji="1" lang="zh-CN" altLang="en" dirty="0">
                <a:latin typeface="Microsoft YaHei" panose="020B0503020204020204" pitchFamily="34" charset="-122"/>
                <a:ea typeface="Microsoft YaHei" panose="020B0503020204020204" pitchFamily="34" charset="-122"/>
              </a:rPr>
              <a:t>）。</a:t>
            </a:r>
            <a:r>
              <a:rPr kumimoji="1" lang="en" altLang="zh-CN" dirty="0" err="1">
                <a:latin typeface="Microsoft YaHei" panose="020B0503020204020204" pitchFamily="34" charset="-122"/>
                <a:ea typeface="Microsoft YaHei" panose="020B0503020204020204" pitchFamily="34" charset="-122"/>
              </a:rPr>
              <a:t>PyTorch</a:t>
            </a:r>
            <a:r>
              <a:rPr kumimoji="1" lang="zh-CN" altLang="en-US" dirty="0">
                <a:latin typeface="Microsoft YaHei" panose="020B0503020204020204" pitchFamily="34" charset="-122"/>
                <a:ea typeface="Microsoft YaHei" panose="020B0503020204020204" pitchFamily="34" charset="-122"/>
              </a:rPr>
              <a:t>提供的</a:t>
            </a:r>
            <a:r>
              <a:rPr kumimoji="1" lang="en" altLang="zh-CN" b="1" dirty="0" err="1">
                <a:solidFill>
                  <a:srgbClr val="FF0000"/>
                </a:solidFill>
                <a:latin typeface="Microsoft YaHei" panose="020B0503020204020204" pitchFamily="34" charset="-122"/>
                <a:ea typeface="Microsoft YaHei" panose="020B0503020204020204" pitchFamily="34" charset="-122"/>
              </a:rPr>
              <a:t>autograd</a:t>
            </a:r>
            <a:r>
              <a:rPr kumimoji="1" lang="zh-CN" altLang="en-US" dirty="0">
                <a:latin typeface="Microsoft YaHei" panose="020B0503020204020204" pitchFamily="34" charset="-122"/>
                <a:ea typeface="Microsoft YaHei" panose="020B0503020204020204" pitchFamily="34" charset="-122"/>
              </a:rPr>
              <a:t>包能够根据输入和前向传播过程自动构建计算图，并执行反向传播。</a:t>
            </a:r>
          </a:p>
        </p:txBody>
      </p:sp>
      <p:sp>
        <p:nvSpPr>
          <p:cNvPr id="9" name="文本框 8">
            <a:extLst>
              <a:ext uri="{FF2B5EF4-FFF2-40B4-BE49-F238E27FC236}">
                <a16:creationId xmlns:a16="http://schemas.microsoft.com/office/drawing/2014/main" id="{31E4F20B-B241-1247-9F35-DEAA9BD242DE}"/>
              </a:ext>
            </a:extLst>
          </p:cNvPr>
          <p:cNvSpPr txBox="1"/>
          <p:nvPr/>
        </p:nvSpPr>
        <p:spPr>
          <a:xfrm>
            <a:off x="777845" y="2947997"/>
            <a:ext cx="10005847" cy="1200329"/>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如果不想要被继续追踪，可以调用</a:t>
            </a:r>
            <a:r>
              <a:rPr lang="en-US" altLang="zh-CN" b="1" dirty="0">
                <a:solidFill>
                  <a:srgbClr val="FF0000"/>
                </a:solidFill>
                <a:latin typeface="Microsoft YaHei" panose="020B0503020204020204" pitchFamily="34" charset="-122"/>
                <a:ea typeface="Microsoft YaHei" panose="020B0503020204020204" pitchFamily="34" charset="-122"/>
              </a:rPr>
              <a:t>.</a:t>
            </a:r>
            <a:r>
              <a:rPr lang="en" altLang="zh-CN" b="1" dirty="0">
                <a:solidFill>
                  <a:srgbClr val="FF0000"/>
                </a:solidFill>
                <a:latin typeface="Microsoft YaHei" panose="020B0503020204020204" pitchFamily="34" charset="-122"/>
                <a:ea typeface="Microsoft YaHei" panose="020B0503020204020204" pitchFamily="34" charset="-122"/>
              </a:rPr>
              <a:t>detach()</a:t>
            </a:r>
            <a:r>
              <a:rPr lang="zh-CN" altLang="en-US" dirty="0">
                <a:latin typeface="Microsoft YaHei" panose="020B0503020204020204" pitchFamily="34" charset="-122"/>
                <a:ea typeface="Microsoft YaHei" panose="020B0503020204020204" pitchFamily="34" charset="-122"/>
              </a:rPr>
              <a:t>将其从追踪记录中分离出来，这样就可以防止将来的计算被追踪，这样梯度就传不过去了。此外，还可以用</a:t>
            </a:r>
            <a:r>
              <a:rPr lang="en" altLang="zh-CN" b="1" dirty="0">
                <a:solidFill>
                  <a:srgbClr val="FF0000"/>
                </a:solidFill>
                <a:latin typeface="Microsoft YaHei" panose="020B0503020204020204" pitchFamily="34" charset="-122"/>
                <a:ea typeface="Microsoft YaHei" panose="020B0503020204020204" pitchFamily="34" charset="-122"/>
              </a:rPr>
              <a:t>with </a:t>
            </a:r>
            <a:r>
              <a:rPr lang="en" altLang="zh-CN" b="1" dirty="0" err="1">
                <a:solidFill>
                  <a:srgbClr val="FF0000"/>
                </a:solidFill>
                <a:latin typeface="Microsoft YaHei" panose="020B0503020204020204" pitchFamily="34" charset="-122"/>
                <a:ea typeface="Microsoft YaHei" panose="020B0503020204020204" pitchFamily="34" charset="-122"/>
              </a:rPr>
              <a:t>torch.no_grad</a:t>
            </a:r>
            <a:r>
              <a:rPr lang="en" altLang="zh-CN" b="1" dirty="0">
                <a:solidFill>
                  <a:srgbClr val="FF0000"/>
                </a:solidFill>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将不想被追踪的操作代码块包裹起来，这种方法在评估模型的时候很常用，因为在评估模型时，我们并不需要计算可训练参数（</a:t>
            </a:r>
            <a:r>
              <a:rPr lang="en" altLang="zh-CN" b="1" dirty="0" err="1">
                <a:solidFill>
                  <a:srgbClr val="FF0000"/>
                </a:solidFill>
                <a:latin typeface="Microsoft YaHei" panose="020B0503020204020204" pitchFamily="34" charset="-122"/>
                <a:ea typeface="Microsoft YaHei" panose="020B0503020204020204" pitchFamily="34" charset="-122"/>
              </a:rPr>
              <a:t>requires_grad</a:t>
            </a:r>
            <a:r>
              <a:rPr lang="en" altLang="zh-CN" b="1" dirty="0">
                <a:solidFill>
                  <a:srgbClr val="FF0000"/>
                </a:solidFill>
                <a:latin typeface="Microsoft YaHei" panose="020B0503020204020204" pitchFamily="34" charset="-122"/>
                <a:ea typeface="Microsoft YaHei" panose="020B0503020204020204" pitchFamily="34" charset="-122"/>
              </a:rPr>
              <a:t>=True</a:t>
            </a:r>
            <a:r>
              <a:rPr lang="zh-CN" altLang="e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的梯度。</a:t>
            </a:r>
          </a:p>
        </p:txBody>
      </p:sp>
    </p:spTree>
    <p:extLst>
      <p:ext uri="{BB962C8B-B14F-4D97-AF65-F5344CB8AC3E}">
        <p14:creationId xmlns:p14="http://schemas.microsoft.com/office/powerpoint/2010/main" val="39027768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Microsoft YaHei" panose="020B0503020204020204" pitchFamily="34" charset="-122"/>
                <a:ea typeface="Microsoft YaHei" panose="020B0503020204020204" pitchFamily="34" charset="-122"/>
              </a:rPr>
              <a:t>2.6 </a:t>
            </a:r>
            <a:r>
              <a:rPr lang="zh-CN" altLang="en-US" sz="2800" b="1" dirty="0">
                <a:solidFill>
                  <a:srgbClr val="000000"/>
                </a:solidFill>
                <a:latin typeface="Microsoft YaHei" panose="020B0503020204020204" pitchFamily="34" charset="-122"/>
                <a:ea typeface="Microsoft YaHei" panose="020B0503020204020204" pitchFamily="34" charset="-122"/>
              </a:rPr>
              <a:t>自动求梯度</a:t>
            </a:r>
            <a:endParaRPr lang="en-US" altLang="zh-CN" sz="2800" b="1" dirty="0">
              <a:solidFill>
                <a:srgbClr val="000000"/>
              </a:solidFill>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964D3DD3-E44B-EA43-93DD-88FB7EDBEC4A}"/>
              </a:ext>
            </a:extLst>
          </p:cNvPr>
          <p:cNvSpPr txBox="1"/>
          <p:nvPr/>
        </p:nvSpPr>
        <p:spPr>
          <a:xfrm>
            <a:off x="935421" y="956564"/>
            <a:ext cx="1209114" cy="461665"/>
          </a:xfrm>
          <a:prstGeom prst="rect">
            <a:avLst/>
          </a:prstGeom>
          <a:noFill/>
        </p:spPr>
        <p:txBody>
          <a:bodyPr wrap="none" rtlCol="0">
            <a:spAutoFit/>
          </a:bodyPr>
          <a:lstStyle/>
          <a:p>
            <a:r>
              <a:rPr kumimoji="1" lang="en-US" altLang="zh-CN" sz="2400" b="1" dirty="0">
                <a:solidFill>
                  <a:srgbClr val="0000FF"/>
                </a:solidFill>
                <a:latin typeface="Microsoft YaHei" panose="020B0503020204020204" pitchFamily="34" charset="-122"/>
                <a:ea typeface="Microsoft YaHei" panose="020B0503020204020204" pitchFamily="34" charset="-122"/>
              </a:rPr>
              <a:t>Tensor</a:t>
            </a:r>
            <a:endParaRPr kumimoji="1" lang="zh-CN" altLang="en-US" sz="2000" b="1" dirty="0">
              <a:solidFill>
                <a:srgbClr val="0000FF"/>
              </a:solidFill>
              <a:latin typeface="Microsoft YaHei" panose="020B0503020204020204" pitchFamily="34" charset="-122"/>
              <a:ea typeface="Microsoft YaHei" panose="020B0503020204020204" pitchFamily="34" charset="-122"/>
            </a:endParaRPr>
          </a:p>
        </p:txBody>
      </p:sp>
      <p:sp>
        <p:nvSpPr>
          <p:cNvPr id="7" name="文本框 6">
            <a:extLst>
              <a:ext uri="{FF2B5EF4-FFF2-40B4-BE49-F238E27FC236}">
                <a16:creationId xmlns:a16="http://schemas.microsoft.com/office/drawing/2014/main" id="{7F5609D3-8697-3141-AE1C-73138C391E11}"/>
              </a:ext>
            </a:extLst>
          </p:cNvPr>
          <p:cNvSpPr txBox="1"/>
          <p:nvPr/>
        </p:nvSpPr>
        <p:spPr>
          <a:xfrm>
            <a:off x="935421" y="1528610"/>
            <a:ext cx="4900444" cy="369332"/>
          </a:xfrm>
          <a:prstGeom prst="rect">
            <a:avLst/>
          </a:prstGeom>
          <a:noFill/>
        </p:spPr>
        <p:txBody>
          <a:bodyPr wrap="none" rtlCol="0">
            <a:spAutoFit/>
          </a:bodyPr>
          <a:lstStyle/>
          <a:p>
            <a:r>
              <a:rPr lang="zh-CN" altLang="en-US" dirty="0">
                <a:latin typeface="Microsoft YaHei" panose="020B0503020204020204" pitchFamily="34" charset="-122"/>
                <a:ea typeface="Microsoft YaHei" panose="020B0503020204020204" pitchFamily="34" charset="-122"/>
              </a:rPr>
              <a:t>创建一个</a:t>
            </a:r>
            <a:r>
              <a:rPr lang="en" altLang="zh-CN" b="1" dirty="0">
                <a:solidFill>
                  <a:srgbClr val="FF0000"/>
                </a:solidFill>
                <a:latin typeface="Microsoft YaHei" panose="020B0503020204020204" pitchFamily="34" charset="-122"/>
                <a:ea typeface="Microsoft YaHei" panose="020B0503020204020204" pitchFamily="34" charset="-122"/>
              </a:rPr>
              <a:t>Tensor</a:t>
            </a:r>
            <a:r>
              <a:rPr lang="zh-CN" altLang="en-US" dirty="0">
                <a:latin typeface="Microsoft YaHei" panose="020B0503020204020204" pitchFamily="34" charset="-122"/>
                <a:ea typeface="Microsoft YaHei" panose="020B0503020204020204" pitchFamily="34" charset="-122"/>
              </a:rPr>
              <a:t>并设置</a:t>
            </a:r>
            <a:r>
              <a:rPr lang="en" altLang="zh-CN" b="1" dirty="0" err="1">
                <a:solidFill>
                  <a:srgbClr val="FF0000"/>
                </a:solidFill>
                <a:latin typeface="Microsoft YaHei" panose="020B0503020204020204" pitchFamily="34" charset="-122"/>
                <a:ea typeface="Microsoft YaHei" panose="020B0503020204020204" pitchFamily="34" charset="-122"/>
              </a:rPr>
              <a:t>requires_grad</a:t>
            </a:r>
            <a:r>
              <a:rPr lang="en" altLang="zh-CN" b="1" dirty="0">
                <a:solidFill>
                  <a:srgbClr val="FF0000"/>
                </a:solidFill>
                <a:latin typeface="Microsoft YaHei" panose="020B0503020204020204" pitchFamily="34" charset="-122"/>
                <a:ea typeface="Microsoft YaHei" panose="020B0503020204020204" pitchFamily="34" charset="-122"/>
              </a:rPr>
              <a:t>=True</a:t>
            </a:r>
            <a:r>
              <a:rPr lang="en-US" altLang="zh-CN" dirty="0">
                <a:latin typeface="Microsoft YaHei" panose="020B0503020204020204" pitchFamily="34" charset="-122"/>
                <a:ea typeface="Microsoft YaHei" panose="020B0503020204020204" pitchFamily="34" charset="-122"/>
              </a:rPr>
              <a:t>:</a:t>
            </a:r>
            <a:endParaRPr kumimoji="1" lang="zh-CN" altLang="en-US" dirty="0">
              <a:latin typeface="Microsoft YaHei" panose="020B0503020204020204" pitchFamily="34" charset="-122"/>
              <a:ea typeface="Microsoft YaHei" panose="020B0503020204020204" pitchFamily="34" charset="-122"/>
            </a:endParaRPr>
          </a:p>
        </p:txBody>
      </p:sp>
      <p:graphicFrame>
        <p:nvGraphicFramePr>
          <p:cNvPr id="10" name="表格 9">
            <a:extLst>
              <a:ext uri="{FF2B5EF4-FFF2-40B4-BE49-F238E27FC236}">
                <a16:creationId xmlns:a16="http://schemas.microsoft.com/office/drawing/2014/main" id="{E3AA383F-D10F-204A-ADC4-5F5A165F8E59}"/>
              </a:ext>
            </a:extLst>
          </p:cNvPr>
          <p:cNvGraphicFramePr>
            <a:graphicFrameLocks noGrp="1"/>
          </p:cNvGraphicFramePr>
          <p:nvPr>
            <p:extLst>
              <p:ext uri="{D42A27DB-BD31-4B8C-83A1-F6EECF244321}">
                <p14:modId xmlns:p14="http://schemas.microsoft.com/office/powerpoint/2010/main" val="2164112461"/>
              </p:ext>
            </p:extLst>
          </p:nvPr>
        </p:nvGraphicFramePr>
        <p:xfrm>
          <a:off x="935421" y="2071590"/>
          <a:ext cx="8996775" cy="1645920"/>
        </p:xfrm>
        <a:graphic>
          <a:graphicData uri="http://schemas.openxmlformats.org/drawingml/2006/table">
            <a:tbl>
              <a:tblPr firstRow="1" bandRow="1">
                <a:tableStyleId>{5C22544A-7EE6-4342-B048-85BDC9FD1C3A}</a:tableStyleId>
              </a:tblPr>
              <a:tblGrid>
                <a:gridCol w="893379">
                  <a:extLst>
                    <a:ext uri="{9D8B030D-6E8A-4147-A177-3AD203B41FA5}">
                      <a16:colId xmlns:a16="http://schemas.microsoft.com/office/drawing/2014/main" val="165004489"/>
                    </a:ext>
                  </a:extLst>
                </a:gridCol>
                <a:gridCol w="8103396">
                  <a:extLst>
                    <a:ext uri="{9D8B030D-6E8A-4147-A177-3AD203B41FA5}">
                      <a16:colId xmlns:a16="http://schemas.microsoft.com/office/drawing/2014/main" val="2610027987"/>
                    </a:ext>
                  </a:extLst>
                </a:gridCol>
              </a:tblGrid>
              <a:tr h="370840">
                <a:tc>
                  <a:txBody>
                    <a:bodyPr/>
                    <a:lstStyle/>
                    <a:p>
                      <a:r>
                        <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In [</a:t>
                      </a: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1</a:t>
                      </a:r>
                      <a:r>
                        <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zh-CN" altLang="en-US"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x = </a:t>
                      </a:r>
                      <a:r>
                        <a:rPr kumimoji="1" lang="en-US" altLang="zh-CN" sz="1600" b="0" dirty="0" err="1">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torch.ones</a:t>
                      </a: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(2, 2, </a:t>
                      </a:r>
                      <a:r>
                        <a:rPr kumimoji="1" lang="en-US" altLang="zh-CN" sz="1600" b="0" dirty="0" err="1">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requires_grad</a:t>
                      </a: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=True)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print(x)</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print(</a:t>
                      </a:r>
                      <a:r>
                        <a:rPr kumimoji="1" lang="en-US" altLang="zh-CN" sz="1600" b="0" dirty="0" err="1">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x.grad_fn</a:t>
                      </a: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endParaRPr>
                    </a:p>
                  </a:txBody>
                  <a:tcPr>
                    <a:lnL w="12700" cap="flat" cmpd="sng" algn="ctr">
                      <a:solidFill>
                        <a:schemeClr val="bg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93588950"/>
                  </a:ext>
                </a:extLst>
              </a:tr>
              <a:tr h="370840">
                <a:tc>
                  <a:txBody>
                    <a:bodyPr/>
                    <a:lstStyle/>
                    <a:p>
                      <a:r>
                        <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Out [</a:t>
                      </a: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1</a:t>
                      </a:r>
                      <a:r>
                        <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zh-CN" altLang="en-US"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600" dirty="0">
                          <a:latin typeface="Times New Roman" panose="02020603050405020304" pitchFamily="18" charset="0"/>
                          <a:ea typeface="Microsoft YaHei" panose="020B0503020204020204" pitchFamily="34" charset="-122"/>
                          <a:cs typeface="Times New Roman" panose="02020603050405020304" pitchFamily="18" charset="0"/>
                        </a:rPr>
                        <a:t>tensor([[1., 1.],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600" dirty="0">
                          <a:latin typeface="Times New Roman" panose="02020603050405020304" pitchFamily="18" charset="0"/>
                          <a:ea typeface="Microsoft YaHei" panose="020B0503020204020204" pitchFamily="34" charset="-122"/>
                          <a:cs typeface="Times New Roman" panose="02020603050405020304" pitchFamily="18" charset="0"/>
                        </a:rPr>
                        <a:t>            [1., 1.]], </a:t>
                      </a:r>
                      <a:r>
                        <a:rPr lang="en" altLang="zh-CN" sz="1600" dirty="0" err="1">
                          <a:latin typeface="Times New Roman" panose="02020603050405020304" pitchFamily="18" charset="0"/>
                          <a:ea typeface="Microsoft YaHei" panose="020B0503020204020204" pitchFamily="34" charset="-122"/>
                          <a:cs typeface="Times New Roman" panose="02020603050405020304" pitchFamily="18" charset="0"/>
                        </a:rPr>
                        <a:t>requires_grad</a:t>
                      </a:r>
                      <a:r>
                        <a:rPr lang="en" altLang="zh-CN" sz="1600" dirty="0">
                          <a:latin typeface="Times New Roman" panose="02020603050405020304" pitchFamily="18" charset="0"/>
                          <a:ea typeface="Microsoft YaHei" panose="020B0503020204020204" pitchFamily="34" charset="-122"/>
                          <a:cs typeface="Times New Roman" panose="02020603050405020304" pitchFamily="18" charset="0"/>
                        </a:rPr>
                        <a:t>=True)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600" dirty="0">
                          <a:latin typeface="Times New Roman" panose="02020603050405020304" pitchFamily="18" charset="0"/>
                          <a:ea typeface="Microsoft YaHei" panose="020B0503020204020204" pitchFamily="34" charset="-122"/>
                          <a:cs typeface="Times New Roman" panose="02020603050405020304" pitchFamily="18" charset="0"/>
                        </a:rPr>
                        <a:t>None</a:t>
                      </a:r>
                    </a:p>
                  </a:txBody>
                  <a:tcPr>
                    <a:lnL w="12700" cap="flat" cmpd="sng" algn="ctr">
                      <a:solidFill>
                        <a:schemeClr val="bg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41298970"/>
                  </a:ext>
                </a:extLst>
              </a:tr>
            </a:tbl>
          </a:graphicData>
        </a:graphic>
      </p:graphicFrame>
      <p:sp>
        <p:nvSpPr>
          <p:cNvPr id="11" name="文本框 10">
            <a:extLst>
              <a:ext uri="{FF2B5EF4-FFF2-40B4-BE49-F238E27FC236}">
                <a16:creationId xmlns:a16="http://schemas.microsoft.com/office/drawing/2014/main" id="{3576EB5C-53C6-8B4A-B4A2-B799513C0F5E}"/>
              </a:ext>
            </a:extLst>
          </p:cNvPr>
          <p:cNvSpPr txBox="1"/>
          <p:nvPr/>
        </p:nvSpPr>
        <p:spPr>
          <a:xfrm>
            <a:off x="935421" y="4062733"/>
            <a:ext cx="1569660" cy="369332"/>
          </a:xfrm>
          <a:prstGeom prst="rect">
            <a:avLst/>
          </a:prstGeom>
          <a:noFill/>
        </p:spPr>
        <p:txBody>
          <a:bodyPr wrap="none" rtlCol="0">
            <a:spAutoFit/>
          </a:bodyPr>
          <a:lstStyle/>
          <a:p>
            <a:r>
              <a:rPr lang="zh-CN" altLang="en-US" dirty="0">
                <a:latin typeface="Microsoft YaHei" panose="020B0503020204020204" pitchFamily="34" charset="-122"/>
                <a:ea typeface="Microsoft YaHei" panose="020B0503020204020204" pitchFamily="34" charset="-122"/>
              </a:rPr>
              <a:t>做运算操作：</a:t>
            </a:r>
            <a:endParaRPr kumimoji="1" lang="zh-CN" altLang="en-US" dirty="0">
              <a:latin typeface="Microsoft YaHei" panose="020B0503020204020204" pitchFamily="34" charset="-122"/>
              <a:ea typeface="Microsoft YaHei" panose="020B0503020204020204" pitchFamily="34" charset="-122"/>
            </a:endParaRPr>
          </a:p>
        </p:txBody>
      </p:sp>
      <p:graphicFrame>
        <p:nvGraphicFramePr>
          <p:cNvPr id="12" name="表格 11">
            <a:extLst>
              <a:ext uri="{FF2B5EF4-FFF2-40B4-BE49-F238E27FC236}">
                <a16:creationId xmlns:a16="http://schemas.microsoft.com/office/drawing/2014/main" id="{FABBE1E4-4838-8B47-A28E-D9008C49421D}"/>
              </a:ext>
            </a:extLst>
          </p:cNvPr>
          <p:cNvGraphicFramePr>
            <a:graphicFrameLocks noGrp="1"/>
          </p:cNvGraphicFramePr>
          <p:nvPr>
            <p:extLst>
              <p:ext uri="{D42A27DB-BD31-4B8C-83A1-F6EECF244321}">
                <p14:modId xmlns:p14="http://schemas.microsoft.com/office/powerpoint/2010/main" val="663308873"/>
              </p:ext>
            </p:extLst>
          </p:nvPr>
        </p:nvGraphicFramePr>
        <p:xfrm>
          <a:off x="935421" y="4606306"/>
          <a:ext cx="8996775" cy="1402080"/>
        </p:xfrm>
        <a:graphic>
          <a:graphicData uri="http://schemas.openxmlformats.org/drawingml/2006/table">
            <a:tbl>
              <a:tblPr firstRow="1" bandRow="1">
                <a:tableStyleId>{5C22544A-7EE6-4342-B048-85BDC9FD1C3A}</a:tableStyleId>
              </a:tblPr>
              <a:tblGrid>
                <a:gridCol w="893379">
                  <a:extLst>
                    <a:ext uri="{9D8B030D-6E8A-4147-A177-3AD203B41FA5}">
                      <a16:colId xmlns:a16="http://schemas.microsoft.com/office/drawing/2014/main" val="165004489"/>
                    </a:ext>
                  </a:extLst>
                </a:gridCol>
                <a:gridCol w="8103396">
                  <a:extLst>
                    <a:ext uri="{9D8B030D-6E8A-4147-A177-3AD203B41FA5}">
                      <a16:colId xmlns:a16="http://schemas.microsoft.com/office/drawing/2014/main" val="2610027987"/>
                    </a:ext>
                  </a:extLst>
                </a:gridCol>
              </a:tblGrid>
              <a:tr h="370840">
                <a:tc>
                  <a:txBody>
                    <a:bodyPr/>
                    <a:lstStyle/>
                    <a:p>
                      <a:r>
                        <a:rPr kumimoji="1" lang="en" altLang="zh-CN" sz="1600" b="0" dirty="0">
                          <a:solidFill>
                            <a:sysClr val="windowText" lastClr="000000"/>
                          </a:solidFill>
                          <a:latin typeface="Times New Roman" panose="02020603050405020304" pitchFamily="18" charset="0"/>
                          <a:cs typeface="Times New Roman" panose="02020603050405020304" pitchFamily="18" charset="0"/>
                        </a:rPr>
                        <a:t>In [</a:t>
                      </a:r>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2</a:t>
                      </a:r>
                      <a:r>
                        <a:rPr kumimoji="1" lang="en" altLang="zh-CN" sz="1600" b="0" dirty="0">
                          <a:solidFill>
                            <a:sysClr val="windowText" lastClr="000000"/>
                          </a:solidFill>
                          <a:latin typeface="Times New Roman" panose="02020603050405020304" pitchFamily="18" charset="0"/>
                          <a:cs typeface="Times New Roman" panose="02020603050405020304" pitchFamily="18" charset="0"/>
                        </a:rPr>
                        <a:t>]:</a:t>
                      </a:r>
                      <a:endParaRPr lang="zh-CN" altLang="en-US" sz="1600"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y = x + 2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print(y)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print(</a:t>
                      </a:r>
                      <a:r>
                        <a:rPr kumimoji="1" lang="en-US" altLang="zh-CN" sz="1600" b="0" dirty="0" err="1">
                          <a:solidFill>
                            <a:sysClr val="windowText" lastClr="000000"/>
                          </a:solidFill>
                          <a:latin typeface="Times New Roman" panose="02020603050405020304" pitchFamily="18" charset="0"/>
                          <a:cs typeface="Times New Roman" panose="02020603050405020304" pitchFamily="18" charset="0"/>
                        </a:rPr>
                        <a:t>y.grad_fn</a:t>
                      </a:r>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a:t>
                      </a:r>
                      <a:endParaRPr kumimoji="1" lang="en" altLang="zh-CN" sz="1600"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bg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93588950"/>
                  </a:ext>
                </a:extLst>
              </a:tr>
              <a:tr h="370840">
                <a:tc>
                  <a:txBody>
                    <a:bodyPr/>
                    <a:lstStyle/>
                    <a:p>
                      <a:r>
                        <a:rPr kumimoji="1" lang="en" altLang="zh-CN" sz="1600" b="0" dirty="0">
                          <a:solidFill>
                            <a:sysClr val="windowText" lastClr="000000"/>
                          </a:solidFill>
                          <a:latin typeface="Times New Roman" panose="02020603050405020304" pitchFamily="18" charset="0"/>
                          <a:cs typeface="Times New Roman" panose="02020603050405020304" pitchFamily="18" charset="0"/>
                        </a:rPr>
                        <a:t>Out [</a:t>
                      </a:r>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2</a:t>
                      </a:r>
                      <a:r>
                        <a:rPr kumimoji="1" lang="en" altLang="zh-CN" sz="1600" b="0" dirty="0">
                          <a:solidFill>
                            <a:sysClr val="windowText" lastClr="000000"/>
                          </a:solidFill>
                          <a:latin typeface="Times New Roman" panose="02020603050405020304" pitchFamily="18" charset="0"/>
                          <a:cs typeface="Times New Roman" panose="02020603050405020304" pitchFamily="18" charset="0"/>
                        </a:rPr>
                        <a:t>]:</a:t>
                      </a:r>
                      <a:endParaRPr lang="zh-CN" altLang="en-US" sz="1600"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600" dirty="0">
                          <a:latin typeface="Times New Roman" panose="02020603050405020304" pitchFamily="18" charset="0"/>
                          <a:cs typeface="Times New Roman" panose="02020603050405020304" pitchFamily="18" charset="0"/>
                        </a:rPr>
                        <a:t>tensor([[3., 3.], [3., 3.]], </a:t>
                      </a:r>
                      <a:r>
                        <a:rPr lang="en" altLang="zh-CN" sz="1600" dirty="0" err="1">
                          <a:latin typeface="Times New Roman" panose="02020603050405020304" pitchFamily="18" charset="0"/>
                          <a:cs typeface="Times New Roman" panose="02020603050405020304" pitchFamily="18" charset="0"/>
                        </a:rPr>
                        <a:t>grad_fn</a:t>
                      </a:r>
                      <a:r>
                        <a:rPr lang="en" altLang="zh-CN" sz="1600" dirty="0">
                          <a:latin typeface="Times New Roman" panose="02020603050405020304" pitchFamily="18" charset="0"/>
                          <a:cs typeface="Times New Roman" panose="02020603050405020304" pitchFamily="18" charset="0"/>
                        </a:rPr>
                        <a:t>=&lt;AddBackward0&gt;)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600" dirty="0">
                          <a:latin typeface="Times New Roman" panose="02020603050405020304" pitchFamily="18" charset="0"/>
                          <a:cs typeface="Times New Roman" panose="02020603050405020304" pitchFamily="18" charset="0"/>
                        </a:rPr>
                        <a:t>&lt;AddBackward0 object at 0x7fab97795828&gt;</a:t>
                      </a:r>
                    </a:p>
                  </a:txBody>
                  <a:tcPr>
                    <a:lnL w="12700" cap="flat" cmpd="sng" algn="ctr">
                      <a:solidFill>
                        <a:schemeClr val="bg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41298970"/>
                  </a:ext>
                </a:extLst>
              </a:tr>
            </a:tbl>
          </a:graphicData>
        </a:graphic>
      </p:graphicFrame>
      <p:sp>
        <p:nvSpPr>
          <p:cNvPr id="2" name="矩形 1">
            <a:extLst>
              <a:ext uri="{FF2B5EF4-FFF2-40B4-BE49-F238E27FC236}">
                <a16:creationId xmlns:a16="http://schemas.microsoft.com/office/drawing/2014/main" id="{FAA94736-F7DB-BD48-B069-F13D83E8117B}"/>
              </a:ext>
            </a:extLst>
          </p:cNvPr>
          <p:cNvSpPr/>
          <p:nvPr/>
        </p:nvSpPr>
        <p:spPr>
          <a:xfrm>
            <a:off x="1853621" y="3404211"/>
            <a:ext cx="735341" cy="3133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右箭头 8">
            <a:extLst>
              <a:ext uri="{FF2B5EF4-FFF2-40B4-BE49-F238E27FC236}">
                <a16:creationId xmlns:a16="http://schemas.microsoft.com/office/drawing/2014/main" id="{27DCF651-8E6A-644C-A35F-DB63BD580DAD}"/>
              </a:ext>
            </a:extLst>
          </p:cNvPr>
          <p:cNvSpPr/>
          <p:nvPr/>
        </p:nvSpPr>
        <p:spPr>
          <a:xfrm rot="1573099">
            <a:off x="2648044" y="3608729"/>
            <a:ext cx="528362" cy="240890"/>
          </a:xfrm>
          <a:prstGeom prst="rightArrow">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a:extLst>
              <a:ext uri="{FF2B5EF4-FFF2-40B4-BE49-F238E27FC236}">
                <a16:creationId xmlns:a16="http://schemas.microsoft.com/office/drawing/2014/main" id="{DE89B76A-2558-1942-A2A4-B194349E6882}"/>
              </a:ext>
            </a:extLst>
          </p:cNvPr>
          <p:cNvSpPr/>
          <p:nvPr/>
        </p:nvSpPr>
        <p:spPr>
          <a:xfrm>
            <a:off x="3119233" y="3768186"/>
            <a:ext cx="3974165" cy="369332"/>
          </a:xfrm>
          <a:prstGeom prst="rect">
            <a:avLst/>
          </a:prstGeom>
        </p:spPr>
        <p:txBody>
          <a:bodyPr wrap="none">
            <a:spAutoFit/>
          </a:bodyPr>
          <a:lstStyle/>
          <a:p>
            <a:r>
              <a:rPr lang="en" altLang="zh-CN" dirty="0">
                <a:latin typeface="Microsoft YaHei" panose="020B0503020204020204" pitchFamily="34" charset="-122"/>
                <a:ea typeface="Microsoft YaHei" panose="020B0503020204020204" pitchFamily="34" charset="-122"/>
              </a:rPr>
              <a:t>x</a:t>
            </a:r>
            <a:r>
              <a:rPr lang="zh-CN" altLang="en-US" dirty="0">
                <a:latin typeface="Microsoft YaHei" panose="020B0503020204020204" pitchFamily="34" charset="-122"/>
                <a:ea typeface="Microsoft YaHei" panose="020B0503020204020204" pitchFamily="34" charset="-122"/>
              </a:rPr>
              <a:t>是直接创建的，所以它没有</a:t>
            </a:r>
            <a:r>
              <a:rPr lang="en" altLang="zh-CN" dirty="0" err="1">
                <a:solidFill>
                  <a:srgbClr val="FF0000"/>
                </a:solidFill>
                <a:latin typeface="Microsoft YaHei" panose="020B0503020204020204" pitchFamily="34" charset="-122"/>
                <a:ea typeface="Microsoft YaHei" panose="020B0503020204020204" pitchFamily="34" charset="-122"/>
              </a:rPr>
              <a:t>grad_fn</a:t>
            </a:r>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 name="矩形 12">
            <a:extLst>
              <a:ext uri="{FF2B5EF4-FFF2-40B4-BE49-F238E27FC236}">
                <a16:creationId xmlns:a16="http://schemas.microsoft.com/office/drawing/2014/main" id="{44573B3A-78F9-604C-B274-62D0BCEE0591}"/>
              </a:ext>
            </a:extLst>
          </p:cNvPr>
          <p:cNvSpPr/>
          <p:nvPr/>
        </p:nvSpPr>
        <p:spPr>
          <a:xfrm>
            <a:off x="1875654" y="5706737"/>
            <a:ext cx="3828008" cy="3016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a:extLst>
              <a:ext uri="{FF2B5EF4-FFF2-40B4-BE49-F238E27FC236}">
                <a16:creationId xmlns:a16="http://schemas.microsoft.com/office/drawing/2014/main" id="{62AEE7A2-1D1A-BA4B-879A-9FBF44C15B17}"/>
              </a:ext>
            </a:extLst>
          </p:cNvPr>
          <p:cNvSpPr/>
          <p:nvPr/>
        </p:nvSpPr>
        <p:spPr>
          <a:xfrm>
            <a:off x="1842604" y="6213840"/>
            <a:ext cx="7924339" cy="369332"/>
          </a:xfrm>
          <a:prstGeom prst="rect">
            <a:avLst/>
          </a:prstGeom>
        </p:spPr>
        <p:txBody>
          <a:bodyPr wrap="square">
            <a:spAutoFit/>
          </a:bodyPr>
          <a:lstStyle/>
          <a:p>
            <a:r>
              <a:rPr lang="en" altLang="zh-CN" dirty="0">
                <a:latin typeface="Microsoft YaHei" panose="020B0503020204020204" pitchFamily="34" charset="-122"/>
                <a:ea typeface="Microsoft YaHei" panose="020B0503020204020204" pitchFamily="34" charset="-122"/>
              </a:rPr>
              <a:t>y</a:t>
            </a:r>
            <a:r>
              <a:rPr lang="zh-CN" altLang="en-US" dirty="0">
                <a:latin typeface="Microsoft YaHei" panose="020B0503020204020204" pitchFamily="34" charset="-122"/>
                <a:ea typeface="Microsoft YaHei" panose="020B0503020204020204" pitchFamily="34" charset="-122"/>
              </a:rPr>
              <a:t>是通过一个加法操作创建的，所以它有一个为</a:t>
            </a:r>
            <a:r>
              <a:rPr lang="en-US" altLang="zh-CN" dirty="0">
                <a:solidFill>
                  <a:srgbClr val="FF0000"/>
                </a:solidFill>
                <a:latin typeface="Microsoft YaHei" panose="020B0503020204020204" pitchFamily="34" charset="-122"/>
                <a:ea typeface="Microsoft YaHei" panose="020B0503020204020204" pitchFamily="34" charset="-122"/>
              </a:rPr>
              <a:t>&lt;</a:t>
            </a:r>
            <a:r>
              <a:rPr lang="en" altLang="zh-CN" dirty="0" err="1">
                <a:solidFill>
                  <a:srgbClr val="FF0000"/>
                </a:solidFill>
                <a:latin typeface="Microsoft YaHei" panose="020B0503020204020204" pitchFamily="34" charset="-122"/>
                <a:ea typeface="Microsoft YaHei" panose="020B0503020204020204" pitchFamily="34" charset="-122"/>
              </a:rPr>
              <a:t>AddBackward</a:t>
            </a:r>
            <a:r>
              <a:rPr lang="en" altLang="zh-CN" dirty="0">
                <a:solidFill>
                  <a:srgbClr val="FF0000"/>
                </a:solidFill>
                <a:latin typeface="Microsoft YaHei" panose="020B0503020204020204" pitchFamily="34" charset="-122"/>
                <a:ea typeface="Microsoft YaHei" panose="020B0503020204020204" pitchFamily="34" charset="-122"/>
              </a:rPr>
              <a:t>&gt;</a:t>
            </a:r>
            <a:r>
              <a:rPr lang="zh-CN" altLang="en-US" dirty="0">
                <a:latin typeface="Microsoft YaHei" panose="020B0503020204020204" pitchFamily="34" charset="-122"/>
                <a:ea typeface="Microsoft YaHei" panose="020B0503020204020204" pitchFamily="34" charset="-122"/>
              </a:rPr>
              <a:t>的</a:t>
            </a:r>
            <a:r>
              <a:rPr lang="en" altLang="zh-CN" dirty="0" err="1">
                <a:solidFill>
                  <a:srgbClr val="FF0000"/>
                </a:solidFill>
                <a:latin typeface="Microsoft YaHei" panose="020B0503020204020204" pitchFamily="34" charset="-122"/>
                <a:ea typeface="Microsoft YaHei" panose="020B0503020204020204" pitchFamily="34" charset="-122"/>
              </a:rPr>
              <a:t>grad_fn</a:t>
            </a:r>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8" name="右弧形箭头 7">
            <a:extLst>
              <a:ext uri="{FF2B5EF4-FFF2-40B4-BE49-F238E27FC236}">
                <a16:creationId xmlns:a16="http://schemas.microsoft.com/office/drawing/2014/main" id="{10B221C1-6FBC-2C4F-A796-E195BBA6B14A}"/>
              </a:ext>
            </a:extLst>
          </p:cNvPr>
          <p:cNvSpPr/>
          <p:nvPr/>
        </p:nvSpPr>
        <p:spPr>
          <a:xfrm>
            <a:off x="1454224" y="5814246"/>
            <a:ext cx="421430" cy="662928"/>
          </a:xfrm>
          <a:prstGeom prst="curvedRightArrow">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214058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P spid="4" grpId="0"/>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Microsoft YaHei" panose="020B0503020204020204" pitchFamily="34" charset="-122"/>
                <a:ea typeface="Microsoft YaHei" panose="020B0503020204020204" pitchFamily="34" charset="-122"/>
              </a:rPr>
              <a:t>2.6 </a:t>
            </a:r>
            <a:r>
              <a:rPr lang="zh-CN" altLang="en-US" sz="2800" b="1" dirty="0">
                <a:solidFill>
                  <a:srgbClr val="000000"/>
                </a:solidFill>
                <a:latin typeface="Microsoft YaHei" panose="020B0503020204020204" pitchFamily="34" charset="-122"/>
                <a:ea typeface="Microsoft YaHei" panose="020B0503020204020204" pitchFamily="34" charset="-122"/>
              </a:rPr>
              <a:t>自动求梯度</a:t>
            </a:r>
            <a:endParaRPr lang="en-US" altLang="zh-CN" sz="2800" b="1" dirty="0">
              <a:solidFill>
                <a:srgbClr val="000000"/>
              </a:solidFill>
              <a:latin typeface="Microsoft YaHei" panose="020B0503020204020204" pitchFamily="34" charset="-122"/>
              <a:ea typeface="Microsoft YaHei" panose="020B0503020204020204" pitchFamily="34" charset="-122"/>
            </a:endParaRPr>
          </a:p>
        </p:txBody>
      </p:sp>
      <p:sp>
        <p:nvSpPr>
          <p:cNvPr id="7" name="文本框 6">
            <a:extLst>
              <a:ext uri="{FF2B5EF4-FFF2-40B4-BE49-F238E27FC236}">
                <a16:creationId xmlns:a16="http://schemas.microsoft.com/office/drawing/2014/main" id="{7F5609D3-8697-3141-AE1C-73138C391E11}"/>
              </a:ext>
            </a:extLst>
          </p:cNvPr>
          <p:cNvSpPr txBox="1"/>
          <p:nvPr/>
        </p:nvSpPr>
        <p:spPr>
          <a:xfrm>
            <a:off x="935421" y="906170"/>
            <a:ext cx="2282997" cy="369332"/>
          </a:xfrm>
          <a:prstGeom prst="rect">
            <a:avLst/>
          </a:prstGeom>
          <a:noFill/>
        </p:spPr>
        <p:txBody>
          <a:bodyPr wrap="none" rtlCol="0">
            <a:spAutoFit/>
          </a:bodyPr>
          <a:lstStyle/>
          <a:p>
            <a:r>
              <a:rPr lang="zh-CN" altLang="en-US" dirty="0">
                <a:latin typeface="Microsoft YaHei" panose="020B0503020204020204" pitchFamily="34" charset="-122"/>
                <a:ea typeface="Microsoft YaHei" panose="020B0503020204020204" pitchFamily="34" charset="-122"/>
              </a:rPr>
              <a:t>更复杂的运算操作：</a:t>
            </a:r>
            <a:endParaRPr kumimoji="1" lang="zh-CN" altLang="en-US" dirty="0">
              <a:latin typeface="Microsoft YaHei" panose="020B0503020204020204" pitchFamily="34" charset="-122"/>
              <a:ea typeface="Microsoft YaHei" panose="020B0503020204020204" pitchFamily="34" charset="-122"/>
            </a:endParaRPr>
          </a:p>
        </p:txBody>
      </p:sp>
      <p:graphicFrame>
        <p:nvGraphicFramePr>
          <p:cNvPr id="10" name="表格 9">
            <a:extLst>
              <a:ext uri="{FF2B5EF4-FFF2-40B4-BE49-F238E27FC236}">
                <a16:creationId xmlns:a16="http://schemas.microsoft.com/office/drawing/2014/main" id="{E3AA383F-D10F-204A-ADC4-5F5A165F8E59}"/>
              </a:ext>
            </a:extLst>
          </p:cNvPr>
          <p:cNvGraphicFramePr>
            <a:graphicFrameLocks noGrp="1"/>
          </p:cNvGraphicFramePr>
          <p:nvPr>
            <p:extLst>
              <p:ext uri="{D42A27DB-BD31-4B8C-83A1-F6EECF244321}">
                <p14:modId xmlns:p14="http://schemas.microsoft.com/office/powerpoint/2010/main" val="2431265918"/>
              </p:ext>
            </p:extLst>
          </p:nvPr>
        </p:nvGraphicFramePr>
        <p:xfrm>
          <a:off x="935421" y="1399334"/>
          <a:ext cx="8996775" cy="1645920"/>
        </p:xfrm>
        <a:graphic>
          <a:graphicData uri="http://schemas.openxmlformats.org/drawingml/2006/table">
            <a:tbl>
              <a:tblPr firstRow="1" bandRow="1">
                <a:tableStyleId>{5C22544A-7EE6-4342-B048-85BDC9FD1C3A}</a:tableStyleId>
              </a:tblPr>
              <a:tblGrid>
                <a:gridCol w="893379">
                  <a:extLst>
                    <a:ext uri="{9D8B030D-6E8A-4147-A177-3AD203B41FA5}">
                      <a16:colId xmlns:a16="http://schemas.microsoft.com/office/drawing/2014/main" val="165004489"/>
                    </a:ext>
                  </a:extLst>
                </a:gridCol>
                <a:gridCol w="8103396">
                  <a:extLst>
                    <a:ext uri="{9D8B030D-6E8A-4147-A177-3AD203B41FA5}">
                      <a16:colId xmlns:a16="http://schemas.microsoft.com/office/drawing/2014/main" val="2610027987"/>
                    </a:ext>
                  </a:extLst>
                </a:gridCol>
              </a:tblGrid>
              <a:tr h="370840">
                <a:tc>
                  <a:txBody>
                    <a:bodyPr/>
                    <a:lstStyle/>
                    <a:p>
                      <a:r>
                        <a:rPr kumimoji="1" lang="en" altLang="zh-CN" sz="1600" b="0" dirty="0">
                          <a:solidFill>
                            <a:sysClr val="windowText" lastClr="000000"/>
                          </a:solidFill>
                          <a:latin typeface="Times New Roman" panose="02020603050405020304" pitchFamily="18" charset="0"/>
                          <a:cs typeface="Times New Roman" panose="02020603050405020304" pitchFamily="18" charset="0"/>
                        </a:rPr>
                        <a:t>In [</a:t>
                      </a:r>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3</a:t>
                      </a:r>
                      <a:r>
                        <a:rPr kumimoji="1" lang="en" altLang="zh-CN" sz="1600" b="0" dirty="0">
                          <a:solidFill>
                            <a:sysClr val="windowText" lastClr="000000"/>
                          </a:solidFill>
                          <a:latin typeface="Times New Roman" panose="02020603050405020304" pitchFamily="18" charset="0"/>
                          <a:cs typeface="Times New Roman" panose="02020603050405020304" pitchFamily="18" charset="0"/>
                        </a:rPr>
                        <a:t>]:</a:t>
                      </a:r>
                      <a:endParaRPr lang="zh-CN" altLang="en-US" sz="1600"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z = y * y *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out = </a:t>
                      </a:r>
                      <a:r>
                        <a:rPr kumimoji="1" lang="en-US" altLang="zh-CN" sz="1600" b="0" dirty="0" err="1">
                          <a:solidFill>
                            <a:sysClr val="windowText" lastClr="000000"/>
                          </a:solidFill>
                          <a:latin typeface="Times New Roman" panose="02020603050405020304" pitchFamily="18" charset="0"/>
                          <a:cs typeface="Times New Roman" panose="02020603050405020304" pitchFamily="18" charset="0"/>
                        </a:rPr>
                        <a:t>z.mean</a:t>
                      </a:r>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print(z)</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print(out)</a:t>
                      </a:r>
                    </a:p>
                  </a:txBody>
                  <a:tcPr>
                    <a:lnL w="12700" cap="flat" cmpd="sng" algn="ctr">
                      <a:solidFill>
                        <a:schemeClr val="bg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93588950"/>
                  </a:ext>
                </a:extLst>
              </a:tr>
              <a:tr h="370840">
                <a:tc>
                  <a:txBody>
                    <a:bodyPr/>
                    <a:lstStyle/>
                    <a:p>
                      <a:r>
                        <a:rPr kumimoji="1" lang="en" altLang="zh-CN" sz="1600" b="0" dirty="0">
                          <a:solidFill>
                            <a:sysClr val="windowText" lastClr="000000"/>
                          </a:solidFill>
                          <a:latin typeface="Times New Roman" panose="02020603050405020304" pitchFamily="18" charset="0"/>
                          <a:cs typeface="Times New Roman" panose="02020603050405020304" pitchFamily="18" charset="0"/>
                        </a:rPr>
                        <a:t>Out [</a:t>
                      </a:r>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3</a:t>
                      </a:r>
                      <a:r>
                        <a:rPr kumimoji="1" lang="en" altLang="zh-CN" sz="1600" b="0" dirty="0">
                          <a:solidFill>
                            <a:sysClr val="windowText" lastClr="000000"/>
                          </a:solidFill>
                          <a:latin typeface="Times New Roman" panose="02020603050405020304" pitchFamily="18" charset="0"/>
                          <a:cs typeface="Times New Roman" panose="02020603050405020304" pitchFamily="18" charset="0"/>
                        </a:rPr>
                        <a:t>]:</a:t>
                      </a:r>
                      <a:endParaRPr lang="zh-CN" altLang="en-US" sz="1600"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600" dirty="0">
                          <a:latin typeface="Times New Roman" panose="02020603050405020304" pitchFamily="18" charset="0"/>
                          <a:cs typeface="Times New Roman" panose="02020603050405020304" pitchFamily="18" charset="0"/>
                        </a:rPr>
                        <a:t>tensor([[27., 27.], [27., 27.]], </a:t>
                      </a:r>
                      <a:r>
                        <a:rPr lang="en" altLang="zh-CN" sz="1600" dirty="0" err="1">
                          <a:latin typeface="Times New Roman" panose="02020603050405020304" pitchFamily="18" charset="0"/>
                          <a:cs typeface="Times New Roman" panose="02020603050405020304" pitchFamily="18" charset="0"/>
                        </a:rPr>
                        <a:t>grad_fn</a:t>
                      </a:r>
                      <a:r>
                        <a:rPr lang="en" altLang="zh-CN" sz="1600" dirty="0">
                          <a:latin typeface="Times New Roman" panose="02020603050405020304" pitchFamily="18" charset="0"/>
                          <a:cs typeface="Times New Roman" panose="02020603050405020304" pitchFamily="18" charset="0"/>
                        </a:rPr>
                        <a:t>=&lt;MulBackward0&gt;)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600" dirty="0">
                          <a:latin typeface="Times New Roman" panose="02020603050405020304" pitchFamily="18" charset="0"/>
                          <a:cs typeface="Times New Roman" panose="02020603050405020304" pitchFamily="18" charset="0"/>
                        </a:rPr>
                        <a:t>tensor(27., </a:t>
                      </a:r>
                      <a:r>
                        <a:rPr lang="en" altLang="zh-CN" sz="1600" dirty="0" err="1">
                          <a:latin typeface="Times New Roman" panose="02020603050405020304" pitchFamily="18" charset="0"/>
                          <a:cs typeface="Times New Roman" panose="02020603050405020304" pitchFamily="18" charset="0"/>
                        </a:rPr>
                        <a:t>grad_fn</a:t>
                      </a:r>
                      <a:r>
                        <a:rPr lang="zh-CN" altLang="en-US" sz="1600" dirty="0">
                          <a:latin typeface="Times New Roman" panose="02020603050405020304" pitchFamily="18" charset="0"/>
                          <a:cs typeface="Times New Roman" panose="02020603050405020304" pitchFamily="18" charset="0"/>
                        </a:rPr>
                        <a:t> </a:t>
                      </a:r>
                      <a:r>
                        <a:rPr lang="en"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 </a:t>
                      </a:r>
                      <a:r>
                        <a:rPr lang="en" altLang="zh-CN" sz="1600" dirty="0">
                          <a:latin typeface="Times New Roman" panose="02020603050405020304" pitchFamily="18" charset="0"/>
                          <a:cs typeface="Times New Roman" panose="02020603050405020304" pitchFamily="18" charset="0"/>
                        </a:rPr>
                        <a:t>&lt;MeanBackward0&gt;)</a:t>
                      </a:r>
                    </a:p>
                  </a:txBody>
                  <a:tcPr>
                    <a:lnL w="12700" cap="flat" cmpd="sng" algn="ctr">
                      <a:solidFill>
                        <a:schemeClr val="bg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41298970"/>
                  </a:ext>
                </a:extLst>
              </a:tr>
            </a:tbl>
          </a:graphicData>
        </a:graphic>
      </p:graphicFrame>
      <p:graphicFrame>
        <p:nvGraphicFramePr>
          <p:cNvPr id="12" name="表格 11">
            <a:extLst>
              <a:ext uri="{FF2B5EF4-FFF2-40B4-BE49-F238E27FC236}">
                <a16:creationId xmlns:a16="http://schemas.microsoft.com/office/drawing/2014/main" id="{FABBE1E4-4838-8B47-A28E-D9008C49421D}"/>
              </a:ext>
            </a:extLst>
          </p:cNvPr>
          <p:cNvGraphicFramePr>
            <a:graphicFrameLocks noGrp="1"/>
          </p:cNvGraphicFramePr>
          <p:nvPr>
            <p:extLst>
              <p:ext uri="{D42A27DB-BD31-4B8C-83A1-F6EECF244321}">
                <p14:modId xmlns:p14="http://schemas.microsoft.com/office/powerpoint/2010/main" val="76549774"/>
              </p:ext>
            </p:extLst>
          </p:nvPr>
        </p:nvGraphicFramePr>
        <p:xfrm>
          <a:off x="935421" y="3813382"/>
          <a:ext cx="8996775" cy="2621280"/>
        </p:xfrm>
        <a:graphic>
          <a:graphicData uri="http://schemas.openxmlformats.org/drawingml/2006/table">
            <a:tbl>
              <a:tblPr firstRow="1" bandRow="1">
                <a:tableStyleId>{5C22544A-7EE6-4342-B048-85BDC9FD1C3A}</a:tableStyleId>
              </a:tblPr>
              <a:tblGrid>
                <a:gridCol w="893379">
                  <a:extLst>
                    <a:ext uri="{9D8B030D-6E8A-4147-A177-3AD203B41FA5}">
                      <a16:colId xmlns:a16="http://schemas.microsoft.com/office/drawing/2014/main" val="165004489"/>
                    </a:ext>
                  </a:extLst>
                </a:gridCol>
                <a:gridCol w="8103396">
                  <a:extLst>
                    <a:ext uri="{9D8B030D-6E8A-4147-A177-3AD203B41FA5}">
                      <a16:colId xmlns:a16="http://schemas.microsoft.com/office/drawing/2014/main" val="2610027987"/>
                    </a:ext>
                  </a:extLst>
                </a:gridCol>
              </a:tblGrid>
              <a:tr h="370840">
                <a:tc>
                  <a:txBody>
                    <a:bodyPr/>
                    <a:lstStyle/>
                    <a:p>
                      <a:r>
                        <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In [</a:t>
                      </a: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4</a:t>
                      </a:r>
                      <a:r>
                        <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zh-CN" altLang="en-US"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a = </a:t>
                      </a:r>
                      <a:r>
                        <a:rPr kumimoji="1" lang="en-US" altLang="zh-CN" sz="1600" b="0" dirty="0" err="1">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torch.randn</a:t>
                      </a: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(2, 2)    </a:t>
                      </a:r>
                      <a:r>
                        <a:rPr kumimoji="1" lang="en-US" altLang="zh-CN" sz="16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 </a:t>
                      </a:r>
                      <a:r>
                        <a:rPr kumimoji="1" lang="zh-CN" altLang="en-US" sz="16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缺失情况下默认 </a:t>
                      </a:r>
                      <a:r>
                        <a:rPr kumimoji="1" lang="en-US" altLang="zh-CN" sz="1600" b="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requires_grad</a:t>
                      </a:r>
                      <a:r>
                        <a:rPr kumimoji="1" lang="en-US" altLang="zh-CN" sz="16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 False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a = ((a * 3) / (a - 1))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print(</a:t>
                      </a:r>
                      <a:r>
                        <a:rPr kumimoji="1" lang="en-US" altLang="zh-CN" sz="1600" b="0" dirty="0" err="1">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a.requires_grad</a:t>
                      </a: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  </a:t>
                      </a:r>
                      <a:r>
                        <a:rPr kumimoji="1" lang="en-US" altLang="zh-CN" sz="16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kumimoji="1" lang="en-US" altLang="zh-CN" sz="1600" b="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False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err="1">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a.requires_grad</a:t>
                      </a: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_(True)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print(</a:t>
                      </a:r>
                      <a:r>
                        <a:rPr kumimoji="1" lang="en-US" altLang="zh-CN" sz="1600" b="0" dirty="0" err="1">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a.requires_grad</a:t>
                      </a: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   </a:t>
                      </a:r>
                      <a:r>
                        <a:rPr kumimoji="1" lang="en-US" altLang="zh-CN" sz="1600" b="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True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b = (a * a).sum()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print(</a:t>
                      </a:r>
                      <a:r>
                        <a:rPr kumimoji="1" lang="en-US" altLang="zh-CN" sz="1600" b="0" dirty="0" err="1">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b.grad_fn</a:t>
                      </a: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endParaRPr>
                    </a:p>
                  </a:txBody>
                  <a:tcPr>
                    <a:lnL w="12700" cap="flat" cmpd="sng" algn="ctr">
                      <a:solidFill>
                        <a:schemeClr val="bg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93588950"/>
                  </a:ext>
                </a:extLst>
              </a:tr>
              <a:tr h="370840">
                <a:tc>
                  <a:txBody>
                    <a:bodyPr/>
                    <a:lstStyle/>
                    <a:p>
                      <a:r>
                        <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Out [</a:t>
                      </a: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4</a:t>
                      </a:r>
                      <a:r>
                        <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zh-CN" altLang="en-US"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600" dirty="0">
                          <a:latin typeface="Times New Roman" panose="02020603050405020304" pitchFamily="18" charset="0"/>
                          <a:ea typeface="Microsoft YaHei" panose="020B0503020204020204" pitchFamily="34" charset="-122"/>
                          <a:cs typeface="Times New Roman" panose="02020603050405020304" pitchFamily="18" charset="0"/>
                        </a:rPr>
                        <a:t>False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600" dirty="0">
                          <a:latin typeface="Times New Roman" panose="02020603050405020304" pitchFamily="18" charset="0"/>
                          <a:ea typeface="Microsoft YaHei" panose="020B0503020204020204" pitchFamily="34" charset="-122"/>
                          <a:cs typeface="Times New Roman" panose="02020603050405020304" pitchFamily="18" charset="0"/>
                        </a:rPr>
                        <a:t>True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600" dirty="0">
                          <a:latin typeface="Times New Roman" panose="02020603050405020304" pitchFamily="18" charset="0"/>
                          <a:ea typeface="Microsoft YaHei" panose="020B0503020204020204" pitchFamily="34" charset="-122"/>
                          <a:cs typeface="Times New Roman" panose="02020603050405020304" pitchFamily="18" charset="0"/>
                        </a:rPr>
                        <a:t>&lt;SumBackward0 object at 0x7fab977a33c8&gt;</a:t>
                      </a:r>
                    </a:p>
                  </a:txBody>
                  <a:tcPr>
                    <a:lnL w="12700" cap="flat" cmpd="sng" algn="ctr">
                      <a:solidFill>
                        <a:schemeClr val="bg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41298970"/>
                  </a:ext>
                </a:extLst>
              </a:tr>
            </a:tbl>
          </a:graphicData>
        </a:graphic>
      </p:graphicFrame>
      <p:sp>
        <p:nvSpPr>
          <p:cNvPr id="2" name="文本框 1">
            <a:extLst>
              <a:ext uri="{FF2B5EF4-FFF2-40B4-BE49-F238E27FC236}">
                <a16:creationId xmlns:a16="http://schemas.microsoft.com/office/drawing/2014/main" id="{0E59B707-2EF6-6A4D-ACC2-A030743AA9DF}"/>
              </a:ext>
            </a:extLst>
          </p:cNvPr>
          <p:cNvSpPr txBox="1"/>
          <p:nvPr/>
        </p:nvSpPr>
        <p:spPr>
          <a:xfrm>
            <a:off x="935421" y="3244652"/>
            <a:ext cx="7372724" cy="369332"/>
          </a:xfrm>
          <a:prstGeom prst="rect">
            <a:avLst/>
          </a:prstGeom>
          <a:noFill/>
        </p:spPr>
        <p:txBody>
          <a:bodyPr wrap="none" rtlCol="0">
            <a:spAutoFit/>
          </a:bodyPr>
          <a:lstStyle/>
          <a:p>
            <a:r>
              <a:rPr lang="zh-CN" altLang="en-US" dirty="0">
                <a:latin typeface="Microsoft YaHei" panose="020B0503020204020204" pitchFamily="34" charset="-122"/>
                <a:ea typeface="Microsoft YaHei" panose="020B0503020204020204" pitchFamily="34" charset="-122"/>
              </a:rPr>
              <a:t>通过</a:t>
            </a:r>
            <a:r>
              <a:rPr lang="en-US" altLang="zh-CN" b="1" dirty="0">
                <a:solidFill>
                  <a:srgbClr val="FF0000"/>
                </a:solidFill>
                <a:latin typeface="Microsoft YaHei" panose="020B0503020204020204" pitchFamily="34" charset="-122"/>
                <a:ea typeface="Microsoft YaHei" panose="020B0503020204020204" pitchFamily="34" charset="-122"/>
              </a:rPr>
              <a:t>.</a:t>
            </a:r>
            <a:r>
              <a:rPr lang="en" altLang="zh-CN" b="1" dirty="0" err="1">
                <a:solidFill>
                  <a:srgbClr val="FF0000"/>
                </a:solidFill>
                <a:latin typeface="Microsoft YaHei" panose="020B0503020204020204" pitchFamily="34" charset="-122"/>
                <a:ea typeface="Microsoft YaHei" panose="020B0503020204020204" pitchFamily="34" charset="-122"/>
              </a:rPr>
              <a:t>requires_grad</a:t>
            </a:r>
            <a:r>
              <a:rPr lang="en" altLang="zh-CN" b="1" dirty="0">
                <a:solidFill>
                  <a:srgbClr val="FF0000"/>
                </a:solidFill>
                <a:latin typeface="Microsoft YaHei" panose="020B0503020204020204" pitchFamily="34" charset="-122"/>
                <a:ea typeface="Microsoft YaHei" panose="020B0503020204020204" pitchFamily="34" charset="-122"/>
              </a:rPr>
              <a:t>_()</a:t>
            </a:r>
            <a:r>
              <a:rPr lang="zh-CN" altLang="en-US" dirty="0">
                <a:latin typeface="Microsoft YaHei" panose="020B0503020204020204" pitchFamily="34" charset="-122"/>
                <a:ea typeface="Microsoft YaHei" panose="020B0503020204020204" pitchFamily="34" charset="-122"/>
              </a:rPr>
              <a:t>来用</a:t>
            </a:r>
            <a:r>
              <a:rPr lang="en" altLang="zh-CN" dirty="0">
                <a:latin typeface="Microsoft YaHei" panose="020B0503020204020204" pitchFamily="34" charset="-122"/>
                <a:ea typeface="Microsoft YaHei" panose="020B0503020204020204" pitchFamily="34" charset="-122"/>
              </a:rPr>
              <a:t>in-place</a:t>
            </a:r>
            <a:r>
              <a:rPr lang="zh-CN" altLang="en-US" dirty="0">
                <a:latin typeface="Microsoft YaHei" panose="020B0503020204020204" pitchFamily="34" charset="-122"/>
                <a:ea typeface="Microsoft YaHei" panose="020B0503020204020204" pitchFamily="34" charset="-122"/>
              </a:rPr>
              <a:t>的方式改变</a:t>
            </a:r>
            <a:r>
              <a:rPr lang="en" altLang="zh-CN" b="1" dirty="0" err="1">
                <a:solidFill>
                  <a:srgbClr val="FF0000"/>
                </a:solidFill>
                <a:latin typeface="Microsoft YaHei" panose="020B0503020204020204" pitchFamily="34" charset="-122"/>
                <a:ea typeface="Microsoft YaHei" panose="020B0503020204020204" pitchFamily="34" charset="-122"/>
              </a:rPr>
              <a:t>requires_grad</a:t>
            </a:r>
            <a:r>
              <a:rPr lang="zh-CN" altLang="en-US" dirty="0">
                <a:latin typeface="Microsoft YaHei" panose="020B0503020204020204" pitchFamily="34" charset="-122"/>
                <a:ea typeface="Microsoft YaHei" panose="020B0503020204020204" pitchFamily="34" charset="-122"/>
              </a:rPr>
              <a:t>属性：</a:t>
            </a:r>
            <a:endParaRPr kumimoji="1"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55639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Microsoft YaHei" panose="020B0503020204020204" pitchFamily="34" charset="-122"/>
                <a:ea typeface="Microsoft YaHei" panose="020B0503020204020204" pitchFamily="34" charset="-122"/>
              </a:rPr>
              <a:t>2.6 </a:t>
            </a:r>
            <a:r>
              <a:rPr lang="zh-CN" altLang="en-US" sz="2800" b="1" dirty="0">
                <a:solidFill>
                  <a:srgbClr val="000000"/>
                </a:solidFill>
                <a:latin typeface="Microsoft YaHei" panose="020B0503020204020204" pitchFamily="34" charset="-122"/>
                <a:ea typeface="Microsoft YaHei" panose="020B0503020204020204" pitchFamily="34" charset="-122"/>
              </a:rPr>
              <a:t>自动求梯度</a:t>
            </a:r>
            <a:endParaRPr lang="en-US" altLang="zh-CN" sz="2800" b="1" dirty="0">
              <a:solidFill>
                <a:srgbClr val="000000"/>
              </a:solidFill>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964D3DD3-E44B-EA43-93DD-88FB7EDBEC4A}"/>
              </a:ext>
            </a:extLst>
          </p:cNvPr>
          <p:cNvSpPr txBox="1"/>
          <p:nvPr/>
        </p:nvSpPr>
        <p:spPr>
          <a:xfrm>
            <a:off x="935421" y="872395"/>
            <a:ext cx="800219" cy="461665"/>
          </a:xfrm>
          <a:prstGeom prst="rect">
            <a:avLst/>
          </a:prstGeom>
          <a:noFill/>
        </p:spPr>
        <p:txBody>
          <a:bodyPr wrap="none" rtlCol="0">
            <a:spAutoFit/>
          </a:bodyPr>
          <a:lstStyle/>
          <a:p>
            <a:r>
              <a:rPr kumimoji="1" lang="zh-CN" altLang="en-US" sz="2400" b="1" dirty="0">
                <a:solidFill>
                  <a:srgbClr val="0000FF"/>
                </a:solidFill>
                <a:latin typeface="Microsoft YaHei" panose="020B0503020204020204" pitchFamily="34" charset="-122"/>
                <a:ea typeface="Microsoft YaHei" panose="020B0503020204020204" pitchFamily="34" charset="-122"/>
              </a:rPr>
              <a:t>梯度</a:t>
            </a:r>
          </a:p>
        </p:txBody>
      </p:sp>
      <p:graphicFrame>
        <p:nvGraphicFramePr>
          <p:cNvPr id="10" name="表格 9">
            <a:extLst>
              <a:ext uri="{FF2B5EF4-FFF2-40B4-BE49-F238E27FC236}">
                <a16:creationId xmlns:a16="http://schemas.microsoft.com/office/drawing/2014/main" id="{E3AA383F-D10F-204A-ADC4-5F5A165F8E59}"/>
              </a:ext>
            </a:extLst>
          </p:cNvPr>
          <p:cNvGraphicFramePr>
            <a:graphicFrameLocks noGrp="1"/>
          </p:cNvGraphicFramePr>
          <p:nvPr>
            <p:extLst>
              <p:ext uri="{D42A27DB-BD31-4B8C-83A1-F6EECF244321}">
                <p14:modId xmlns:p14="http://schemas.microsoft.com/office/powerpoint/2010/main" val="2461225193"/>
              </p:ext>
            </p:extLst>
          </p:nvPr>
        </p:nvGraphicFramePr>
        <p:xfrm>
          <a:off x="935421" y="1432664"/>
          <a:ext cx="8996775" cy="2377440"/>
        </p:xfrm>
        <a:graphic>
          <a:graphicData uri="http://schemas.openxmlformats.org/drawingml/2006/table">
            <a:tbl>
              <a:tblPr firstRow="1" bandRow="1">
                <a:tableStyleId>{5C22544A-7EE6-4342-B048-85BDC9FD1C3A}</a:tableStyleId>
              </a:tblPr>
              <a:tblGrid>
                <a:gridCol w="1071975">
                  <a:extLst>
                    <a:ext uri="{9D8B030D-6E8A-4147-A177-3AD203B41FA5}">
                      <a16:colId xmlns:a16="http://schemas.microsoft.com/office/drawing/2014/main" val="165004489"/>
                    </a:ext>
                  </a:extLst>
                </a:gridCol>
                <a:gridCol w="7924800">
                  <a:extLst>
                    <a:ext uri="{9D8B030D-6E8A-4147-A177-3AD203B41FA5}">
                      <a16:colId xmlns:a16="http://schemas.microsoft.com/office/drawing/2014/main" val="2610027987"/>
                    </a:ext>
                  </a:extLst>
                </a:gridCol>
              </a:tblGrid>
              <a:tr h="370840">
                <a:tc>
                  <a:txBody>
                    <a:bodyPr/>
                    <a:lstStyle/>
                    <a:p>
                      <a:r>
                        <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In [</a:t>
                      </a: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1</a:t>
                      </a:r>
                      <a:r>
                        <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zh-CN" altLang="en-US"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x = </a:t>
                      </a:r>
                      <a:r>
                        <a:rPr kumimoji="1" lang="en-US" altLang="zh-CN" sz="1600" b="0" dirty="0" err="1">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torch.ones</a:t>
                      </a: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(2, 2, </a:t>
                      </a:r>
                      <a:r>
                        <a:rPr kumimoji="1" lang="en-US" altLang="zh-CN" sz="1600" b="0" dirty="0" err="1">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requires_grad</a:t>
                      </a: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=True)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y = x + 2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z = y * y *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out = </a:t>
                      </a:r>
                      <a:r>
                        <a:rPr kumimoji="1" lang="en" altLang="zh-CN" sz="1600" b="0" dirty="0" err="1">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z.mean</a:t>
                      </a:r>
                      <a:r>
                        <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sz="1600" b="0" dirty="0" err="1">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out.backward</a:t>
                      </a:r>
                      <a:r>
                        <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a:t>
                      </a:r>
                      <a:r>
                        <a:rPr kumimoji="1" lang="zh-CN" altLang="en-US"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 </a:t>
                      </a: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 </a:t>
                      </a:r>
                      <a:r>
                        <a:rPr kumimoji="1" lang="en-US" altLang="zh-CN" sz="16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kumimoji="1" lang="zh-CN" altLang="en-US" sz="16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等价于 </a:t>
                      </a:r>
                      <a:r>
                        <a:rPr kumimoji="1" lang="en" altLang="zh-CN" sz="1600" b="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out.backward</a:t>
                      </a:r>
                      <a:r>
                        <a:rPr kumimoji="1" lang="en" altLang="zh-CN" sz="16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a:t>
                      </a:r>
                      <a:r>
                        <a:rPr kumimoji="1" lang="en" altLang="zh-CN" sz="1600" b="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torch.tensor</a:t>
                      </a:r>
                      <a:r>
                        <a:rPr kumimoji="1" lang="en" altLang="zh-CN" sz="16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print(</a:t>
                      </a:r>
                      <a:r>
                        <a:rPr kumimoji="1" lang="en" altLang="zh-CN" sz="1600" b="0" dirty="0" err="1">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x.grad</a:t>
                      </a:r>
                      <a:r>
                        <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a:t>
                      </a:r>
                    </a:p>
                  </a:txBody>
                  <a:tcPr>
                    <a:lnL w="12700" cap="flat" cmpd="sng" algn="ctr">
                      <a:solidFill>
                        <a:schemeClr val="bg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93588950"/>
                  </a:ext>
                </a:extLst>
              </a:tr>
              <a:tr h="0">
                <a:tc>
                  <a:txBody>
                    <a:bodyPr/>
                    <a:lstStyle/>
                    <a:p>
                      <a:r>
                        <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Out [</a:t>
                      </a: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1</a:t>
                      </a:r>
                      <a:r>
                        <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zh-CN" altLang="en-US"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600" dirty="0">
                          <a:latin typeface="Times New Roman" panose="02020603050405020304" pitchFamily="18" charset="0"/>
                          <a:ea typeface="Microsoft YaHei" panose="020B0503020204020204" pitchFamily="34" charset="-122"/>
                          <a:cs typeface="Times New Roman" panose="02020603050405020304" pitchFamily="18" charset="0"/>
                        </a:rPr>
                        <a:t>tensor([[4.5000, 4.5000], </a:t>
                      </a:r>
                      <a:br>
                        <a:rPr lang="en" altLang="zh-CN" sz="1600" dirty="0">
                          <a:latin typeface="Times New Roman" panose="02020603050405020304" pitchFamily="18" charset="0"/>
                          <a:ea typeface="Microsoft YaHei" panose="020B0503020204020204" pitchFamily="34" charset="-122"/>
                          <a:cs typeface="Times New Roman" panose="02020603050405020304" pitchFamily="18" charset="0"/>
                        </a:rPr>
                      </a:br>
                      <a:r>
                        <a:rPr lang="zh-CN" altLang="en-US" sz="1600" dirty="0">
                          <a:latin typeface="Times New Roman" panose="02020603050405020304" pitchFamily="18" charset="0"/>
                          <a:ea typeface="Microsoft YaHei" panose="020B0503020204020204" pitchFamily="34" charset="-122"/>
                          <a:cs typeface="Times New Roman" panose="02020603050405020304" pitchFamily="18" charset="0"/>
                        </a:rPr>
                        <a:t>            </a:t>
                      </a:r>
                      <a:r>
                        <a:rPr lang="en" altLang="zh-CN" sz="1600" dirty="0">
                          <a:latin typeface="Times New Roman" panose="02020603050405020304" pitchFamily="18" charset="0"/>
                          <a:ea typeface="Microsoft YaHei" panose="020B0503020204020204" pitchFamily="34" charset="-122"/>
                          <a:cs typeface="Times New Roman" panose="02020603050405020304" pitchFamily="18" charset="0"/>
                        </a:rPr>
                        <a:t>[4.5000, 4.5000]])</a:t>
                      </a:r>
                    </a:p>
                  </a:txBody>
                  <a:tcPr>
                    <a:lnL w="12700" cap="flat" cmpd="sng" algn="ctr">
                      <a:solidFill>
                        <a:schemeClr val="bg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41298970"/>
                  </a:ext>
                </a:extLst>
              </a:tr>
            </a:tbl>
          </a:graphicData>
        </a:graphic>
      </p:graphicFrame>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1FE90075-DE5A-7349-94C0-0F0DB276D5CA}"/>
                  </a:ext>
                </a:extLst>
              </p:cNvPr>
              <p:cNvSpPr txBox="1"/>
              <p:nvPr/>
            </p:nvSpPr>
            <p:spPr>
              <a:xfrm>
                <a:off x="2763165" y="4762847"/>
                <a:ext cx="3759812" cy="6580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𝑜</m:t>
                      </m:r>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m:t>
                          </m:r>
                        </m:num>
                        <m:den>
                          <m:r>
                            <a:rPr kumimoji="1" lang="en-US" altLang="zh-CN" b="0" i="1" smtClean="0">
                              <a:latin typeface="Cambria Math" panose="02040503050406030204" pitchFamily="18" charset="0"/>
                            </a:rPr>
                            <m:t>4</m:t>
                          </m:r>
                        </m:den>
                      </m:f>
                      <m:nary>
                        <m:naryPr>
                          <m:chr m:val="∑"/>
                          <m:limLoc m:val="subSup"/>
                          <m:ctrlPr>
                            <a:rPr kumimoji="1" lang="en-US" altLang="zh-CN" b="0" i="1" smtClean="0">
                              <a:latin typeface="Cambria Math" panose="02040503050406030204" pitchFamily="18" charset="0"/>
                            </a:rPr>
                          </m:ctrlPr>
                        </m:naryPr>
                        <m:sub>
                          <m:r>
                            <m:rPr>
                              <m:brk m:alnAt="25"/>
                            </m:rPr>
                            <a:rPr kumimoji="1" lang="en-US" altLang="zh-CN" b="0" i="1" smtClean="0">
                              <a:latin typeface="Cambria Math" panose="02040503050406030204" pitchFamily="18" charset="0"/>
                            </a:rPr>
                            <m:t>𝑖</m:t>
                          </m:r>
                          <m:r>
                            <a:rPr kumimoji="1" lang="en-US" altLang="zh-CN" b="0" i="1" smtClean="0">
                              <a:latin typeface="Cambria Math" panose="02040503050406030204" pitchFamily="18" charset="0"/>
                            </a:rPr>
                            <m:t>=1</m:t>
                          </m:r>
                        </m:sub>
                        <m:sup>
                          <m:r>
                            <a:rPr kumimoji="1" lang="en-US" altLang="zh-CN" b="0" i="1" smtClean="0">
                              <a:latin typeface="Cambria Math" panose="02040503050406030204" pitchFamily="18" charset="0"/>
                            </a:rPr>
                            <m:t>4</m:t>
                          </m:r>
                        </m:sup>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𝑧</m:t>
                              </m:r>
                            </m:e>
                            <m:sub>
                              <m:r>
                                <a:rPr kumimoji="1" lang="en-US" altLang="zh-CN" b="0" i="1" smtClean="0">
                                  <a:latin typeface="Cambria Math" panose="02040503050406030204" pitchFamily="18" charset="0"/>
                                </a:rPr>
                                <m:t>𝑖</m:t>
                              </m:r>
                            </m:sub>
                          </m:sSub>
                        </m:e>
                      </m:nary>
                      <m:r>
                        <a:rPr kumimoji="1" lang="en-US" altLang="zh-CN" i="1">
                          <a:latin typeface="Cambria Math" panose="02040503050406030204" pitchFamily="18" charset="0"/>
                        </a:rPr>
                        <m:t>=</m:t>
                      </m:r>
                      <m:f>
                        <m:fPr>
                          <m:ctrlPr>
                            <a:rPr kumimoji="1" lang="en-US" altLang="zh-CN" i="1">
                              <a:latin typeface="Cambria Math" panose="02040503050406030204" pitchFamily="18" charset="0"/>
                            </a:rPr>
                          </m:ctrlPr>
                        </m:fPr>
                        <m:num>
                          <m:r>
                            <a:rPr kumimoji="1" lang="en-US" altLang="zh-CN" i="1">
                              <a:latin typeface="Cambria Math" panose="02040503050406030204" pitchFamily="18" charset="0"/>
                            </a:rPr>
                            <m:t>1</m:t>
                          </m:r>
                        </m:num>
                        <m:den>
                          <m:r>
                            <a:rPr kumimoji="1" lang="en-US" altLang="zh-CN" i="1">
                              <a:latin typeface="Cambria Math" panose="02040503050406030204" pitchFamily="18" charset="0"/>
                            </a:rPr>
                            <m:t>4</m:t>
                          </m:r>
                        </m:den>
                      </m:f>
                      <m:nary>
                        <m:naryPr>
                          <m:chr m:val="∑"/>
                          <m:limLoc m:val="subSup"/>
                          <m:ctrlPr>
                            <a:rPr kumimoji="1" lang="en-US" altLang="zh-CN" i="1">
                              <a:latin typeface="Cambria Math" panose="02040503050406030204" pitchFamily="18" charset="0"/>
                            </a:rPr>
                          </m:ctrlPr>
                        </m:naryPr>
                        <m:sub>
                          <m:r>
                            <m:rPr>
                              <m:brk m:alnAt="25"/>
                            </m:rPr>
                            <a:rPr kumimoji="1" lang="en-US" altLang="zh-CN" i="1">
                              <a:latin typeface="Cambria Math" panose="02040503050406030204" pitchFamily="18" charset="0"/>
                            </a:rPr>
                            <m:t>𝑖</m:t>
                          </m:r>
                          <m:r>
                            <a:rPr kumimoji="1" lang="en-US" altLang="zh-CN" i="1">
                              <a:latin typeface="Cambria Math" panose="02040503050406030204" pitchFamily="18" charset="0"/>
                            </a:rPr>
                            <m:t>=1</m:t>
                          </m:r>
                        </m:sub>
                        <m:sup>
                          <m:r>
                            <a:rPr kumimoji="1" lang="en-US" altLang="zh-CN" i="1">
                              <a:latin typeface="Cambria Math" panose="02040503050406030204" pitchFamily="18" charset="0"/>
                            </a:rPr>
                            <m:t>4</m:t>
                          </m:r>
                        </m:sup>
                        <m:e>
                          <m:r>
                            <a:rPr kumimoji="1" lang="en-US" altLang="zh-CN" b="0" i="1" smtClean="0">
                              <a:latin typeface="Cambria Math" panose="02040503050406030204" pitchFamily="18" charset="0"/>
                            </a:rPr>
                            <m:t>3</m:t>
                          </m:r>
                          <m:sSup>
                            <m:sSupPr>
                              <m:ctrlPr>
                                <a:rPr kumimoji="1" lang="en-US" altLang="zh-CN" b="0" i="1" smtClean="0">
                                  <a:latin typeface="Cambria Math" panose="02040503050406030204" pitchFamily="18" charset="0"/>
                                </a:rPr>
                              </m:ctrlPr>
                            </m:sSupPr>
                            <m:e>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𝑥</m:t>
                                  </m:r>
                                </m:e>
                                <m:sub>
                                  <m:r>
                                    <a:rPr kumimoji="1" lang="en-US" altLang="zh-CN" i="1">
                                      <a:latin typeface="Cambria Math" panose="02040503050406030204" pitchFamily="18" charset="0"/>
                                    </a:rPr>
                                    <m:t>𝑖</m:t>
                                  </m:r>
                                </m:sub>
                              </m:sSub>
                              <m:r>
                                <a:rPr kumimoji="1" lang="en-US" altLang="zh-CN" i="1">
                                  <a:latin typeface="Cambria Math" panose="02040503050406030204" pitchFamily="18" charset="0"/>
                                </a:rPr>
                                <m:t>+2)</m:t>
                              </m:r>
                            </m:e>
                            <m:sup>
                              <m:r>
                                <a:rPr kumimoji="1" lang="en-US" altLang="zh-CN" b="0" i="1" smtClean="0">
                                  <a:latin typeface="Cambria Math" panose="02040503050406030204" pitchFamily="18" charset="0"/>
                                </a:rPr>
                                <m:t>2</m:t>
                              </m:r>
                            </m:sup>
                          </m:sSup>
                        </m:e>
                      </m:nary>
                    </m:oMath>
                  </m:oMathPara>
                </a14:m>
                <a:endParaRPr kumimoji="1" lang="zh-CN" altLang="en-US" dirty="0">
                  <a:latin typeface="Microsoft YaHei" panose="020B0503020204020204" pitchFamily="34" charset="-122"/>
                  <a:ea typeface="Microsoft YaHei" panose="020B0503020204020204" pitchFamily="34" charset="-122"/>
                </a:endParaRPr>
              </a:p>
            </p:txBody>
          </p:sp>
        </mc:Choice>
        <mc:Fallback xmlns="">
          <p:sp>
            <p:nvSpPr>
              <p:cNvPr id="2" name="文本框 1">
                <a:extLst>
                  <a:ext uri="{FF2B5EF4-FFF2-40B4-BE49-F238E27FC236}">
                    <a16:creationId xmlns:a16="http://schemas.microsoft.com/office/drawing/2014/main" id="{1FE90075-DE5A-7349-94C0-0F0DB276D5CA}"/>
                  </a:ext>
                </a:extLst>
              </p:cNvPr>
              <p:cNvSpPr txBox="1">
                <a:spLocks noRot="1" noChangeAspect="1" noMove="1" noResize="1" noEditPoints="1" noAdjustHandles="1" noChangeArrowheads="1" noChangeShapeType="1" noTextEdit="1"/>
              </p:cNvSpPr>
              <p:nvPr/>
            </p:nvSpPr>
            <p:spPr>
              <a:xfrm>
                <a:off x="2763165" y="4762847"/>
                <a:ext cx="3759812" cy="658001"/>
              </a:xfrm>
              <a:prstGeom prst="rect">
                <a:avLst/>
              </a:prstGeom>
              <a:blipFill>
                <a:blip r:embed="rId3"/>
                <a:stretch>
                  <a:fillRect l="-2694" t="-139623" b="-211321"/>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B5FE8D06-F4BE-9A45-810B-2D8D0689A8F5}"/>
              </a:ext>
            </a:extLst>
          </p:cNvPr>
          <p:cNvSpPr txBox="1"/>
          <p:nvPr/>
        </p:nvSpPr>
        <p:spPr>
          <a:xfrm>
            <a:off x="935421" y="4295211"/>
            <a:ext cx="1883849"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令</a:t>
            </a:r>
            <a:r>
              <a:rPr kumimoji="1" lang="en-US" altLang="zh-CN" b="1" dirty="0">
                <a:solidFill>
                  <a:srgbClr val="FF0000"/>
                </a:solidFill>
                <a:latin typeface="Microsoft YaHei" panose="020B0503020204020204" pitchFamily="34" charset="-122"/>
                <a:ea typeface="Microsoft YaHei" panose="020B0503020204020204" pitchFamily="34" charset="-122"/>
              </a:rPr>
              <a:t>out</a:t>
            </a:r>
            <a:r>
              <a:rPr kumimoji="1" lang="zh-CN" altLang="en-US" dirty="0">
                <a:latin typeface="Microsoft YaHei" panose="020B0503020204020204" pitchFamily="34" charset="-122"/>
                <a:ea typeface="Microsoft YaHei" panose="020B0503020204020204" pitchFamily="34" charset="-122"/>
              </a:rPr>
              <a:t>为</a:t>
            </a:r>
            <a:r>
              <a:rPr kumimoji="1" lang="en-US" altLang="zh-CN" i="1" dirty="0">
                <a:latin typeface="Microsoft YaHei" panose="020B0503020204020204" pitchFamily="34" charset="-122"/>
                <a:ea typeface="Microsoft YaHei" panose="020B0503020204020204" pitchFamily="34" charset="-122"/>
              </a:rPr>
              <a:t>o</a:t>
            </a:r>
            <a:r>
              <a:rPr kumimoji="1" lang="zh-CN" altLang="en-US" i="1" dirty="0">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rPr>
              <a:t>因为</a:t>
            </a:r>
            <a:endParaRPr kumimoji="1" lang="zh-CN" altLang="en-US" i="1" dirty="0">
              <a:latin typeface="Microsoft YaHei" panose="020B0503020204020204" pitchFamily="34" charset="-122"/>
              <a:ea typeface="Microsoft YaHei" panose="020B0503020204020204" pitchFamily="34" charset="-122"/>
            </a:endParaRPr>
          </a:p>
        </p:txBody>
      </p:sp>
      <p:sp>
        <p:nvSpPr>
          <p:cNvPr id="9" name="文本框 8">
            <a:extLst>
              <a:ext uri="{FF2B5EF4-FFF2-40B4-BE49-F238E27FC236}">
                <a16:creationId xmlns:a16="http://schemas.microsoft.com/office/drawing/2014/main" id="{3057E83D-984D-F047-B3EA-EAEC9F8C61BB}"/>
              </a:ext>
            </a:extLst>
          </p:cNvPr>
          <p:cNvSpPr txBox="1"/>
          <p:nvPr/>
        </p:nvSpPr>
        <p:spPr>
          <a:xfrm>
            <a:off x="935421" y="5455374"/>
            <a:ext cx="646331"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所以</a:t>
            </a: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7E260C22-20CD-8048-9FAA-6403C42F91AC}"/>
                  </a:ext>
                </a:extLst>
              </p:cNvPr>
              <p:cNvSpPr txBox="1"/>
              <p:nvPr/>
            </p:nvSpPr>
            <p:spPr>
              <a:xfrm>
                <a:off x="3697684" y="5824706"/>
                <a:ext cx="1890774" cy="6900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d>
                            <m:dPr>
                              <m:begChr m:val=""/>
                              <m:endChr m:val="|"/>
                              <m:ctrlPr>
                                <a:rPr kumimoji="1" lang="en-US" altLang="zh-CN" i="1">
                                  <a:latin typeface="Cambria Math" panose="02040503050406030204" pitchFamily="18" charset="0"/>
                                </a:rPr>
                              </m:ctrlPr>
                            </m:dPr>
                            <m:e>
                              <m:f>
                                <m:fPr>
                                  <m:ctrlPr>
                                    <a:rPr kumimoji="1" lang="en-US" altLang="zh-CN" i="1">
                                      <a:latin typeface="Cambria Math" panose="02040503050406030204" pitchFamily="18" charset="0"/>
                                    </a:rPr>
                                  </m:ctrlPr>
                                </m:fPr>
                                <m:num>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𝑜</m:t>
                                  </m:r>
                                </m:num>
                                <m:den>
                                  <m:r>
                                    <a:rPr kumimoji="1" lang="en-US" altLang="zh-CN" i="1">
                                      <a:latin typeface="Cambria Math" panose="02040503050406030204" pitchFamily="18" charset="0"/>
                                      <a:ea typeface="Cambria Math" panose="02040503050406030204" pitchFamily="18" charset="0"/>
                                    </a:rPr>
                                    <m:t>𝜕</m:t>
                                  </m:r>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𝑥</m:t>
                                      </m:r>
                                    </m:e>
                                    <m:sub>
                                      <m:r>
                                        <a:rPr kumimoji="1" lang="en-US" altLang="zh-CN" i="1">
                                          <a:latin typeface="Cambria Math" panose="02040503050406030204" pitchFamily="18" charset="0"/>
                                          <a:ea typeface="Cambria Math" panose="02040503050406030204" pitchFamily="18" charset="0"/>
                                        </a:rPr>
                                        <m:t>𝑖</m:t>
                                      </m:r>
                                    </m:sub>
                                  </m:sSub>
                                </m:den>
                              </m:f>
                            </m:e>
                          </m:d>
                        </m:e>
                        <m:sub>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𝑥</m:t>
                              </m:r>
                            </m:e>
                            <m:sub>
                              <m:r>
                                <a:rPr kumimoji="1" lang="en-US" altLang="zh-CN" b="0" i="1" smtClean="0">
                                  <a:latin typeface="Cambria Math" panose="02040503050406030204" pitchFamily="18" charset="0"/>
                                </a:rPr>
                                <m:t>𝑖</m:t>
                              </m:r>
                            </m:sub>
                          </m:sSub>
                          <m:r>
                            <a:rPr kumimoji="1" lang="en-US" altLang="zh-CN" b="0" i="1" smtClean="0">
                              <a:latin typeface="Cambria Math" panose="02040503050406030204" pitchFamily="18" charset="0"/>
                            </a:rPr>
                            <m:t>=1</m:t>
                          </m:r>
                        </m:sub>
                      </m:sSub>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9</m:t>
                          </m:r>
                        </m:num>
                        <m:den>
                          <m:r>
                            <a:rPr kumimoji="1" lang="en-US" altLang="zh-CN" b="0" i="1" smtClean="0">
                              <a:latin typeface="Cambria Math" panose="02040503050406030204" pitchFamily="18" charset="0"/>
                            </a:rPr>
                            <m:t>2</m:t>
                          </m:r>
                        </m:den>
                      </m:f>
                      <m:r>
                        <a:rPr kumimoji="1" lang="en-US" altLang="zh-CN" b="0" i="1" smtClean="0">
                          <a:latin typeface="Cambria Math" panose="02040503050406030204" pitchFamily="18" charset="0"/>
                        </a:rPr>
                        <m:t>=4.5</m:t>
                      </m:r>
                    </m:oMath>
                  </m:oMathPara>
                </a14:m>
                <a:endParaRPr kumimoji="1" lang="zh-CN" altLang="en-US" dirty="0">
                  <a:latin typeface="Microsoft YaHei" panose="020B0503020204020204" pitchFamily="34" charset="-122"/>
                  <a:ea typeface="Microsoft YaHei" panose="020B0503020204020204" pitchFamily="34" charset="-122"/>
                </a:endParaRPr>
              </a:p>
            </p:txBody>
          </p:sp>
        </mc:Choice>
        <mc:Fallback xmlns="">
          <p:sp>
            <p:nvSpPr>
              <p:cNvPr id="13" name="文本框 12">
                <a:extLst>
                  <a:ext uri="{FF2B5EF4-FFF2-40B4-BE49-F238E27FC236}">
                    <a16:creationId xmlns:a16="http://schemas.microsoft.com/office/drawing/2014/main" id="{7E260C22-20CD-8048-9FAA-6403C42F91AC}"/>
                  </a:ext>
                </a:extLst>
              </p:cNvPr>
              <p:cNvSpPr txBox="1">
                <a:spLocks noRot="1" noChangeAspect="1" noMove="1" noResize="1" noEditPoints="1" noAdjustHandles="1" noChangeArrowheads="1" noChangeShapeType="1" noTextEdit="1"/>
              </p:cNvSpPr>
              <p:nvPr/>
            </p:nvSpPr>
            <p:spPr>
              <a:xfrm>
                <a:off x="3697684" y="5824706"/>
                <a:ext cx="1890774" cy="690061"/>
              </a:xfrm>
              <a:prstGeom prst="rect">
                <a:avLst/>
              </a:prstGeom>
              <a:blipFill>
                <a:blip r:embed="rId4"/>
                <a:stretch>
                  <a:fillRect l="-40667" t="-200000" r="-2000" b="-2727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67512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21422"/>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1.1 </a:t>
            </a:r>
            <a:r>
              <a:rPr lang="en-US" altLang="zh-CN" sz="2800" b="1" dirty="0" err="1">
                <a:solidFill>
                  <a:srgbClr val="000000"/>
                </a:solidFill>
                <a:latin typeface="微软雅黑" panose="020B0503020204020204" pitchFamily="34" charset="-122"/>
                <a:ea typeface="微软雅黑" panose="020B0503020204020204" pitchFamily="34" charset="-122"/>
              </a:rPr>
              <a:t>Anoconda</a:t>
            </a:r>
            <a:r>
              <a:rPr lang="zh-CN" altLang="en-US" sz="2800" b="1" dirty="0">
                <a:solidFill>
                  <a:srgbClr val="000000"/>
                </a:solidFill>
                <a:latin typeface="微软雅黑" panose="020B0503020204020204" pitchFamily="34" charset="-122"/>
                <a:ea typeface="微软雅黑" panose="020B0503020204020204" pitchFamily="34" charset="-122"/>
              </a:rPr>
              <a:t>安装</a:t>
            </a:r>
          </a:p>
        </p:txBody>
      </p:sp>
      <p:sp>
        <p:nvSpPr>
          <p:cNvPr id="2" name="文本框 1">
            <a:extLst>
              <a:ext uri="{FF2B5EF4-FFF2-40B4-BE49-F238E27FC236}">
                <a16:creationId xmlns:a16="http://schemas.microsoft.com/office/drawing/2014/main" id="{11B806D4-44D6-4129-B277-1D570A49B90B}"/>
              </a:ext>
            </a:extLst>
          </p:cNvPr>
          <p:cNvSpPr txBox="1">
            <a:spLocks/>
          </p:cNvSpPr>
          <p:nvPr/>
        </p:nvSpPr>
        <p:spPr>
          <a:xfrm>
            <a:off x="777846" y="1058049"/>
            <a:ext cx="10767831" cy="1932313"/>
          </a:xfrm>
          <a:prstGeom prst="rect">
            <a:avLst/>
          </a:prstGeom>
          <a:noFill/>
        </p:spPr>
        <p:txBody>
          <a:bodyPr wrap="square" rtlCol="0">
            <a:noAutofit/>
          </a:bodyPr>
          <a:lstStyle/>
          <a:p>
            <a:r>
              <a:rPr lang="en-US" altLang="zh-CN" b="1" dirty="0">
                <a:latin typeface="Microsoft YaHei" panose="020B0503020204020204" pitchFamily="34" charset="-122"/>
                <a:ea typeface="Microsoft YaHei" panose="020B0503020204020204" pitchFamily="34" charset="-122"/>
              </a:rPr>
              <a:t>Anaconda</a:t>
            </a:r>
            <a:r>
              <a:rPr lang="zh-CN" altLang="en-US" dirty="0">
                <a:latin typeface="Microsoft YaHei" panose="020B0503020204020204" pitchFamily="34" charset="-122"/>
                <a:ea typeface="Microsoft YaHei" panose="020B0503020204020204" pitchFamily="34" charset="-122"/>
              </a:rPr>
              <a:t>是一个用于科学计算的</a:t>
            </a:r>
            <a:r>
              <a:rPr lang="en-US" altLang="zh-CN" dirty="0">
                <a:latin typeface="Microsoft YaHei" panose="020B0503020204020204" pitchFamily="34" charset="-122"/>
                <a:ea typeface="Microsoft YaHei" panose="020B0503020204020204" pitchFamily="34" charset="-122"/>
              </a:rPr>
              <a:t>Python</a:t>
            </a:r>
            <a:r>
              <a:rPr lang="zh-CN" altLang="en-US" dirty="0">
                <a:latin typeface="Microsoft YaHei" panose="020B0503020204020204" pitchFamily="34" charset="-122"/>
                <a:ea typeface="Microsoft YaHei" panose="020B0503020204020204" pitchFamily="34" charset="-122"/>
              </a:rPr>
              <a:t>发行版，支持</a:t>
            </a:r>
            <a:r>
              <a:rPr lang="en-US" altLang="zh-CN" dirty="0">
                <a:latin typeface="Microsoft YaHei" panose="020B0503020204020204" pitchFamily="34" charset="-122"/>
                <a:ea typeface="Microsoft YaHei" panose="020B0503020204020204" pitchFamily="34" charset="-122"/>
              </a:rPr>
              <a:t>Linux</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Mac</a:t>
            </a:r>
            <a:r>
              <a:rPr lang="zh-CN" altLang="en-US" dirty="0">
                <a:latin typeface="Microsoft YaHei" panose="020B0503020204020204" pitchFamily="34" charset="-122"/>
                <a:ea typeface="Microsoft YaHei" panose="020B0503020204020204" pitchFamily="34" charset="-122"/>
              </a:rPr>
              <a:t>和</a:t>
            </a:r>
            <a:r>
              <a:rPr lang="en-US" altLang="zh-CN" dirty="0">
                <a:latin typeface="Microsoft YaHei" panose="020B0503020204020204" pitchFamily="34" charset="-122"/>
                <a:ea typeface="Microsoft YaHei" panose="020B0503020204020204" pitchFamily="34" charset="-122"/>
              </a:rPr>
              <a:t>Window</a:t>
            </a:r>
            <a:r>
              <a:rPr lang="zh-CN" altLang="en-US" dirty="0">
                <a:latin typeface="Microsoft YaHei" panose="020B0503020204020204" pitchFamily="34" charset="-122"/>
                <a:ea typeface="Microsoft YaHei" panose="020B0503020204020204" pitchFamily="34" charset="-122"/>
              </a:rPr>
              <a:t>系统，提供了包管理</a:t>
            </a:r>
          </a:p>
          <a:p>
            <a:r>
              <a:rPr lang="zh-CN" altLang="en-US" dirty="0">
                <a:latin typeface="Microsoft YaHei" panose="020B0503020204020204" pitchFamily="34" charset="-122"/>
                <a:ea typeface="Microsoft YaHei" panose="020B0503020204020204" pitchFamily="34" charset="-122"/>
              </a:rPr>
              <a:t>与环境管理的功能，可以很方便地解决</a:t>
            </a:r>
            <a:r>
              <a:rPr lang="en-US" altLang="zh-CN" dirty="0">
                <a:latin typeface="Microsoft YaHei" panose="020B0503020204020204" pitchFamily="34" charset="-122"/>
                <a:ea typeface="Microsoft YaHei" panose="020B0503020204020204" pitchFamily="34" charset="-122"/>
              </a:rPr>
              <a:t>Python</a:t>
            </a:r>
            <a:r>
              <a:rPr lang="zh-CN" altLang="en-US" dirty="0">
                <a:latin typeface="Microsoft YaHei" panose="020B0503020204020204" pitchFamily="34" charset="-122"/>
                <a:ea typeface="Microsoft YaHei" panose="020B0503020204020204" pitchFamily="34" charset="-122"/>
              </a:rPr>
              <a:t>并存、切换，以及各种第三方包安装的问题。</a:t>
            </a:r>
            <a:endParaRPr lang="en-US" altLang="zh-CN" dirty="0">
              <a:latin typeface="Microsoft YaHei" panose="020B0503020204020204" pitchFamily="34" charset="-122"/>
              <a:ea typeface="Microsoft YaHei" panose="020B0503020204020204" pitchFamily="34" charset="-122"/>
            </a:endParaRPr>
          </a:p>
          <a:p>
            <a:endParaRPr lang="en-US" altLang="zh-CN" sz="2800" dirty="0">
              <a:solidFill>
                <a:srgbClr val="000000"/>
              </a:solidFill>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可以直接从 </a:t>
            </a:r>
            <a:r>
              <a:rPr lang="en-US" altLang="zh-CN" dirty="0">
                <a:latin typeface="Microsoft YaHei" panose="020B0503020204020204" pitchFamily="34" charset="-122"/>
                <a:ea typeface="Microsoft YaHei" panose="020B0503020204020204" pitchFamily="34" charset="-122"/>
              </a:rPr>
              <a:t>Anaconda</a:t>
            </a:r>
            <a:r>
              <a:rPr lang="zh-CN" altLang="en-US" dirty="0">
                <a:latin typeface="Microsoft YaHei" panose="020B0503020204020204" pitchFamily="34" charset="-122"/>
                <a:ea typeface="Microsoft YaHei" panose="020B0503020204020204" pitchFamily="34" charset="-122"/>
              </a:rPr>
              <a:t>官网</a:t>
            </a:r>
            <a:r>
              <a:rPr lang="en-US" altLang="zh-CN" baseline="30000"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下载，但因为</a:t>
            </a:r>
            <a:r>
              <a:rPr lang="en-US" altLang="zh-CN" dirty="0">
                <a:latin typeface="Microsoft YaHei" panose="020B0503020204020204" pitchFamily="34" charset="-122"/>
                <a:ea typeface="Microsoft YaHei" panose="020B0503020204020204" pitchFamily="34" charset="-122"/>
              </a:rPr>
              <a:t>Anaconda</a:t>
            </a:r>
            <a:r>
              <a:rPr lang="zh-CN" altLang="en-US" dirty="0">
                <a:latin typeface="Microsoft YaHei" panose="020B0503020204020204" pitchFamily="34" charset="-122"/>
                <a:ea typeface="Microsoft YaHei" panose="020B0503020204020204" pitchFamily="34" charset="-122"/>
              </a:rPr>
              <a:t>的服务器在国外，所以下载速度会很慢，这里</a:t>
            </a:r>
          </a:p>
          <a:p>
            <a:r>
              <a:rPr lang="zh-CN" altLang="en-US" dirty="0">
                <a:latin typeface="Microsoft YaHei" panose="020B0503020204020204" pitchFamily="34" charset="-122"/>
                <a:ea typeface="Microsoft YaHei" panose="020B0503020204020204" pitchFamily="34" charset="-122"/>
              </a:rPr>
              <a:t>推荐使用清华的镜像</a:t>
            </a:r>
            <a:r>
              <a:rPr lang="en-US" altLang="zh-CN" baseline="30000" dirty="0">
                <a:latin typeface="Microsoft YaHei" panose="020B0503020204020204" pitchFamily="34" charset="-122"/>
                <a:ea typeface="Microsoft YaHei" panose="020B0503020204020204" pitchFamily="34" charset="-122"/>
              </a:rPr>
              <a:t>[2]</a:t>
            </a:r>
            <a:r>
              <a:rPr lang="zh-CN" altLang="en-US" dirty="0">
                <a:latin typeface="Microsoft YaHei" panose="020B0503020204020204" pitchFamily="34" charset="-122"/>
                <a:ea typeface="Microsoft YaHei" panose="020B0503020204020204" pitchFamily="34" charset="-122"/>
              </a:rPr>
              <a:t>来下载。选择合适你的版本下载，这里选择</a:t>
            </a:r>
            <a:r>
              <a:rPr lang="en-US" altLang="zh-CN" b="1" dirty="0">
                <a:solidFill>
                  <a:srgbClr val="FF0000"/>
                </a:solidFill>
                <a:latin typeface="Microsoft YaHei" panose="020B0503020204020204" pitchFamily="34" charset="-122"/>
                <a:ea typeface="Microsoft YaHei" panose="020B0503020204020204" pitchFamily="34" charset="-122"/>
              </a:rPr>
              <a:t>Anaconda2020.02-Windowsx86_</a:t>
            </a:r>
          </a:p>
          <a:p>
            <a:r>
              <a:rPr lang="en-US" altLang="zh-CN" b="1" dirty="0">
                <a:solidFill>
                  <a:srgbClr val="FF0000"/>
                </a:solidFill>
                <a:latin typeface="Microsoft YaHei" panose="020B0503020204020204" pitchFamily="34" charset="-122"/>
                <a:ea typeface="Microsoft YaHei" panose="020B0503020204020204" pitchFamily="34" charset="-122"/>
              </a:rPr>
              <a:t>64.exe</a:t>
            </a:r>
            <a:r>
              <a:rPr lang="zh-CN" altLang="en-US" dirty="0">
                <a:latin typeface="Microsoft YaHei" panose="020B0503020204020204" pitchFamily="34" charset="-122"/>
                <a:ea typeface="Microsoft YaHei" panose="020B0503020204020204" pitchFamily="34" charset="-122"/>
              </a:rPr>
              <a:t>版本</a:t>
            </a:r>
            <a:r>
              <a:rPr lang="en-US" altLang="zh-CN" dirty="0">
                <a:latin typeface="Microsoft YaHei" panose="020B0503020204020204" pitchFamily="34" charset="-122"/>
                <a:ea typeface="Microsoft YaHei" panose="020B0503020204020204" pitchFamily="34" charset="-122"/>
              </a:rPr>
              <a:t>.</a:t>
            </a:r>
          </a:p>
        </p:txBody>
      </p:sp>
      <p:grpSp>
        <p:nvGrpSpPr>
          <p:cNvPr id="9" name="组合 8"/>
          <p:cNvGrpSpPr/>
          <p:nvPr/>
        </p:nvGrpSpPr>
        <p:grpSpPr>
          <a:xfrm>
            <a:off x="1657350" y="3660385"/>
            <a:ext cx="8877300" cy="1647825"/>
            <a:chOff x="1058507" y="4232181"/>
            <a:chExt cx="8877300" cy="1647825"/>
          </a:xfrm>
        </p:grpSpPr>
        <p:pic>
          <p:nvPicPr>
            <p:cNvPr id="7" name="图片 6"/>
            <p:cNvPicPr>
              <a:picLocks noChangeAspect="1"/>
            </p:cNvPicPr>
            <p:nvPr/>
          </p:nvPicPr>
          <p:blipFill>
            <a:blip r:embed="rId3"/>
            <a:stretch>
              <a:fillRect/>
            </a:stretch>
          </p:blipFill>
          <p:spPr>
            <a:xfrm>
              <a:off x="1058507" y="4232181"/>
              <a:ext cx="8877300" cy="1647825"/>
            </a:xfrm>
            <a:prstGeom prst="rect">
              <a:avLst/>
            </a:prstGeom>
          </p:spPr>
        </p:pic>
        <p:sp>
          <p:nvSpPr>
            <p:cNvPr id="8" name="矩形 7"/>
            <p:cNvSpPr/>
            <p:nvPr/>
          </p:nvSpPr>
          <p:spPr>
            <a:xfrm>
              <a:off x="1215614" y="5056094"/>
              <a:ext cx="8563087" cy="3012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177BB6C1-19B4-DB4C-8780-7C1724992356}"/>
              </a:ext>
            </a:extLst>
          </p:cNvPr>
          <p:cNvSpPr txBox="1"/>
          <p:nvPr/>
        </p:nvSpPr>
        <p:spPr>
          <a:xfrm>
            <a:off x="777846" y="5978233"/>
            <a:ext cx="4700326" cy="523220"/>
          </a:xfrm>
          <a:prstGeom prst="rect">
            <a:avLst/>
          </a:prstGeom>
          <a:noFill/>
        </p:spPr>
        <p:txBody>
          <a:bodyPr wrap="none" rtlCol="0">
            <a:spAutoFit/>
          </a:bodyPr>
          <a:lstStyle/>
          <a:p>
            <a:r>
              <a:rPr lang="en" altLang="zh-CN" sz="1400" dirty="0"/>
              <a:t>[1] </a:t>
            </a:r>
            <a:r>
              <a:rPr lang="en-US" altLang="zh-CN" sz="1400" dirty="0">
                <a:hlinkClick r:id="rId4"/>
              </a:rPr>
              <a:t>https://www.anaconda.com/</a:t>
            </a:r>
            <a:endParaRPr lang="en-US" altLang="zh-CN" sz="1400" dirty="0"/>
          </a:p>
          <a:p>
            <a:r>
              <a:rPr kumimoji="1" lang="en-US" altLang="zh-CN" sz="1400" dirty="0"/>
              <a:t>[2] </a:t>
            </a:r>
            <a:r>
              <a:rPr lang="en-US" altLang="zh-CN" sz="1400" dirty="0">
                <a:hlinkClick r:id="rId5"/>
              </a:rPr>
              <a:t>https://mirrors.tuna.tsinghua.edu.cn/anaconda/archive/</a:t>
            </a:r>
            <a:endParaRPr kumimoji="1" lang="zh-CN" altLang="en-US" sz="1400" dirty="0"/>
          </a:p>
        </p:txBody>
      </p:sp>
    </p:spTree>
    <p:extLst>
      <p:ext uri="{BB962C8B-B14F-4D97-AF65-F5344CB8AC3E}">
        <p14:creationId xmlns:p14="http://schemas.microsoft.com/office/powerpoint/2010/main" val="23419989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Microsoft YaHei" panose="020B0503020204020204" pitchFamily="34" charset="-122"/>
                <a:ea typeface="Microsoft YaHei" panose="020B0503020204020204" pitchFamily="34" charset="-122"/>
              </a:rPr>
              <a:t>2.6</a:t>
            </a:r>
            <a:r>
              <a:rPr lang="en-US" altLang="zh-CN" sz="2800" b="1" dirty="0">
                <a:solidFill>
                  <a:srgbClr val="000000"/>
                </a:solidFill>
                <a:latin typeface="微软雅黑" panose="020B0503020204020204" pitchFamily="34" charset="-122"/>
                <a:ea typeface="微软雅黑" panose="020B0503020204020204" pitchFamily="34" charset="-122"/>
              </a:rPr>
              <a:t> </a:t>
            </a:r>
            <a:r>
              <a:rPr lang="zh-CN" altLang="en-US" sz="2800" b="1" dirty="0">
                <a:solidFill>
                  <a:srgbClr val="000000"/>
                </a:solidFill>
                <a:latin typeface="微软雅黑" panose="020B0503020204020204" pitchFamily="34" charset="-122"/>
                <a:ea typeface="微软雅黑" panose="020B0503020204020204" pitchFamily="34" charset="-122"/>
              </a:rPr>
              <a:t>自动求梯度</a:t>
            </a:r>
            <a:endParaRPr lang="en-US" altLang="zh-CN" sz="2800" b="1" dirty="0">
              <a:solidFill>
                <a:srgbClr val="000000"/>
              </a:solidFill>
              <a:latin typeface="微软雅黑" panose="020B0503020204020204" pitchFamily="34" charset="-122"/>
              <a:ea typeface="微软雅黑" panose="020B0503020204020204" pitchFamily="34" charset="-122"/>
            </a:endParaRPr>
          </a:p>
        </p:txBody>
      </p:sp>
      <p:graphicFrame>
        <p:nvGraphicFramePr>
          <p:cNvPr id="10" name="表格 9">
            <a:extLst>
              <a:ext uri="{FF2B5EF4-FFF2-40B4-BE49-F238E27FC236}">
                <a16:creationId xmlns:a16="http://schemas.microsoft.com/office/drawing/2014/main" id="{E3AA383F-D10F-204A-ADC4-5F5A165F8E59}"/>
              </a:ext>
            </a:extLst>
          </p:cNvPr>
          <p:cNvGraphicFramePr>
            <a:graphicFrameLocks noGrp="1"/>
          </p:cNvGraphicFramePr>
          <p:nvPr>
            <p:extLst>
              <p:ext uri="{D42A27DB-BD31-4B8C-83A1-F6EECF244321}">
                <p14:modId xmlns:p14="http://schemas.microsoft.com/office/powerpoint/2010/main" val="3821976060"/>
              </p:ext>
            </p:extLst>
          </p:nvPr>
        </p:nvGraphicFramePr>
        <p:xfrm>
          <a:off x="1072056" y="2022559"/>
          <a:ext cx="8996775" cy="3596640"/>
        </p:xfrm>
        <a:graphic>
          <a:graphicData uri="http://schemas.openxmlformats.org/drawingml/2006/table">
            <a:tbl>
              <a:tblPr firstRow="1" bandRow="1">
                <a:tableStyleId>{5C22544A-7EE6-4342-B048-85BDC9FD1C3A}</a:tableStyleId>
              </a:tblPr>
              <a:tblGrid>
                <a:gridCol w="910980">
                  <a:extLst>
                    <a:ext uri="{9D8B030D-6E8A-4147-A177-3AD203B41FA5}">
                      <a16:colId xmlns:a16="http://schemas.microsoft.com/office/drawing/2014/main" val="165004489"/>
                    </a:ext>
                  </a:extLst>
                </a:gridCol>
                <a:gridCol w="8085795">
                  <a:extLst>
                    <a:ext uri="{9D8B030D-6E8A-4147-A177-3AD203B41FA5}">
                      <a16:colId xmlns:a16="http://schemas.microsoft.com/office/drawing/2014/main" val="2610027987"/>
                    </a:ext>
                  </a:extLst>
                </a:gridCol>
              </a:tblGrid>
              <a:tr h="370840">
                <a:tc>
                  <a:txBody>
                    <a:bodyPr/>
                    <a:lstStyle/>
                    <a:p>
                      <a:r>
                        <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In [</a:t>
                      </a: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2</a:t>
                      </a:r>
                      <a:r>
                        <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zh-CN" altLang="en-US"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kumimoji="1" lang="zh-CN" altLang="en-US" sz="16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再来反向传播一次，注意</a:t>
                      </a:r>
                      <a:r>
                        <a:rPr kumimoji="1" lang="en-US" altLang="zh-CN" sz="16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grad</a:t>
                      </a:r>
                      <a:r>
                        <a:rPr kumimoji="1" lang="zh-CN" altLang="en-US" sz="16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是累加的</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out2 = </a:t>
                      </a:r>
                      <a:r>
                        <a:rPr kumimoji="1" lang="en-US" altLang="zh-CN" sz="1600" b="0" dirty="0" err="1">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x.sum</a:t>
                      </a: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out2.backward()</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print(</a:t>
                      </a:r>
                      <a:r>
                        <a:rPr kumimoji="1" lang="en-US" altLang="zh-CN" sz="1600" b="0" dirty="0" err="1">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x.grad</a:t>
                      </a: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out3 = </a:t>
                      </a:r>
                      <a:r>
                        <a:rPr kumimoji="1" lang="en-US" altLang="zh-CN" sz="1600" b="0" dirty="0" err="1">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x.sum</a:t>
                      </a: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err="1">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x.grad.data.zero</a:t>
                      </a: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_()</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out3.backward()</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print(</a:t>
                      </a:r>
                      <a:r>
                        <a:rPr kumimoji="1" lang="en-US" altLang="zh-CN" sz="1600" b="0" dirty="0" err="1">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x.grad</a:t>
                      </a: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endParaRPr>
                    </a:p>
                  </a:txBody>
                  <a:tcPr>
                    <a:lnL w="12700" cap="flat" cmpd="sng" algn="ctr">
                      <a:solidFill>
                        <a:schemeClr val="bg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93588950"/>
                  </a:ext>
                </a:extLst>
              </a:tr>
              <a:tr h="0">
                <a:tc>
                  <a:txBody>
                    <a:bodyPr/>
                    <a:lstStyle/>
                    <a:p>
                      <a:r>
                        <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Out [</a:t>
                      </a:r>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2</a:t>
                      </a:r>
                      <a:r>
                        <a:rPr kumimoji="1" lang="en"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zh-CN" altLang="en-US"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600" dirty="0">
                          <a:latin typeface="Times New Roman" panose="02020603050405020304" pitchFamily="18" charset="0"/>
                          <a:ea typeface="Microsoft YaHei" panose="020B0503020204020204" pitchFamily="34" charset="-122"/>
                          <a:cs typeface="Times New Roman" panose="02020603050405020304" pitchFamily="18" charset="0"/>
                        </a:rPr>
                        <a:t>tensor([[5.5000, 5.5000], </a:t>
                      </a:r>
                      <a:endParaRPr lang="en-US" altLang="zh-CN" sz="1600" dirty="0">
                        <a:latin typeface="Times New Roman" panose="02020603050405020304" pitchFamily="18" charset="0"/>
                        <a:ea typeface="Microsoft YaHei"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latin typeface="Times New Roman" panose="02020603050405020304" pitchFamily="18" charset="0"/>
                          <a:ea typeface="Microsoft YaHei" panose="020B0503020204020204" pitchFamily="34" charset="-122"/>
                          <a:cs typeface="Times New Roman" panose="02020603050405020304" pitchFamily="18" charset="0"/>
                        </a:rPr>
                        <a:t>            </a:t>
                      </a:r>
                      <a:r>
                        <a:rPr lang="en" altLang="zh-CN" sz="1600" dirty="0">
                          <a:latin typeface="Times New Roman" panose="02020603050405020304" pitchFamily="18" charset="0"/>
                          <a:ea typeface="Microsoft YaHei" panose="020B0503020204020204" pitchFamily="34" charset="-122"/>
                          <a:cs typeface="Times New Roman" panose="02020603050405020304" pitchFamily="18" charset="0"/>
                        </a:rPr>
                        <a:t>[5.5000, 5.5000]])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600" dirty="0">
                        <a:latin typeface="Times New Roman" panose="02020603050405020304" pitchFamily="18" charset="0"/>
                        <a:ea typeface="Microsoft YaHei"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600" dirty="0">
                          <a:latin typeface="Times New Roman" panose="02020603050405020304" pitchFamily="18" charset="0"/>
                          <a:ea typeface="Microsoft YaHei" panose="020B0503020204020204" pitchFamily="34" charset="-122"/>
                          <a:cs typeface="Times New Roman" panose="02020603050405020304" pitchFamily="18" charset="0"/>
                        </a:rPr>
                        <a:t>tensor([[1., 1.], </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latin typeface="Times New Roman" panose="02020603050405020304" pitchFamily="18" charset="0"/>
                          <a:ea typeface="Microsoft YaHei" panose="020B0503020204020204" pitchFamily="34" charset="-122"/>
                          <a:cs typeface="Times New Roman" panose="02020603050405020304" pitchFamily="18" charset="0"/>
                        </a:rPr>
                        <a:t>            </a:t>
                      </a:r>
                      <a:r>
                        <a:rPr lang="en" altLang="zh-CN" sz="1600" dirty="0">
                          <a:latin typeface="Times New Roman" panose="02020603050405020304" pitchFamily="18" charset="0"/>
                          <a:ea typeface="Microsoft YaHei" panose="020B0503020204020204" pitchFamily="34" charset="-122"/>
                          <a:cs typeface="Times New Roman" panose="02020603050405020304" pitchFamily="18" charset="0"/>
                        </a:rPr>
                        <a:t>[1., 1.]])</a:t>
                      </a:r>
                    </a:p>
                  </a:txBody>
                  <a:tcPr>
                    <a:lnL w="12700" cap="flat" cmpd="sng" algn="ctr">
                      <a:solidFill>
                        <a:schemeClr val="bg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41298970"/>
                  </a:ext>
                </a:extLst>
              </a:tr>
            </a:tbl>
          </a:graphicData>
        </a:graphic>
      </p:graphicFrame>
      <p:sp>
        <p:nvSpPr>
          <p:cNvPr id="4" name="文本框 3">
            <a:extLst>
              <a:ext uri="{FF2B5EF4-FFF2-40B4-BE49-F238E27FC236}">
                <a16:creationId xmlns:a16="http://schemas.microsoft.com/office/drawing/2014/main" id="{6588367B-DF68-C648-8700-CE158BBE76B0}"/>
              </a:ext>
            </a:extLst>
          </p:cNvPr>
          <p:cNvSpPr txBox="1"/>
          <p:nvPr/>
        </p:nvSpPr>
        <p:spPr>
          <a:xfrm>
            <a:off x="1072056" y="1008993"/>
            <a:ext cx="8303172" cy="646331"/>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注意：</a:t>
            </a:r>
            <a:r>
              <a:rPr lang="en" altLang="zh-CN" dirty="0">
                <a:latin typeface="Microsoft YaHei" panose="020B0503020204020204" pitchFamily="34" charset="-122"/>
                <a:ea typeface="Microsoft YaHei" panose="020B0503020204020204" pitchFamily="34" charset="-122"/>
              </a:rPr>
              <a:t>grad</a:t>
            </a:r>
            <a:r>
              <a:rPr lang="zh-CN" altLang="en-US" dirty="0">
                <a:latin typeface="Microsoft YaHei" panose="020B0503020204020204" pitchFamily="34" charset="-122"/>
                <a:ea typeface="Microsoft YaHei" panose="020B0503020204020204" pitchFamily="34" charset="-122"/>
              </a:rPr>
              <a:t>在反向传播过程中是</a:t>
            </a:r>
            <a:r>
              <a:rPr lang="zh-CN" altLang="en-US" b="1" dirty="0">
                <a:solidFill>
                  <a:srgbClr val="FF0000"/>
                </a:solidFill>
                <a:latin typeface="Microsoft YaHei" panose="020B0503020204020204" pitchFamily="34" charset="-122"/>
                <a:ea typeface="Microsoft YaHei" panose="020B0503020204020204" pitchFamily="34" charset="-122"/>
              </a:rPr>
              <a:t>累加</a:t>
            </a:r>
            <a:r>
              <a:rPr lang="zh-CN" altLang="en-US" dirty="0">
                <a:latin typeface="Microsoft YaHei" panose="020B0503020204020204" pitchFamily="34" charset="-122"/>
                <a:ea typeface="Microsoft YaHei" panose="020B0503020204020204" pitchFamily="34" charset="-122"/>
              </a:rPr>
              <a:t>的</a:t>
            </a:r>
            <a:r>
              <a:rPr lang="en-US" altLang="zh-CN" dirty="0">
                <a:latin typeface="Microsoft YaHei" panose="020B0503020204020204" pitchFamily="34" charset="-122"/>
                <a:ea typeface="Microsoft YaHei" panose="020B0503020204020204" pitchFamily="34" charset="-122"/>
              </a:rPr>
              <a:t>(</a:t>
            </a:r>
            <a:r>
              <a:rPr lang="en" altLang="zh-CN" dirty="0">
                <a:latin typeface="Microsoft YaHei" panose="020B0503020204020204" pitchFamily="34" charset="-122"/>
                <a:ea typeface="Microsoft YaHei" panose="020B0503020204020204" pitchFamily="34" charset="-122"/>
              </a:rPr>
              <a:t>accumulated)</a:t>
            </a:r>
            <a:r>
              <a:rPr lang="zh-CN" altLang="e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这意味着每一次运行反向传播，梯度都会累加之前的梯度，所以一般在反向传播之前都需要把梯度</a:t>
            </a:r>
            <a:r>
              <a:rPr lang="zh-CN" altLang="en-US" b="1" dirty="0">
                <a:solidFill>
                  <a:srgbClr val="FF0000"/>
                </a:solidFill>
                <a:latin typeface="Microsoft YaHei" panose="020B0503020204020204" pitchFamily="34" charset="-122"/>
                <a:ea typeface="Microsoft YaHei" panose="020B0503020204020204" pitchFamily="34" charset="-122"/>
              </a:rPr>
              <a:t>清零</a:t>
            </a:r>
            <a:r>
              <a:rPr lang="zh-CN" altLang="en-US" dirty="0">
                <a:latin typeface="Microsoft YaHei" panose="020B0503020204020204" pitchFamily="34" charset="-122"/>
                <a:ea typeface="Microsoft YaHei" panose="020B0503020204020204" pitchFamily="34" charset="-122"/>
              </a:rPr>
              <a:t>。</a:t>
            </a:r>
            <a:endParaRPr kumimoji="1" lang="zh-CN" altLang="en-US" dirty="0">
              <a:latin typeface="Microsoft YaHei" panose="020B0503020204020204" pitchFamily="34" charset="-122"/>
              <a:ea typeface="Microsoft YaHei" panose="020B0503020204020204" pitchFamily="34" charset="-122"/>
            </a:endParaRPr>
          </a:p>
        </p:txBody>
      </p:sp>
      <p:sp>
        <p:nvSpPr>
          <p:cNvPr id="2" name="矩形 1">
            <a:extLst>
              <a:ext uri="{FF2B5EF4-FFF2-40B4-BE49-F238E27FC236}">
                <a16:creationId xmlns:a16="http://schemas.microsoft.com/office/drawing/2014/main" id="{E0B7863A-9EA7-314A-8888-9EA5375D97FA}"/>
              </a:ext>
            </a:extLst>
          </p:cNvPr>
          <p:cNvSpPr/>
          <p:nvPr/>
        </p:nvSpPr>
        <p:spPr>
          <a:xfrm>
            <a:off x="2016086" y="4318609"/>
            <a:ext cx="2610997" cy="13005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右箭头 6">
            <a:extLst>
              <a:ext uri="{FF2B5EF4-FFF2-40B4-BE49-F238E27FC236}">
                <a16:creationId xmlns:a16="http://schemas.microsoft.com/office/drawing/2014/main" id="{FFE78CC4-4FD5-4F4F-A662-AFAB72810D7C}"/>
              </a:ext>
            </a:extLst>
          </p:cNvPr>
          <p:cNvSpPr/>
          <p:nvPr/>
        </p:nvSpPr>
        <p:spPr>
          <a:xfrm>
            <a:off x="4752805" y="4453184"/>
            <a:ext cx="528362" cy="240890"/>
          </a:xfrm>
          <a:prstGeom prst="rightArrow">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3F889D8E-63BC-6F47-993E-9720B0E1090D}"/>
              </a:ext>
            </a:extLst>
          </p:cNvPr>
          <p:cNvSpPr txBox="1"/>
          <p:nvPr/>
        </p:nvSpPr>
        <p:spPr>
          <a:xfrm>
            <a:off x="5395872" y="4388963"/>
            <a:ext cx="2492990" cy="369332"/>
          </a:xfrm>
          <a:prstGeom prst="rect">
            <a:avLst/>
          </a:prstGeom>
          <a:noFill/>
        </p:spPr>
        <p:txBody>
          <a:bodyPr wrap="none" rtlCol="0">
            <a:spAutoFit/>
          </a:bodyPr>
          <a:lstStyle/>
          <a:p>
            <a:r>
              <a:rPr kumimoji="1" lang="zh-CN" altLang="en-US" dirty="0">
                <a:solidFill>
                  <a:srgbClr val="FF0000"/>
                </a:solidFill>
              </a:rPr>
              <a:t>梯度未清零，累加梯度</a:t>
            </a:r>
            <a:endParaRPr kumimoji="1" lang="en-US" altLang="zh-CN" dirty="0">
              <a:solidFill>
                <a:srgbClr val="FF0000"/>
              </a:solidFill>
            </a:endParaRPr>
          </a:p>
        </p:txBody>
      </p:sp>
      <p:sp>
        <p:nvSpPr>
          <p:cNvPr id="5" name="文本框 4">
            <a:extLst>
              <a:ext uri="{FF2B5EF4-FFF2-40B4-BE49-F238E27FC236}">
                <a16:creationId xmlns:a16="http://schemas.microsoft.com/office/drawing/2014/main" id="{F2981B21-8EC4-D840-9F8E-57DC1E0CDBF5}"/>
              </a:ext>
            </a:extLst>
          </p:cNvPr>
          <p:cNvSpPr txBox="1"/>
          <p:nvPr/>
        </p:nvSpPr>
        <p:spPr>
          <a:xfrm>
            <a:off x="5395872" y="5199808"/>
            <a:ext cx="2701381" cy="369332"/>
          </a:xfrm>
          <a:prstGeom prst="rect">
            <a:avLst/>
          </a:prstGeom>
          <a:noFill/>
        </p:spPr>
        <p:txBody>
          <a:bodyPr wrap="none" rtlCol="0">
            <a:spAutoFit/>
          </a:bodyPr>
          <a:lstStyle/>
          <a:p>
            <a:r>
              <a:rPr kumimoji="1" lang="zh-CN" altLang="en-US" dirty="0">
                <a:solidFill>
                  <a:srgbClr val="FF0000"/>
                </a:solidFill>
              </a:rPr>
              <a:t>梯度清零后，</a:t>
            </a:r>
            <a:r>
              <a:rPr kumimoji="1" lang="en-US" altLang="zh-CN" dirty="0">
                <a:solidFill>
                  <a:srgbClr val="FF0000"/>
                </a:solidFill>
              </a:rPr>
              <a:t>x</a:t>
            </a:r>
            <a:r>
              <a:rPr kumimoji="1" lang="zh-CN" altLang="en-US" dirty="0">
                <a:solidFill>
                  <a:srgbClr val="FF0000"/>
                </a:solidFill>
              </a:rPr>
              <a:t>的梯度为</a:t>
            </a:r>
            <a:r>
              <a:rPr kumimoji="1" lang="en-US" altLang="zh-CN" dirty="0">
                <a:solidFill>
                  <a:srgbClr val="FF0000"/>
                </a:solidFill>
              </a:rPr>
              <a:t>1</a:t>
            </a:r>
            <a:endParaRPr kumimoji="1" lang="zh-CN" altLang="en-US" dirty="0">
              <a:solidFill>
                <a:srgbClr val="FF0000"/>
              </a:solidFill>
            </a:endParaRPr>
          </a:p>
        </p:txBody>
      </p:sp>
      <p:sp>
        <p:nvSpPr>
          <p:cNvPr id="9" name="右箭头 8">
            <a:extLst>
              <a:ext uri="{FF2B5EF4-FFF2-40B4-BE49-F238E27FC236}">
                <a16:creationId xmlns:a16="http://schemas.microsoft.com/office/drawing/2014/main" id="{63FEEC70-12CC-AD41-B306-E512188C7FB8}"/>
              </a:ext>
            </a:extLst>
          </p:cNvPr>
          <p:cNvSpPr/>
          <p:nvPr/>
        </p:nvSpPr>
        <p:spPr>
          <a:xfrm>
            <a:off x="4752805" y="5264029"/>
            <a:ext cx="528362" cy="240890"/>
          </a:xfrm>
          <a:prstGeom prst="rightArrow">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3853892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Microsoft YaHei" panose="020B0503020204020204" pitchFamily="34" charset="-122"/>
                <a:ea typeface="Microsoft YaHei" panose="020B0503020204020204" pitchFamily="34" charset="-122"/>
              </a:rPr>
              <a:t>2.6 </a:t>
            </a:r>
            <a:r>
              <a:rPr lang="zh-CN" altLang="en-US" sz="2800" b="1" dirty="0">
                <a:solidFill>
                  <a:srgbClr val="000000"/>
                </a:solidFill>
                <a:latin typeface="Microsoft YaHei" panose="020B0503020204020204" pitchFamily="34" charset="-122"/>
                <a:ea typeface="Microsoft YaHei" panose="020B0503020204020204" pitchFamily="34" charset="-122"/>
              </a:rPr>
              <a:t>自动求梯度</a:t>
            </a:r>
            <a:endParaRPr lang="en-US" altLang="zh-CN" sz="2800" b="1" dirty="0">
              <a:solidFill>
                <a:srgbClr val="000000"/>
              </a:solidFill>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F554F20B-4F5A-7645-BC9C-CFB9B33E3628}"/>
              </a:ext>
            </a:extLst>
          </p:cNvPr>
          <p:cNvSpPr txBox="1"/>
          <p:nvPr/>
        </p:nvSpPr>
        <p:spPr>
          <a:xfrm>
            <a:off x="777846" y="1014094"/>
            <a:ext cx="9438289" cy="923330"/>
          </a:xfrm>
          <a:prstGeom prst="rect">
            <a:avLst/>
          </a:prstGeom>
          <a:noFill/>
          <a:ln w="19050">
            <a:solidFill>
              <a:schemeClr val="accent2">
                <a:lumMod val="75000"/>
              </a:schemeClr>
            </a:solidFill>
          </a:ln>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注意在</a:t>
            </a:r>
            <a:r>
              <a:rPr lang="en" altLang="zh-CN" b="1" dirty="0" err="1">
                <a:solidFill>
                  <a:srgbClr val="FF0000"/>
                </a:solidFill>
                <a:latin typeface="Microsoft YaHei" panose="020B0503020204020204" pitchFamily="34" charset="-122"/>
                <a:ea typeface="Microsoft YaHei" panose="020B0503020204020204" pitchFamily="34" charset="-122"/>
              </a:rPr>
              <a:t>y.backward</a:t>
            </a:r>
            <a:r>
              <a:rPr lang="en" altLang="zh-CN" b="1" dirty="0">
                <a:solidFill>
                  <a:srgbClr val="FF0000"/>
                </a:solidFill>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时，如果</a:t>
            </a:r>
            <a:r>
              <a:rPr lang="en" altLang="zh-CN" dirty="0">
                <a:latin typeface="Microsoft YaHei" panose="020B0503020204020204" pitchFamily="34" charset="-122"/>
                <a:ea typeface="Microsoft YaHei" panose="020B0503020204020204" pitchFamily="34" charset="-122"/>
              </a:rPr>
              <a:t>y</a:t>
            </a:r>
            <a:r>
              <a:rPr lang="zh-CN" altLang="en-US" dirty="0">
                <a:latin typeface="Microsoft YaHei" panose="020B0503020204020204" pitchFamily="34" charset="-122"/>
                <a:ea typeface="Microsoft YaHei" panose="020B0503020204020204" pitchFamily="34" charset="-122"/>
              </a:rPr>
              <a:t>是标量，则不需要为</a:t>
            </a:r>
            <a:r>
              <a:rPr lang="en" altLang="zh-CN" b="1" dirty="0">
                <a:solidFill>
                  <a:srgbClr val="FF0000"/>
                </a:solidFill>
                <a:latin typeface="Microsoft YaHei" panose="020B0503020204020204" pitchFamily="34" charset="-122"/>
                <a:ea typeface="Microsoft YaHei" panose="020B0503020204020204" pitchFamily="34" charset="-122"/>
              </a:rPr>
              <a:t>backward()</a:t>
            </a:r>
            <a:r>
              <a:rPr lang="zh-CN" altLang="en-US" dirty="0">
                <a:latin typeface="Microsoft YaHei" panose="020B0503020204020204" pitchFamily="34" charset="-122"/>
                <a:ea typeface="Microsoft YaHei" panose="020B0503020204020204" pitchFamily="34" charset="-122"/>
              </a:rPr>
              <a:t>传入任何参数；否则，需要传入一个与</a:t>
            </a:r>
            <a:r>
              <a:rPr lang="en" altLang="zh-CN" dirty="0">
                <a:latin typeface="Microsoft YaHei" panose="020B0503020204020204" pitchFamily="34" charset="-122"/>
                <a:ea typeface="Microsoft YaHei" panose="020B0503020204020204" pitchFamily="34" charset="-122"/>
              </a:rPr>
              <a:t>y</a:t>
            </a:r>
            <a:r>
              <a:rPr lang="zh-CN" altLang="en-US" dirty="0">
                <a:latin typeface="Microsoft YaHei" panose="020B0503020204020204" pitchFamily="34" charset="-122"/>
                <a:ea typeface="Microsoft YaHei" panose="020B0503020204020204" pitchFamily="34" charset="-122"/>
              </a:rPr>
              <a:t>同形的</a:t>
            </a:r>
            <a:r>
              <a:rPr lang="en" altLang="zh-CN" dirty="0">
                <a:latin typeface="Microsoft YaHei" panose="020B0503020204020204" pitchFamily="34" charset="-122"/>
                <a:ea typeface="Microsoft YaHei" panose="020B0503020204020204" pitchFamily="34" charset="-122"/>
              </a:rPr>
              <a:t>Tensor</a:t>
            </a:r>
            <a:r>
              <a:rPr lang="zh-CN" altLang="en-US" dirty="0">
                <a:latin typeface="Microsoft YaHei" panose="020B0503020204020204" pitchFamily="34" charset="-122"/>
                <a:ea typeface="Microsoft YaHei" panose="020B0503020204020204" pitchFamily="34" charset="-122"/>
              </a:rPr>
              <a:t>。这样的原因简单来说就是为了避免向量（甚至更高维张量）对张量求导，因此转换成标量对张量进行求导。</a:t>
            </a:r>
            <a:endParaRPr lang="en-US" altLang="zh-CN" dirty="0">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7047DB22-AB96-314F-B8A5-AF5D52743359}"/>
                  </a:ext>
                </a:extLst>
              </p:cNvPr>
              <p:cNvSpPr/>
              <p:nvPr/>
            </p:nvSpPr>
            <p:spPr>
              <a:xfrm>
                <a:off x="777845" y="2210873"/>
                <a:ext cx="9438290" cy="1964961"/>
              </a:xfrm>
              <a:prstGeom prst="rect">
                <a:avLst/>
              </a:prstGeom>
            </p:spPr>
            <p:txBody>
              <a:bodyPr wrap="square">
                <a:spAutoFit/>
              </a:bodyPr>
              <a:lstStyle/>
              <a:p>
                <a:pPr marL="285750" indent="-285750">
                  <a:lnSpc>
                    <a:spcPct val="150000"/>
                  </a:lnSpc>
                  <a:buClr>
                    <a:srgbClr val="0000FF"/>
                  </a:buClr>
                  <a:buFont typeface="Wingdings" pitchFamily="2" charset="2"/>
                  <a:buChar char="n"/>
                </a:pPr>
                <a:r>
                  <a:rPr lang="zh-CN" altLang="en-US" dirty="0">
                    <a:latin typeface="Microsoft YaHei" panose="020B0503020204020204" pitchFamily="34" charset="-122"/>
                    <a:ea typeface="Microsoft YaHei" panose="020B0503020204020204" pitchFamily="34" charset="-122"/>
                  </a:rPr>
                  <a:t>举例</a:t>
                </a:r>
                <a:br>
                  <a:rPr lang="en-US" altLang="zh-CN" dirty="0">
                    <a:latin typeface="Microsoft YaHei" panose="020B0503020204020204" pitchFamily="34" charset="-122"/>
                    <a:ea typeface="Microsoft YaHei" panose="020B0503020204020204" pitchFamily="34" charset="-122"/>
                  </a:rPr>
                </a:br>
                <a:r>
                  <a:rPr lang="zh-CN" altLang="en-US" dirty="0">
                    <a:latin typeface="Microsoft YaHei" panose="020B0503020204020204" pitchFamily="34" charset="-122"/>
                    <a:ea typeface="Microsoft YaHei" panose="020B0503020204020204" pitchFamily="34" charset="-122"/>
                  </a:rPr>
                  <a:t>假设形状为</a:t>
                </a:r>
                <a14:m>
                  <m:oMath xmlns:m="http://schemas.openxmlformats.org/officeDocument/2006/math">
                    <m:r>
                      <a:rPr lang="en" altLang="zh-CN" b="1" i="1" dirty="0" smtClean="0">
                        <a:solidFill>
                          <a:srgbClr val="FF0000"/>
                        </a:solidFill>
                        <a:latin typeface="Cambria Math" panose="02040503050406030204" pitchFamily="18" charset="0"/>
                        <a:ea typeface="Microsoft YaHei" panose="020B0503020204020204" pitchFamily="34" charset="-122"/>
                      </a:rPr>
                      <m:t>𝒎</m:t>
                    </m:r>
                    <m:r>
                      <a:rPr lang="en" altLang="zh-CN" b="1" i="1" dirty="0" smtClean="0">
                        <a:solidFill>
                          <a:srgbClr val="FF0000"/>
                        </a:solidFill>
                        <a:latin typeface="Cambria Math" panose="02040503050406030204" pitchFamily="18" charset="0"/>
                        <a:ea typeface="Cambria Math" panose="02040503050406030204" pitchFamily="18" charset="0"/>
                      </a:rPr>
                      <m:t>×</m:t>
                    </m:r>
                    <m:r>
                      <a:rPr lang="en" altLang="zh-CN" b="1" i="1" dirty="0">
                        <a:solidFill>
                          <a:srgbClr val="FF0000"/>
                        </a:solidFill>
                        <a:latin typeface="Cambria Math" panose="02040503050406030204" pitchFamily="18" charset="0"/>
                        <a:ea typeface="Microsoft YaHei" panose="020B0503020204020204" pitchFamily="34" charset="-122"/>
                      </a:rPr>
                      <m:t>𝒏</m:t>
                    </m:r>
                    <m:r>
                      <a:rPr lang="en" altLang="zh-CN" b="1" i="1" dirty="0">
                        <a:solidFill>
                          <a:srgbClr val="FF0000"/>
                        </a:solidFill>
                        <a:latin typeface="Cambria Math" panose="02040503050406030204" pitchFamily="18" charset="0"/>
                        <a:ea typeface="Microsoft YaHei" panose="020B0503020204020204" pitchFamily="34" charset="-122"/>
                      </a:rPr>
                      <m:t> </m:t>
                    </m:r>
                  </m:oMath>
                </a14:m>
                <a:r>
                  <a:rPr lang="zh-CN" altLang="en-US" dirty="0">
                    <a:latin typeface="Microsoft YaHei" panose="020B0503020204020204" pitchFamily="34" charset="-122"/>
                    <a:ea typeface="Microsoft YaHei" panose="020B0503020204020204" pitchFamily="34" charset="-122"/>
                  </a:rPr>
                  <a:t>的矩阵</a:t>
                </a:r>
                <a:r>
                  <a:rPr lang="en-US" altLang="zh-CN" dirty="0">
                    <a:latin typeface="Microsoft YaHei" panose="020B0503020204020204" pitchFamily="34" charset="-122"/>
                    <a:ea typeface="Microsoft YaHei" panose="020B0503020204020204" pitchFamily="34" charset="-122"/>
                  </a:rPr>
                  <a:t> </a:t>
                </a:r>
                <a14:m>
                  <m:oMath xmlns:m="http://schemas.openxmlformats.org/officeDocument/2006/math">
                    <m:r>
                      <a:rPr lang="en-US" altLang="zh-CN" b="1" i="0" dirty="0" smtClean="0">
                        <a:solidFill>
                          <a:srgbClr val="FF0000"/>
                        </a:solidFill>
                        <a:latin typeface="Cambria Math" panose="02040503050406030204" pitchFamily="18" charset="0"/>
                        <a:ea typeface="Microsoft YaHei" panose="020B0503020204020204" pitchFamily="34" charset="-122"/>
                      </a:rPr>
                      <m:t>𝐗</m:t>
                    </m:r>
                  </m:oMath>
                </a14:m>
                <a:r>
                  <a:rPr lang="en-US" altLang="zh-CN" b="1"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经过运算得到了</a:t>
                </a:r>
                <a14:m>
                  <m:oMath xmlns:m="http://schemas.openxmlformats.org/officeDocument/2006/math">
                    <m:r>
                      <a:rPr lang="en-US" altLang="zh-CN" b="1" i="1" dirty="0" smtClean="0">
                        <a:solidFill>
                          <a:srgbClr val="FF0000"/>
                        </a:solidFill>
                        <a:latin typeface="Cambria Math" panose="02040503050406030204" pitchFamily="18" charset="0"/>
                        <a:ea typeface="Cambria Math" panose="02040503050406030204" pitchFamily="18" charset="0"/>
                      </a:rPr>
                      <m:t>𝒑</m:t>
                    </m:r>
                    <m:r>
                      <a:rPr lang="en" altLang="zh-CN" b="1" i="1" dirty="0">
                        <a:solidFill>
                          <a:srgbClr val="FF0000"/>
                        </a:solidFill>
                        <a:latin typeface="Cambria Math" panose="02040503050406030204" pitchFamily="18" charset="0"/>
                        <a:ea typeface="Cambria Math" panose="02040503050406030204" pitchFamily="18" charset="0"/>
                      </a:rPr>
                      <m:t>×</m:t>
                    </m:r>
                    <m:r>
                      <a:rPr lang="en-US" altLang="zh-CN" b="1" i="1" dirty="0" smtClean="0">
                        <a:solidFill>
                          <a:srgbClr val="FF0000"/>
                        </a:solidFill>
                        <a:latin typeface="Cambria Math" panose="02040503050406030204" pitchFamily="18" charset="0"/>
                        <a:ea typeface="Cambria Math" panose="02040503050406030204" pitchFamily="18" charset="0"/>
                      </a:rPr>
                      <m:t>𝒒</m:t>
                    </m:r>
                  </m:oMath>
                </a14:m>
                <a:r>
                  <a:rPr lang="zh-CN" altLang="en-US" dirty="0">
                    <a:latin typeface="Microsoft YaHei" panose="020B0503020204020204" pitchFamily="34" charset="-122"/>
                    <a:ea typeface="Microsoft YaHei" panose="020B0503020204020204" pitchFamily="34" charset="-122"/>
                  </a:rPr>
                  <a:t>的矩阵 </a:t>
                </a:r>
                <a14:m>
                  <m:oMath xmlns:m="http://schemas.openxmlformats.org/officeDocument/2006/math">
                    <m:r>
                      <a:rPr lang="en-US" altLang="zh-CN" b="1" i="0" smtClean="0">
                        <a:solidFill>
                          <a:srgbClr val="FF0000"/>
                        </a:solidFill>
                        <a:latin typeface="Cambria Math" panose="02040503050406030204" pitchFamily="18" charset="0"/>
                        <a:ea typeface="Microsoft YaHei" panose="020B0503020204020204" pitchFamily="34" charset="-122"/>
                      </a:rPr>
                      <m:t>𝐘</m:t>
                    </m:r>
                  </m:oMath>
                </a14:m>
                <a:r>
                  <a:rPr lang="zh-CN" altLang="en" dirty="0">
                    <a:latin typeface="Microsoft YaHei" panose="020B0503020204020204" pitchFamily="34" charset="-122"/>
                    <a:ea typeface="Microsoft YaHei" panose="020B0503020204020204" pitchFamily="34" charset="-122"/>
                  </a:rPr>
                  <a:t>，</a:t>
                </a:r>
                <a14:m>
                  <m:oMath xmlns:m="http://schemas.openxmlformats.org/officeDocument/2006/math">
                    <m:r>
                      <a:rPr lang="en-US" altLang="zh-CN" b="1" i="0" smtClean="0">
                        <a:solidFill>
                          <a:srgbClr val="FF0000"/>
                        </a:solidFill>
                        <a:latin typeface="Cambria Math" panose="02040503050406030204" pitchFamily="18" charset="0"/>
                        <a:ea typeface="Microsoft YaHei" panose="020B0503020204020204" pitchFamily="34" charset="-122"/>
                      </a:rPr>
                      <m:t>𝐘</m:t>
                    </m:r>
                  </m:oMath>
                </a14:m>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又经过运算得到了</a:t>
                </a:r>
                <a14:m>
                  <m:oMath xmlns:m="http://schemas.openxmlformats.org/officeDocument/2006/math">
                    <m:r>
                      <a:rPr lang="en-US" altLang="zh-CN" b="1" i="1" dirty="0" smtClean="0">
                        <a:solidFill>
                          <a:srgbClr val="FF0000"/>
                        </a:solidFill>
                        <a:latin typeface="Cambria Math" panose="02040503050406030204" pitchFamily="18" charset="0"/>
                        <a:ea typeface="Cambria Math" panose="02040503050406030204" pitchFamily="18" charset="0"/>
                      </a:rPr>
                      <m:t>𝒔</m:t>
                    </m:r>
                    <m:r>
                      <a:rPr lang="en" altLang="zh-CN" b="1" i="1" dirty="0">
                        <a:solidFill>
                          <a:srgbClr val="FF0000"/>
                        </a:solidFill>
                        <a:latin typeface="Cambria Math" panose="02040503050406030204" pitchFamily="18" charset="0"/>
                        <a:ea typeface="Cambria Math" panose="02040503050406030204" pitchFamily="18" charset="0"/>
                      </a:rPr>
                      <m:t>×</m:t>
                    </m:r>
                    <m:r>
                      <a:rPr lang="en-US" altLang="zh-CN" b="1" i="1" dirty="0" smtClean="0">
                        <a:solidFill>
                          <a:srgbClr val="FF0000"/>
                        </a:solidFill>
                        <a:latin typeface="Cambria Math" panose="02040503050406030204" pitchFamily="18" charset="0"/>
                        <a:ea typeface="Cambria Math" panose="02040503050406030204" pitchFamily="18" charset="0"/>
                      </a:rPr>
                      <m:t>𝒕</m:t>
                    </m:r>
                  </m:oMath>
                </a14:m>
                <a:r>
                  <a:rPr lang="zh-CN" altLang="en-US" dirty="0">
                    <a:latin typeface="Microsoft YaHei" panose="020B0503020204020204" pitchFamily="34" charset="-122"/>
                    <a:ea typeface="Microsoft YaHei" panose="020B0503020204020204" pitchFamily="34" charset="-122"/>
                  </a:rPr>
                  <a:t>的矩阵 </a:t>
                </a:r>
                <a14:m>
                  <m:oMath xmlns:m="http://schemas.openxmlformats.org/officeDocument/2006/math">
                    <m:r>
                      <a:rPr lang="en" altLang="zh-CN" b="1" i="0" dirty="0" smtClean="0">
                        <a:solidFill>
                          <a:srgbClr val="FF0000"/>
                        </a:solidFill>
                        <a:latin typeface="Cambria Math" panose="02040503050406030204" pitchFamily="18" charset="0"/>
                        <a:ea typeface="Microsoft YaHei" panose="020B0503020204020204" pitchFamily="34" charset="-122"/>
                      </a:rPr>
                      <m:t>𝐙</m:t>
                    </m:r>
                  </m:oMath>
                </a14:m>
                <a:r>
                  <a:rPr lang="zh-CN" altLang="e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那么按照梯度计算的规则，</a:t>
                </a:r>
                <a14:m>
                  <m:oMath xmlns:m="http://schemas.openxmlformats.org/officeDocument/2006/math">
                    <m:f>
                      <m:fPr>
                        <m:ctrlPr>
                          <a:rPr lang="en" altLang="zh-CN" b="1" i="1" dirty="0" smtClean="0">
                            <a:solidFill>
                              <a:srgbClr val="FF0000"/>
                            </a:solidFill>
                            <a:latin typeface="Cambria Math" panose="02040503050406030204" pitchFamily="18" charset="0"/>
                            <a:ea typeface="Microsoft YaHei" panose="020B0503020204020204" pitchFamily="34" charset="-122"/>
                          </a:rPr>
                        </m:ctrlPr>
                      </m:fPr>
                      <m:num>
                        <m:r>
                          <a:rPr lang="en-US" altLang="zh-CN" b="1" i="1" dirty="0" smtClean="0">
                            <a:solidFill>
                              <a:srgbClr val="FF0000"/>
                            </a:solidFill>
                            <a:latin typeface="Cambria Math" panose="02040503050406030204" pitchFamily="18" charset="0"/>
                            <a:ea typeface="Microsoft YaHei" panose="020B0503020204020204" pitchFamily="34" charset="-122"/>
                          </a:rPr>
                          <m:t>𝒅𝒁</m:t>
                        </m:r>
                      </m:num>
                      <m:den>
                        <m:r>
                          <a:rPr lang="en-US" altLang="zh-CN" b="1" i="1" dirty="0" smtClean="0">
                            <a:solidFill>
                              <a:srgbClr val="FF0000"/>
                            </a:solidFill>
                            <a:latin typeface="Cambria Math" panose="02040503050406030204" pitchFamily="18" charset="0"/>
                            <a:ea typeface="Microsoft YaHei" panose="020B0503020204020204" pitchFamily="34" charset="-122"/>
                          </a:rPr>
                          <m:t>𝒅𝒀</m:t>
                        </m:r>
                      </m:den>
                    </m:f>
                  </m:oMath>
                </a14:m>
                <a:r>
                  <a:rPr lang="en-US" altLang="zh-CN" b="1"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应该是一个</a:t>
                </a:r>
                <a:r>
                  <a:rPr lang="zh-CN" altLang="en-US" b="1" dirty="0">
                    <a:solidFill>
                      <a:schemeClr val="accent2">
                        <a:lumMod val="75000"/>
                      </a:schemeClr>
                    </a:solidFill>
                    <a:latin typeface="Microsoft YaHei" panose="020B0503020204020204" pitchFamily="34" charset="-122"/>
                    <a:ea typeface="Microsoft YaHei" panose="020B0503020204020204" pitchFamily="34" charset="-122"/>
                  </a:rPr>
                  <a:t> </a:t>
                </a:r>
                <a14:m>
                  <m:oMath xmlns:m="http://schemas.openxmlformats.org/officeDocument/2006/math">
                    <m:r>
                      <a:rPr lang="en" altLang="zh-CN" b="1" i="1" dirty="0" smtClean="0">
                        <a:solidFill>
                          <a:srgbClr val="FF0000"/>
                        </a:solidFill>
                        <a:latin typeface="Cambria Math" panose="02040503050406030204" pitchFamily="18" charset="0"/>
                        <a:ea typeface="Microsoft YaHei" panose="020B0503020204020204" pitchFamily="34" charset="-122"/>
                      </a:rPr>
                      <m:t>𝒔</m:t>
                    </m:r>
                    <m:r>
                      <a:rPr lang="en" altLang="zh-CN" b="1" i="1" dirty="0" smtClean="0">
                        <a:solidFill>
                          <a:srgbClr val="FF0000"/>
                        </a:solidFill>
                        <a:latin typeface="Cambria Math" panose="02040503050406030204" pitchFamily="18" charset="0"/>
                        <a:ea typeface="Cambria Math" panose="02040503050406030204" pitchFamily="18" charset="0"/>
                      </a:rPr>
                      <m:t>×</m:t>
                    </m:r>
                    <m:r>
                      <a:rPr lang="en" altLang="zh-CN" b="1" i="1" dirty="0" smtClean="0">
                        <a:solidFill>
                          <a:srgbClr val="FF0000"/>
                        </a:solidFill>
                        <a:latin typeface="Cambria Math" panose="02040503050406030204" pitchFamily="18" charset="0"/>
                        <a:ea typeface="Microsoft YaHei" panose="020B0503020204020204" pitchFamily="34" charset="-122"/>
                      </a:rPr>
                      <m:t>𝒕</m:t>
                    </m:r>
                    <m:r>
                      <a:rPr lang="en" altLang="zh-CN" b="1" i="1" dirty="0" smtClean="0">
                        <a:solidFill>
                          <a:srgbClr val="FF0000"/>
                        </a:solidFill>
                        <a:latin typeface="Cambria Math" panose="02040503050406030204" pitchFamily="18" charset="0"/>
                        <a:ea typeface="Cambria Math" panose="02040503050406030204" pitchFamily="18" charset="0"/>
                      </a:rPr>
                      <m:t>×</m:t>
                    </m:r>
                    <m:r>
                      <a:rPr lang="en" altLang="zh-CN" b="1" i="1" dirty="0" smtClean="0">
                        <a:solidFill>
                          <a:srgbClr val="FF0000"/>
                        </a:solidFill>
                        <a:latin typeface="Cambria Math" panose="02040503050406030204" pitchFamily="18" charset="0"/>
                        <a:ea typeface="Microsoft YaHei" panose="020B0503020204020204" pitchFamily="34" charset="-122"/>
                      </a:rPr>
                      <m:t>𝒑</m:t>
                    </m:r>
                    <m:r>
                      <a:rPr lang="en" altLang="zh-CN" b="1" i="1" dirty="0" smtClean="0">
                        <a:solidFill>
                          <a:srgbClr val="FF0000"/>
                        </a:solidFill>
                        <a:latin typeface="Cambria Math" panose="02040503050406030204" pitchFamily="18" charset="0"/>
                        <a:ea typeface="Cambria Math" panose="02040503050406030204" pitchFamily="18" charset="0"/>
                      </a:rPr>
                      <m:t>×</m:t>
                    </m:r>
                    <m:r>
                      <a:rPr lang="en" altLang="zh-CN" b="1" i="1" dirty="0" smtClean="0">
                        <a:solidFill>
                          <a:srgbClr val="FF0000"/>
                        </a:solidFill>
                        <a:latin typeface="Cambria Math" panose="02040503050406030204" pitchFamily="18" charset="0"/>
                        <a:ea typeface="Microsoft YaHei" panose="020B0503020204020204" pitchFamily="34" charset="-122"/>
                      </a:rPr>
                      <m:t>𝒒</m:t>
                    </m:r>
                    <m:r>
                      <a:rPr lang="en" altLang="zh-CN" b="1" i="1" dirty="0" smtClean="0">
                        <a:solidFill>
                          <a:srgbClr val="FF0000"/>
                        </a:solidFill>
                        <a:latin typeface="Cambria Math" panose="02040503050406030204" pitchFamily="18" charset="0"/>
                        <a:ea typeface="Microsoft YaHei" panose="020B0503020204020204" pitchFamily="34" charset="-122"/>
                      </a:rPr>
                      <m:t> </m:t>
                    </m:r>
                  </m:oMath>
                </a14:m>
                <a:r>
                  <a:rPr lang="zh-CN" altLang="en-US" dirty="0">
                    <a:latin typeface="Microsoft YaHei" panose="020B0503020204020204" pitchFamily="34" charset="-122"/>
                    <a:ea typeface="Microsoft YaHei" panose="020B0503020204020204" pitchFamily="34" charset="-122"/>
                  </a:rPr>
                  <a:t>四维张量，</a:t>
                </a:r>
                <a:r>
                  <a:rPr lang="en" altLang="zh-CN" b="1" dirty="0">
                    <a:ea typeface="Microsoft YaHei" panose="020B0503020204020204" pitchFamily="34" charset="-122"/>
                  </a:rPr>
                  <a:t> </a:t>
                </a:r>
                <a14:m>
                  <m:oMath xmlns:m="http://schemas.openxmlformats.org/officeDocument/2006/math">
                    <m:f>
                      <m:fPr>
                        <m:ctrlPr>
                          <a:rPr lang="en" altLang="zh-CN" b="1" i="1" dirty="0" smtClean="0">
                            <a:solidFill>
                              <a:srgbClr val="FF0000"/>
                            </a:solidFill>
                            <a:latin typeface="Cambria Math" panose="02040503050406030204" pitchFamily="18" charset="0"/>
                            <a:ea typeface="Microsoft YaHei" panose="020B0503020204020204" pitchFamily="34" charset="-122"/>
                          </a:rPr>
                        </m:ctrlPr>
                      </m:fPr>
                      <m:num>
                        <m:r>
                          <a:rPr lang="en-US" altLang="zh-CN" b="1" i="1" dirty="0">
                            <a:solidFill>
                              <a:srgbClr val="FF0000"/>
                            </a:solidFill>
                            <a:latin typeface="Cambria Math" panose="02040503050406030204" pitchFamily="18" charset="0"/>
                            <a:ea typeface="Microsoft YaHei" panose="020B0503020204020204" pitchFamily="34" charset="-122"/>
                          </a:rPr>
                          <m:t>𝒅</m:t>
                        </m:r>
                        <m:r>
                          <a:rPr lang="en-US" altLang="zh-CN" b="1" i="1" dirty="0" smtClean="0">
                            <a:solidFill>
                              <a:srgbClr val="FF0000"/>
                            </a:solidFill>
                            <a:latin typeface="Cambria Math" panose="02040503050406030204" pitchFamily="18" charset="0"/>
                            <a:ea typeface="Microsoft YaHei" panose="020B0503020204020204" pitchFamily="34" charset="-122"/>
                          </a:rPr>
                          <m:t>𝒀</m:t>
                        </m:r>
                      </m:num>
                      <m:den>
                        <m:r>
                          <a:rPr lang="en-US" altLang="zh-CN" b="1" i="1" dirty="0">
                            <a:solidFill>
                              <a:srgbClr val="FF0000"/>
                            </a:solidFill>
                            <a:latin typeface="Cambria Math" panose="02040503050406030204" pitchFamily="18" charset="0"/>
                            <a:ea typeface="Microsoft YaHei" panose="020B0503020204020204" pitchFamily="34" charset="-122"/>
                          </a:rPr>
                          <m:t>𝒅</m:t>
                        </m:r>
                        <m:r>
                          <a:rPr lang="en-US" altLang="zh-CN" b="1" i="1" dirty="0" smtClean="0">
                            <a:solidFill>
                              <a:srgbClr val="FF0000"/>
                            </a:solidFill>
                            <a:latin typeface="Cambria Math" panose="02040503050406030204" pitchFamily="18" charset="0"/>
                            <a:ea typeface="Microsoft YaHei" panose="020B0503020204020204" pitchFamily="34" charset="-122"/>
                          </a:rPr>
                          <m:t>𝑿</m:t>
                        </m:r>
                      </m:den>
                    </m:f>
                  </m:oMath>
                </a14:m>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是一个 </a:t>
                </a:r>
                <a14:m>
                  <m:oMath xmlns:m="http://schemas.openxmlformats.org/officeDocument/2006/math">
                    <m:r>
                      <a:rPr lang="en-US" altLang="zh-CN" b="1" i="1" dirty="0" smtClean="0">
                        <a:solidFill>
                          <a:srgbClr val="FF0000"/>
                        </a:solidFill>
                        <a:latin typeface="Cambria Math" panose="02040503050406030204" pitchFamily="18" charset="0"/>
                        <a:ea typeface="Cambria Math" panose="02040503050406030204" pitchFamily="18" charset="0"/>
                      </a:rPr>
                      <m:t>𝒑</m:t>
                    </m:r>
                    <m:r>
                      <a:rPr lang="en" altLang="zh-CN" b="1" i="1" dirty="0">
                        <a:solidFill>
                          <a:srgbClr val="FF0000"/>
                        </a:solidFill>
                        <a:latin typeface="Cambria Math" panose="02040503050406030204" pitchFamily="18" charset="0"/>
                        <a:ea typeface="Cambria Math" panose="02040503050406030204" pitchFamily="18" charset="0"/>
                      </a:rPr>
                      <m:t>×</m:t>
                    </m:r>
                    <m:r>
                      <a:rPr lang="en-US" altLang="zh-CN" b="1" i="1" dirty="0" smtClean="0">
                        <a:solidFill>
                          <a:srgbClr val="FF0000"/>
                        </a:solidFill>
                        <a:latin typeface="Cambria Math" panose="02040503050406030204" pitchFamily="18" charset="0"/>
                        <a:ea typeface="Cambria Math" panose="02040503050406030204" pitchFamily="18" charset="0"/>
                      </a:rPr>
                      <m:t>𝒒</m:t>
                    </m:r>
                    <m:r>
                      <a:rPr lang="en" altLang="zh-CN" b="1" i="1" dirty="0">
                        <a:solidFill>
                          <a:srgbClr val="FF0000"/>
                        </a:solidFill>
                        <a:latin typeface="Cambria Math" panose="02040503050406030204" pitchFamily="18" charset="0"/>
                        <a:ea typeface="Cambria Math" panose="02040503050406030204" pitchFamily="18" charset="0"/>
                      </a:rPr>
                      <m:t>×</m:t>
                    </m:r>
                    <m:r>
                      <a:rPr lang="en-US" altLang="zh-CN" b="1" i="1" dirty="0" smtClean="0">
                        <a:solidFill>
                          <a:srgbClr val="FF0000"/>
                        </a:solidFill>
                        <a:latin typeface="Cambria Math" panose="02040503050406030204" pitchFamily="18" charset="0"/>
                        <a:ea typeface="Cambria Math" panose="02040503050406030204" pitchFamily="18" charset="0"/>
                      </a:rPr>
                      <m:t>𝒎</m:t>
                    </m:r>
                    <m:r>
                      <a:rPr lang="en" altLang="zh-CN" b="1" i="1" dirty="0">
                        <a:solidFill>
                          <a:srgbClr val="FF0000"/>
                        </a:solidFill>
                        <a:latin typeface="Cambria Math" panose="02040503050406030204" pitchFamily="18" charset="0"/>
                        <a:ea typeface="Cambria Math" panose="02040503050406030204" pitchFamily="18" charset="0"/>
                      </a:rPr>
                      <m:t>×</m:t>
                    </m:r>
                    <m:r>
                      <a:rPr lang="en-US" altLang="zh-CN" b="1" i="1" dirty="0" smtClean="0">
                        <a:solidFill>
                          <a:srgbClr val="FF0000"/>
                        </a:solidFill>
                        <a:latin typeface="Cambria Math" panose="02040503050406030204" pitchFamily="18" charset="0"/>
                        <a:ea typeface="Cambria Math" panose="02040503050406030204" pitchFamily="18" charset="0"/>
                      </a:rPr>
                      <m:t>𝒏</m:t>
                    </m:r>
                  </m:oMath>
                </a14:m>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的四维张量，而如何对</a:t>
                </a:r>
                <a:r>
                  <a:rPr lang="en-US" altLang="zh-CN" dirty="0">
                    <a:latin typeface="Microsoft YaHei" panose="020B0503020204020204" pitchFamily="34" charset="-122"/>
                    <a:ea typeface="Microsoft YaHei" panose="020B0503020204020204" pitchFamily="34" charset="-122"/>
                  </a:rPr>
                  <a:t>4</a:t>
                </a:r>
                <a:r>
                  <a:rPr lang="zh-CN" altLang="en-US" dirty="0">
                    <a:latin typeface="Microsoft YaHei" panose="020B0503020204020204" pitchFamily="34" charset="-122"/>
                    <a:ea typeface="Microsoft YaHei" panose="020B0503020204020204" pitchFamily="34" charset="-122"/>
                  </a:rPr>
                  <a:t>维张量进行计算是一个比较复杂的问题。</a:t>
                </a:r>
                <a:endParaRPr lang="en-US" altLang="zh-CN" dirty="0">
                  <a:latin typeface="Microsoft YaHei" panose="020B0503020204020204" pitchFamily="34" charset="-122"/>
                  <a:ea typeface="Microsoft YaHei" panose="020B0503020204020204" pitchFamily="34" charset="-122"/>
                </a:endParaRPr>
              </a:p>
            </p:txBody>
          </p:sp>
        </mc:Choice>
        <mc:Fallback xmlns="">
          <p:sp>
            <p:nvSpPr>
              <p:cNvPr id="2" name="矩形 1">
                <a:extLst>
                  <a:ext uri="{FF2B5EF4-FFF2-40B4-BE49-F238E27FC236}">
                    <a16:creationId xmlns:a16="http://schemas.microsoft.com/office/drawing/2014/main" id="{7047DB22-AB96-314F-B8A5-AF5D52743359}"/>
                  </a:ext>
                </a:extLst>
              </p:cNvPr>
              <p:cNvSpPr>
                <a:spLocks noRot="1" noChangeAspect="1" noMove="1" noResize="1" noEditPoints="1" noAdjustHandles="1" noChangeArrowheads="1" noChangeShapeType="1" noTextEdit="1"/>
              </p:cNvSpPr>
              <p:nvPr/>
            </p:nvSpPr>
            <p:spPr>
              <a:xfrm>
                <a:off x="777845" y="2210873"/>
                <a:ext cx="9438290" cy="1964961"/>
              </a:xfrm>
              <a:prstGeom prst="rect">
                <a:avLst/>
              </a:prstGeom>
              <a:blipFill>
                <a:blip r:embed="rId3"/>
                <a:stretch>
                  <a:fillRect l="-269" r="-26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矩形 2">
                <a:extLst>
                  <a:ext uri="{FF2B5EF4-FFF2-40B4-BE49-F238E27FC236}">
                    <a16:creationId xmlns:a16="http://schemas.microsoft.com/office/drawing/2014/main" id="{E2AC70F5-7897-3C4F-84AD-AB3DCCFA4402}"/>
                  </a:ext>
                </a:extLst>
              </p:cNvPr>
              <p:cNvSpPr/>
              <p:nvPr/>
            </p:nvSpPr>
            <p:spPr>
              <a:xfrm>
                <a:off x="777845" y="4416674"/>
                <a:ext cx="9754280" cy="1705403"/>
              </a:xfrm>
              <a:prstGeom prst="rect">
                <a:avLst/>
              </a:prstGeom>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为了避免这个问题，我们</a:t>
                </a:r>
                <a:r>
                  <a:rPr lang="zh-CN" altLang="en-US" b="1" dirty="0">
                    <a:solidFill>
                      <a:srgbClr val="FF0000"/>
                    </a:solidFill>
                    <a:latin typeface="微软雅黑" panose="020B0503020204020204" pitchFamily="34" charset="-122"/>
                    <a:ea typeface="微软雅黑" panose="020B0503020204020204" pitchFamily="34" charset="-122"/>
                  </a:rPr>
                  <a:t>不允许张量对张量求导，只允许标量对张量求导，求导结果是和自变量同形的张量</a:t>
                </a:r>
                <a:r>
                  <a:rPr lang="zh-CN" altLang="en-US" dirty="0">
                    <a:latin typeface="微软雅黑" panose="020B0503020204020204" pitchFamily="34" charset="-122"/>
                    <a:ea typeface="微软雅黑" panose="020B0503020204020204" pitchFamily="34" charset="-122"/>
                  </a:rPr>
                  <a:t>。所以必要时我们要把张量通过将所有张量的元素</a:t>
                </a:r>
                <a:r>
                  <a:rPr lang="zh-CN" altLang="en-US" dirty="0">
                    <a:solidFill>
                      <a:srgbClr val="FF0000"/>
                    </a:solidFill>
                    <a:latin typeface="微软雅黑" panose="020B0503020204020204" pitchFamily="34" charset="-122"/>
                    <a:ea typeface="微软雅黑" panose="020B0503020204020204" pitchFamily="34" charset="-122"/>
                  </a:rPr>
                  <a:t>加权求和</a:t>
                </a:r>
                <a:r>
                  <a:rPr lang="zh-CN" altLang="en-US" dirty="0">
                    <a:latin typeface="微软雅黑" panose="020B0503020204020204" pitchFamily="34" charset="-122"/>
                    <a:ea typeface="微软雅黑" panose="020B0503020204020204" pitchFamily="34" charset="-122"/>
                  </a:rPr>
                  <a:t>的方式转换为标量，举个例子，假设 </a:t>
                </a:r>
                <a14:m>
                  <m:oMath xmlns:m="http://schemas.openxmlformats.org/officeDocument/2006/math">
                    <m:r>
                      <a:rPr lang="en" altLang="zh-CN" b="1" i="1" dirty="0">
                        <a:solidFill>
                          <a:srgbClr val="FF0000"/>
                        </a:solidFill>
                        <a:latin typeface="Cambria Math" panose="02040503050406030204" pitchFamily="18" charset="0"/>
                        <a:ea typeface="微软雅黑" panose="020B0503020204020204" pitchFamily="34" charset="-122"/>
                      </a:rPr>
                      <m:t>𝒚</m:t>
                    </m:r>
                  </m:oMath>
                </a14:m>
                <a:r>
                  <a:rPr lang="zh-CN" altLang="en-US" dirty="0">
                    <a:latin typeface="微软雅黑" panose="020B0503020204020204" pitchFamily="34" charset="-122"/>
                    <a:ea typeface="微软雅黑" panose="020B0503020204020204" pitchFamily="34" charset="-122"/>
                  </a:rPr>
                  <a:t> 由自变量 </a:t>
                </a:r>
                <a14:m>
                  <m:oMath xmlns:m="http://schemas.openxmlformats.org/officeDocument/2006/math">
                    <m:r>
                      <a:rPr lang="en" altLang="zh-CN" b="1" i="1" dirty="0">
                        <a:solidFill>
                          <a:srgbClr val="FF0000"/>
                        </a:solidFill>
                        <a:latin typeface="Cambria Math" panose="02040503050406030204" pitchFamily="18" charset="0"/>
                        <a:ea typeface="微软雅黑" panose="020B0503020204020204" pitchFamily="34" charset="-122"/>
                      </a:rPr>
                      <m:t>𝒙</m:t>
                    </m:r>
                  </m:oMath>
                </a14:m>
                <a:r>
                  <a:rPr lang="en" altLang="zh-CN" b="1" dirty="0">
                    <a:solidFill>
                      <a:schemeClr val="accent2">
                        <a:lumMod val="75000"/>
                      </a:schemeClr>
                    </a:solidFill>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计算而来，</a:t>
                </a:r>
                <a14:m>
                  <m:oMath xmlns:m="http://schemas.openxmlformats.org/officeDocument/2006/math">
                    <m:r>
                      <a:rPr lang="en" altLang="zh-CN" b="1" i="1" dirty="0">
                        <a:solidFill>
                          <a:srgbClr val="FF0000"/>
                        </a:solidFill>
                        <a:latin typeface="Cambria Math" panose="02040503050406030204" pitchFamily="18" charset="0"/>
                        <a:ea typeface="微软雅黑" panose="020B0503020204020204" pitchFamily="34" charset="-122"/>
                      </a:rPr>
                      <m:t>𝒘</m:t>
                    </m:r>
                  </m:oMath>
                </a14:m>
                <a:r>
                  <a:rPr lang="en" altLang="zh-CN" b="1" dirty="0">
                    <a:solidFill>
                      <a:schemeClr val="accent2">
                        <a:lumMod val="75000"/>
                      </a:schemeClr>
                    </a:solidFill>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是和 </a:t>
                </a:r>
                <a14:m>
                  <m:oMath xmlns:m="http://schemas.openxmlformats.org/officeDocument/2006/math">
                    <m:r>
                      <a:rPr lang="en" altLang="zh-CN" b="1" i="1" dirty="0">
                        <a:solidFill>
                          <a:srgbClr val="FF0000"/>
                        </a:solidFill>
                        <a:latin typeface="Cambria Math" panose="02040503050406030204" pitchFamily="18" charset="0"/>
                        <a:ea typeface="微软雅黑" panose="020B0503020204020204" pitchFamily="34" charset="-122"/>
                      </a:rPr>
                      <m:t>𝒚</m:t>
                    </m:r>
                  </m:oMath>
                </a14:m>
                <a:r>
                  <a:rPr lang="en" altLang="zh-CN" b="1" dirty="0">
                    <a:solidFill>
                      <a:schemeClr val="accent2">
                        <a:lumMod val="75000"/>
                      </a:schemeClr>
                    </a:solidFill>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同形的张量，则 </a:t>
                </a:r>
                <a14:m>
                  <m:oMath xmlns:m="http://schemas.openxmlformats.org/officeDocument/2006/math">
                    <m:r>
                      <a:rPr lang="en" altLang="zh-CN" b="1" i="0" dirty="0">
                        <a:solidFill>
                          <a:srgbClr val="FF0000"/>
                        </a:solidFill>
                        <a:latin typeface="Cambria Math" panose="02040503050406030204" pitchFamily="18" charset="0"/>
                        <a:ea typeface="微软雅黑" panose="020B0503020204020204" pitchFamily="34" charset="-122"/>
                      </a:rPr>
                      <m:t>𝐲</m:t>
                    </m:r>
                    <m:r>
                      <a:rPr lang="en" altLang="zh-CN" b="1" i="0" dirty="0">
                        <a:solidFill>
                          <a:srgbClr val="FF0000"/>
                        </a:solidFill>
                        <a:latin typeface="Cambria Math" panose="02040503050406030204" pitchFamily="18" charset="0"/>
                        <a:ea typeface="微软雅黑" panose="020B0503020204020204" pitchFamily="34" charset="-122"/>
                      </a:rPr>
                      <m:t>.</m:t>
                    </m:r>
                    <m:r>
                      <a:rPr lang="en" altLang="zh-CN" b="1" i="0" dirty="0">
                        <a:solidFill>
                          <a:srgbClr val="FF0000"/>
                        </a:solidFill>
                        <a:latin typeface="Cambria Math" panose="02040503050406030204" pitchFamily="18" charset="0"/>
                        <a:ea typeface="微软雅黑" panose="020B0503020204020204" pitchFamily="34" charset="-122"/>
                      </a:rPr>
                      <m:t>𝐛𝐚𝐜𝐤𝐰𝐚𝐫𝐝</m:t>
                    </m:r>
                    <m:r>
                      <a:rPr lang="en" altLang="zh-CN" b="1" i="0" dirty="0">
                        <a:solidFill>
                          <a:srgbClr val="FF0000"/>
                        </a:solidFill>
                        <a:latin typeface="Cambria Math" panose="02040503050406030204" pitchFamily="18" charset="0"/>
                        <a:ea typeface="微软雅黑" panose="020B0503020204020204" pitchFamily="34" charset="-122"/>
                      </a:rPr>
                      <m:t>(</m:t>
                    </m:r>
                    <m:r>
                      <a:rPr lang="en" altLang="zh-CN" b="1" i="1" dirty="0">
                        <a:solidFill>
                          <a:srgbClr val="FF0000"/>
                        </a:solidFill>
                        <a:latin typeface="Cambria Math" panose="02040503050406030204" pitchFamily="18" charset="0"/>
                        <a:ea typeface="微软雅黑" panose="020B0503020204020204" pitchFamily="34" charset="-122"/>
                      </a:rPr>
                      <m:t>𝒘</m:t>
                    </m:r>
                    <m:r>
                      <a:rPr lang="en" altLang="zh-CN" b="1" i="0" dirty="0">
                        <a:solidFill>
                          <a:srgbClr val="FF0000"/>
                        </a:solidFill>
                        <a:latin typeface="Cambria Math" panose="02040503050406030204" pitchFamily="18" charset="0"/>
                        <a:ea typeface="微软雅黑" panose="020B0503020204020204" pitchFamily="34" charset="-122"/>
                      </a:rPr>
                      <m:t>) </m:t>
                    </m:r>
                  </m:oMath>
                </a14:m>
                <a:r>
                  <a:rPr lang="zh-CN" altLang="en-US" dirty="0">
                    <a:latin typeface="微软雅黑" panose="020B0503020204020204" pitchFamily="34" charset="-122"/>
                    <a:ea typeface="微软雅黑" panose="020B0503020204020204" pitchFamily="34" charset="-122"/>
                  </a:rPr>
                  <a:t>的含义是：先计算 </a:t>
                </a:r>
                <a14:m>
                  <m:oMath xmlns:m="http://schemas.openxmlformats.org/officeDocument/2006/math">
                    <m:r>
                      <a:rPr lang="en" altLang="zh-CN" b="1" i="1" dirty="0">
                        <a:solidFill>
                          <a:srgbClr val="FF0000"/>
                        </a:solidFill>
                        <a:latin typeface="Cambria Math" panose="02040503050406030204" pitchFamily="18" charset="0"/>
                        <a:ea typeface="微软雅黑" panose="020B0503020204020204" pitchFamily="34" charset="-122"/>
                      </a:rPr>
                      <m:t>𝒍</m:t>
                    </m:r>
                    <m:r>
                      <a:rPr lang="en" altLang="zh-CN" b="1" i="1" dirty="0">
                        <a:solidFill>
                          <a:srgbClr val="FF0000"/>
                        </a:solidFill>
                        <a:latin typeface="Cambria Math" panose="02040503050406030204" pitchFamily="18" charset="0"/>
                        <a:ea typeface="微软雅黑" panose="020B0503020204020204" pitchFamily="34" charset="-122"/>
                      </a:rPr>
                      <m:t> = </m:t>
                    </m:r>
                    <m:r>
                      <a:rPr lang="en" altLang="zh-CN" b="1" i="0" dirty="0" err="1">
                        <a:solidFill>
                          <a:srgbClr val="FF0000"/>
                        </a:solidFill>
                        <a:latin typeface="Cambria Math" panose="02040503050406030204" pitchFamily="18" charset="0"/>
                        <a:ea typeface="微软雅黑" panose="020B0503020204020204" pitchFamily="34" charset="-122"/>
                      </a:rPr>
                      <m:t>𝐭𝐨𝐫𝐜𝐡</m:t>
                    </m:r>
                    <m:r>
                      <a:rPr lang="en" altLang="zh-CN" b="1" i="0" dirty="0" err="1">
                        <a:solidFill>
                          <a:srgbClr val="FF0000"/>
                        </a:solidFill>
                        <a:latin typeface="Cambria Math" panose="02040503050406030204" pitchFamily="18" charset="0"/>
                        <a:ea typeface="微软雅黑" panose="020B0503020204020204" pitchFamily="34" charset="-122"/>
                      </a:rPr>
                      <m:t>.</m:t>
                    </m:r>
                    <m:r>
                      <a:rPr lang="en" altLang="zh-CN" b="1" i="0" dirty="0" err="1">
                        <a:solidFill>
                          <a:srgbClr val="FF0000"/>
                        </a:solidFill>
                        <a:latin typeface="Cambria Math" panose="02040503050406030204" pitchFamily="18" charset="0"/>
                        <a:ea typeface="微软雅黑" panose="020B0503020204020204" pitchFamily="34" charset="-122"/>
                      </a:rPr>
                      <m:t>𝐬𝐮𝐦</m:t>
                    </m:r>
                    <m:r>
                      <a:rPr lang="en" altLang="zh-CN" b="1" i="1" dirty="0">
                        <a:solidFill>
                          <a:srgbClr val="FF0000"/>
                        </a:solidFill>
                        <a:latin typeface="Cambria Math" panose="02040503050406030204" pitchFamily="18" charset="0"/>
                        <a:ea typeface="微软雅黑" panose="020B0503020204020204" pitchFamily="34" charset="-122"/>
                      </a:rPr>
                      <m:t>(</m:t>
                    </m:r>
                    <m:r>
                      <a:rPr lang="en" altLang="zh-CN" b="1" i="1" dirty="0">
                        <a:solidFill>
                          <a:srgbClr val="FF0000"/>
                        </a:solidFill>
                        <a:latin typeface="Cambria Math" panose="02040503050406030204" pitchFamily="18" charset="0"/>
                        <a:ea typeface="微软雅黑" panose="020B0503020204020204" pitchFamily="34" charset="-122"/>
                      </a:rPr>
                      <m:t>𝒚</m:t>
                    </m:r>
                    <m:r>
                      <a:rPr lang="en" altLang="zh-CN" b="1" i="1" dirty="0">
                        <a:solidFill>
                          <a:srgbClr val="FF0000"/>
                        </a:solidFill>
                        <a:latin typeface="Cambria Math" panose="02040503050406030204" pitchFamily="18" charset="0"/>
                        <a:ea typeface="微软雅黑" panose="020B0503020204020204" pitchFamily="34" charset="-122"/>
                      </a:rPr>
                      <m:t> ∗ </m:t>
                    </m:r>
                    <m:r>
                      <a:rPr lang="en" altLang="zh-CN" b="1" i="1" dirty="0">
                        <a:solidFill>
                          <a:srgbClr val="FF0000"/>
                        </a:solidFill>
                        <a:latin typeface="Cambria Math" panose="02040503050406030204" pitchFamily="18" charset="0"/>
                        <a:ea typeface="微软雅黑" panose="020B0503020204020204" pitchFamily="34" charset="-122"/>
                      </a:rPr>
                      <m:t>𝒘</m:t>
                    </m:r>
                    <m:r>
                      <a:rPr lang="en" altLang="zh-CN" b="1" i="1" dirty="0">
                        <a:solidFill>
                          <a:srgbClr val="FF0000"/>
                        </a:solidFill>
                        <a:latin typeface="Cambria Math" panose="02040503050406030204" pitchFamily="18" charset="0"/>
                        <a:ea typeface="微软雅黑" panose="020B0503020204020204" pitchFamily="34" charset="-122"/>
                      </a:rPr>
                      <m:t>)</m:t>
                    </m:r>
                  </m:oMath>
                </a14:m>
                <a:r>
                  <a:rPr lang="zh-CN" altLang="e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因此 </a:t>
                </a:r>
                <a14:m>
                  <m:oMath xmlns:m="http://schemas.openxmlformats.org/officeDocument/2006/math">
                    <m:r>
                      <a:rPr lang="en" altLang="zh-CN" b="1" i="1" dirty="0">
                        <a:solidFill>
                          <a:srgbClr val="FF0000"/>
                        </a:solidFill>
                        <a:latin typeface="Cambria Math" panose="02040503050406030204" pitchFamily="18" charset="0"/>
                        <a:ea typeface="微软雅黑" panose="020B0503020204020204" pitchFamily="34" charset="-122"/>
                      </a:rPr>
                      <m:t>𝒍</m:t>
                    </m:r>
                    <m:r>
                      <a:rPr lang="en-US" altLang="zh-CN" b="1" i="1" dirty="0">
                        <a:solidFill>
                          <a:srgbClr val="FF0000"/>
                        </a:solidFill>
                        <a:latin typeface="Cambria Math" panose="02040503050406030204" pitchFamily="18" charset="0"/>
                        <a:ea typeface="微软雅黑" panose="020B0503020204020204" pitchFamily="34" charset="-122"/>
                      </a:rPr>
                      <m:t> </m:t>
                    </m:r>
                  </m:oMath>
                </a14:m>
                <a:r>
                  <a:rPr lang="zh-CN" altLang="en-US" dirty="0">
                    <a:latin typeface="微软雅黑" panose="020B0503020204020204" pitchFamily="34" charset="-122"/>
                    <a:ea typeface="微软雅黑" panose="020B0503020204020204" pitchFamily="34" charset="-122"/>
                  </a:rPr>
                  <a:t>是一个标量，然后我们再求 </a:t>
                </a:r>
                <a14:m>
                  <m:oMath xmlns:m="http://schemas.openxmlformats.org/officeDocument/2006/math">
                    <m:r>
                      <a:rPr lang="en" altLang="zh-CN" b="1" i="1" dirty="0">
                        <a:solidFill>
                          <a:srgbClr val="FF0000"/>
                        </a:solidFill>
                        <a:latin typeface="Cambria Math" panose="02040503050406030204" pitchFamily="18" charset="0"/>
                        <a:ea typeface="微软雅黑" panose="020B0503020204020204" pitchFamily="34" charset="-122"/>
                      </a:rPr>
                      <m:t>𝒍</m:t>
                    </m:r>
                    <m:r>
                      <a:rPr lang="en-US" altLang="zh-CN" b="1" i="1" dirty="0">
                        <a:solidFill>
                          <a:srgbClr val="FF0000"/>
                        </a:solidFill>
                        <a:latin typeface="Cambria Math" panose="02040503050406030204" pitchFamily="18" charset="0"/>
                        <a:ea typeface="微软雅黑" panose="020B0503020204020204" pitchFamily="34" charset="-122"/>
                      </a:rPr>
                      <m:t> </m:t>
                    </m:r>
                  </m:oMath>
                </a14:m>
                <a:r>
                  <a:rPr lang="zh-CN" altLang="en-US" dirty="0">
                    <a:latin typeface="微软雅黑" panose="020B0503020204020204" pitchFamily="34" charset="-122"/>
                    <a:ea typeface="微软雅黑" panose="020B0503020204020204" pitchFamily="34" charset="-122"/>
                  </a:rPr>
                  <a:t>对自变量 </a:t>
                </a:r>
                <a14:m>
                  <m:oMath xmlns:m="http://schemas.openxmlformats.org/officeDocument/2006/math">
                    <m:r>
                      <a:rPr lang="en" altLang="zh-CN" b="1" i="1" dirty="0">
                        <a:solidFill>
                          <a:srgbClr val="FF0000"/>
                        </a:solidFill>
                        <a:latin typeface="Cambria Math" panose="02040503050406030204" pitchFamily="18" charset="0"/>
                        <a:ea typeface="微软雅黑" panose="020B0503020204020204" pitchFamily="34" charset="-122"/>
                      </a:rPr>
                      <m:t>𝒙</m:t>
                    </m:r>
                  </m:oMath>
                </a14:m>
                <a:r>
                  <a:rPr lang="en" altLang="zh-CN" b="1" dirty="0">
                    <a:solidFill>
                      <a:schemeClr val="accent2">
                        <a:lumMod val="75000"/>
                      </a:schemeClr>
                    </a:solidFill>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的导数。</a:t>
                </a:r>
                <a:endParaRPr kumimoji="1" lang="zh-CN" altLang="en-US" dirty="0">
                  <a:latin typeface="微软雅黑" panose="020B0503020204020204" pitchFamily="34" charset="-122"/>
                  <a:ea typeface="微软雅黑" panose="020B0503020204020204" pitchFamily="34" charset="-122"/>
                </a:endParaRPr>
              </a:p>
            </p:txBody>
          </p:sp>
        </mc:Choice>
        <mc:Fallback>
          <p:sp>
            <p:nvSpPr>
              <p:cNvPr id="3" name="矩形 2">
                <a:extLst>
                  <a:ext uri="{FF2B5EF4-FFF2-40B4-BE49-F238E27FC236}">
                    <a16:creationId xmlns:a16="http://schemas.microsoft.com/office/drawing/2014/main" id="{E2AC70F5-7897-3C4F-84AD-AB3DCCFA4402}"/>
                  </a:ext>
                </a:extLst>
              </p:cNvPr>
              <p:cNvSpPr>
                <a:spLocks noRot="1" noChangeAspect="1" noMove="1" noResize="1" noEditPoints="1" noAdjustHandles="1" noChangeArrowheads="1" noChangeShapeType="1" noTextEdit="1"/>
              </p:cNvSpPr>
              <p:nvPr/>
            </p:nvSpPr>
            <p:spPr>
              <a:xfrm>
                <a:off x="777845" y="4416674"/>
                <a:ext cx="9754280" cy="1705403"/>
              </a:xfrm>
              <a:prstGeom prst="rect">
                <a:avLst/>
              </a:prstGeom>
              <a:blipFill>
                <a:blip r:embed="rId4"/>
                <a:stretch>
                  <a:fillRect l="-563" r="-2813" b="-50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238567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Microsoft YaHei" panose="020B0503020204020204" pitchFamily="34" charset="-122"/>
                <a:ea typeface="Microsoft YaHei" panose="020B0503020204020204" pitchFamily="34" charset="-122"/>
              </a:rPr>
              <a:t>2.6</a:t>
            </a:r>
            <a:r>
              <a:rPr lang="en-US" altLang="zh-CN" sz="2800" b="1" dirty="0">
                <a:solidFill>
                  <a:srgbClr val="000000"/>
                </a:solidFill>
                <a:latin typeface="微软雅黑" panose="020B0503020204020204" pitchFamily="34" charset="-122"/>
                <a:ea typeface="微软雅黑" panose="020B0503020204020204" pitchFamily="34" charset="-122"/>
              </a:rPr>
              <a:t> </a:t>
            </a:r>
            <a:r>
              <a:rPr lang="zh-CN" altLang="en-US" sz="2800" b="1" dirty="0">
                <a:solidFill>
                  <a:srgbClr val="000000"/>
                </a:solidFill>
                <a:latin typeface="微软雅黑" panose="020B0503020204020204" pitchFamily="34" charset="-122"/>
                <a:ea typeface="微软雅黑" panose="020B0503020204020204" pitchFamily="34" charset="-122"/>
              </a:rPr>
              <a:t>自动求梯度</a:t>
            </a:r>
            <a:endParaRPr lang="en-US" altLang="zh-CN" sz="2800" b="1" dirty="0">
              <a:solidFill>
                <a:srgbClr val="000000"/>
              </a:solidFill>
              <a:latin typeface="微软雅黑" panose="020B0503020204020204" pitchFamily="34" charset="-122"/>
              <a:ea typeface="微软雅黑" panose="020B0503020204020204" pitchFamily="34" charset="-122"/>
            </a:endParaRPr>
          </a:p>
        </p:txBody>
      </p:sp>
      <p:graphicFrame>
        <p:nvGraphicFramePr>
          <p:cNvPr id="10" name="表格 9">
            <a:extLst>
              <a:ext uri="{FF2B5EF4-FFF2-40B4-BE49-F238E27FC236}">
                <a16:creationId xmlns:a16="http://schemas.microsoft.com/office/drawing/2014/main" id="{E3AA383F-D10F-204A-ADC4-5F5A165F8E59}"/>
              </a:ext>
            </a:extLst>
          </p:cNvPr>
          <p:cNvGraphicFramePr>
            <a:graphicFrameLocks noGrp="1"/>
          </p:cNvGraphicFramePr>
          <p:nvPr>
            <p:extLst>
              <p:ext uri="{D42A27DB-BD31-4B8C-83A1-F6EECF244321}">
                <p14:modId xmlns:p14="http://schemas.microsoft.com/office/powerpoint/2010/main" val="2006219346"/>
              </p:ext>
            </p:extLst>
          </p:nvPr>
        </p:nvGraphicFramePr>
        <p:xfrm>
          <a:off x="777846" y="1622448"/>
          <a:ext cx="6141427" cy="1645920"/>
        </p:xfrm>
        <a:graphic>
          <a:graphicData uri="http://schemas.openxmlformats.org/drawingml/2006/table">
            <a:tbl>
              <a:tblPr firstRow="1" bandRow="1">
                <a:tableStyleId>{5C22544A-7EE6-4342-B048-85BDC9FD1C3A}</a:tableStyleId>
              </a:tblPr>
              <a:tblGrid>
                <a:gridCol w="731757">
                  <a:extLst>
                    <a:ext uri="{9D8B030D-6E8A-4147-A177-3AD203B41FA5}">
                      <a16:colId xmlns:a16="http://schemas.microsoft.com/office/drawing/2014/main" val="165004489"/>
                    </a:ext>
                  </a:extLst>
                </a:gridCol>
                <a:gridCol w="5409670">
                  <a:extLst>
                    <a:ext uri="{9D8B030D-6E8A-4147-A177-3AD203B41FA5}">
                      <a16:colId xmlns:a16="http://schemas.microsoft.com/office/drawing/2014/main" val="2610027987"/>
                    </a:ext>
                  </a:extLst>
                </a:gridCol>
              </a:tblGrid>
              <a:tr h="370840">
                <a:tc>
                  <a:txBody>
                    <a:bodyPr/>
                    <a:lstStyle/>
                    <a:p>
                      <a:r>
                        <a:rPr kumimoji="1" lang="en" altLang="zh-CN" sz="16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In [</a:t>
                      </a:r>
                      <a:r>
                        <a:rPr kumimoji="1" lang="en-US" altLang="zh-CN" sz="16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r>
                        <a:rPr kumimoji="1" lang="en" altLang="zh-CN" sz="16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6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x = </a:t>
                      </a:r>
                      <a:r>
                        <a:rPr kumimoji="1" lang="en-US" altLang="zh-CN" sz="1600" b="0"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torch.tensor</a:t>
                      </a:r>
                      <a:r>
                        <a:rPr kumimoji="1" lang="en-US" altLang="zh-CN" sz="16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([1.0, 2.0, 3.0, 4.0], </a:t>
                      </a:r>
                      <a:r>
                        <a:rPr kumimoji="1" lang="en-US" altLang="zh-CN" sz="1600" b="0"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requires_grad</a:t>
                      </a:r>
                      <a:r>
                        <a:rPr kumimoji="1" lang="en-US" altLang="zh-CN" sz="16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=True)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y = 2 * x</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z = </a:t>
                      </a:r>
                      <a:r>
                        <a:rPr kumimoji="1" lang="en-US" altLang="zh-CN" sz="1600" b="0"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y.view</a:t>
                      </a:r>
                      <a:r>
                        <a:rPr kumimoji="1" lang="en-US" altLang="zh-CN" sz="16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print(z)</a:t>
                      </a:r>
                      <a:endParaRPr kumimoji="1" lang="en" altLang="zh-CN" sz="16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93588950"/>
                  </a:ext>
                </a:extLst>
              </a:tr>
              <a:tr h="0">
                <a:tc>
                  <a:txBody>
                    <a:bodyPr/>
                    <a:lstStyle/>
                    <a:p>
                      <a:r>
                        <a:rPr kumimoji="1" lang="en" altLang="zh-CN" sz="16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Out [</a:t>
                      </a:r>
                      <a:r>
                        <a:rPr kumimoji="1" lang="en-US" altLang="zh-CN" sz="16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r>
                        <a:rPr kumimoji="1" lang="en" altLang="zh-CN" sz="16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6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tensor([[2., 4.], </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
                      </a:r>
                      <a:r>
                        <a:rPr lang="en"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 8.]], </a:t>
                      </a:r>
                      <a:r>
                        <a:rPr lang="en" altLang="zh-CN" sz="1600"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grad_fn</a:t>
                      </a:r>
                      <a:r>
                        <a:rPr lang="en"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=&lt;</a:t>
                      </a:r>
                      <a:r>
                        <a:rPr lang="en" altLang="zh-CN" sz="1600"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ViewBackward</a:t>
                      </a:r>
                      <a:r>
                        <a:rPr lang="en"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&gt;)</a:t>
                      </a:r>
                    </a:p>
                  </a:txBody>
                  <a:tcP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41298970"/>
                  </a:ext>
                </a:extLst>
              </a:tr>
            </a:tbl>
          </a:graphicData>
        </a:graphic>
      </p:graphicFrame>
      <p:sp>
        <p:nvSpPr>
          <p:cNvPr id="2" name="文本框 1">
            <a:extLst>
              <a:ext uri="{FF2B5EF4-FFF2-40B4-BE49-F238E27FC236}">
                <a16:creationId xmlns:a16="http://schemas.microsoft.com/office/drawing/2014/main" id="{2718F52D-E410-FF45-9AEC-27F9ABEE4F25}"/>
              </a:ext>
            </a:extLst>
          </p:cNvPr>
          <p:cNvSpPr txBox="1"/>
          <p:nvPr/>
        </p:nvSpPr>
        <p:spPr>
          <a:xfrm>
            <a:off x="777844" y="976117"/>
            <a:ext cx="3462102" cy="400110"/>
          </a:xfrm>
          <a:prstGeom prst="rect">
            <a:avLst/>
          </a:prstGeom>
          <a:noFill/>
        </p:spPr>
        <p:txBody>
          <a:bodyPr wrap="none" rtlCol="0">
            <a:spAutoFit/>
          </a:bodyPr>
          <a:lstStyle/>
          <a:p>
            <a:pPr marL="342900" indent="-342900">
              <a:buClr>
                <a:srgbClr val="0000FF"/>
              </a:buClr>
              <a:buFont typeface="Wingdings" pitchFamily="2" charset="2"/>
              <a:buChar char="n"/>
            </a:pPr>
            <a:r>
              <a:rPr lang="en" altLang="zh-CN" sz="2000" b="1" dirty="0" err="1">
                <a:solidFill>
                  <a:srgbClr val="FF0000"/>
                </a:solidFill>
                <a:latin typeface="Microsoft YaHei" panose="020B0503020204020204" pitchFamily="34" charset="-122"/>
                <a:ea typeface="Microsoft YaHei" panose="020B0503020204020204" pitchFamily="34" charset="-122"/>
              </a:rPr>
              <a:t>y.backward</a:t>
            </a:r>
            <a:r>
              <a:rPr lang="en" altLang="zh-CN" sz="2000" b="1" dirty="0">
                <a:solidFill>
                  <a:srgbClr val="FF0000"/>
                </a:solidFill>
                <a:latin typeface="Microsoft YaHei" panose="020B0503020204020204" pitchFamily="34" charset="-122"/>
                <a:ea typeface="Microsoft YaHei" panose="020B0503020204020204" pitchFamily="34" charset="-122"/>
              </a:rPr>
              <a:t>()</a:t>
            </a:r>
            <a:r>
              <a:rPr lang="zh-CN" altLang="en-US" sz="2000" dirty="0">
                <a:latin typeface="微软雅黑" panose="020B0503020204020204" pitchFamily="34" charset="-122"/>
                <a:ea typeface="微软雅黑" panose="020B0503020204020204" pitchFamily="34" charset="-122"/>
              </a:rPr>
              <a:t>的</a:t>
            </a:r>
            <a:r>
              <a:rPr kumimoji="1" lang="zh-CN" altLang="en-US" sz="2000" dirty="0">
                <a:latin typeface="微软雅黑" panose="020B0503020204020204" pitchFamily="34" charset="-122"/>
                <a:ea typeface="微软雅黑" panose="020B0503020204020204" pitchFamily="34" charset="-122"/>
              </a:rPr>
              <a:t>具体例子</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C189DCD6-5424-D145-BC20-E1044DE18AC5}"/>
                  </a:ext>
                </a:extLst>
              </p:cNvPr>
              <p:cNvSpPr txBox="1"/>
              <p:nvPr/>
            </p:nvSpPr>
            <p:spPr>
              <a:xfrm>
                <a:off x="777844" y="3511287"/>
                <a:ext cx="8996775" cy="646331"/>
              </a:xfrm>
              <a:prstGeom prst="rect">
                <a:avLst/>
              </a:prstGeom>
              <a:noFill/>
            </p:spPr>
            <p:txBody>
              <a:bodyPr wrap="square" rtlCol="0">
                <a:spAutoFit/>
              </a:bodyPr>
              <a:lstStyle/>
              <a:p>
                <a:pPr marL="285750" indent="-285750">
                  <a:buClr>
                    <a:srgbClr val="0000FF"/>
                  </a:buClr>
                  <a:buFont typeface="Wingdings" pitchFamily="2" charset="2"/>
                  <a:buChar char="n"/>
                </a:pPr>
                <a:r>
                  <a:rPr lang="zh-CN" altLang="en-US" dirty="0">
                    <a:latin typeface="微软雅黑" panose="020B0503020204020204" pitchFamily="34" charset="-122"/>
                    <a:ea typeface="微软雅黑" panose="020B0503020204020204" pitchFamily="34" charset="-122"/>
                  </a:rPr>
                  <a:t>此时 </a:t>
                </a:r>
                <a14:m>
                  <m:oMath xmlns:m="http://schemas.openxmlformats.org/officeDocument/2006/math">
                    <m:r>
                      <a:rPr lang="en" altLang="zh-CN" b="1" i="1" dirty="0" smtClean="0">
                        <a:solidFill>
                          <a:srgbClr val="FF0000"/>
                        </a:solidFill>
                        <a:latin typeface="Cambria Math" panose="02040503050406030204" pitchFamily="18" charset="0"/>
                      </a:rPr>
                      <m:t>𝒛</m:t>
                    </m:r>
                  </m:oMath>
                </a14:m>
                <a:r>
                  <a:rPr lang="en"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不是一个标量，所以在调用</a:t>
                </a:r>
                <a14:m>
                  <m:oMath xmlns:m="http://schemas.openxmlformats.org/officeDocument/2006/math">
                    <m:r>
                      <m:rPr>
                        <m:nor/>
                      </m:rPr>
                      <a:rPr lang="en" altLang="zh-CN" b="1" dirty="0">
                        <a:solidFill>
                          <a:srgbClr val="FF0000"/>
                        </a:solidFill>
                        <a:latin typeface="Microsoft YaHei" panose="020B0503020204020204" pitchFamily="34" charset="-122"/>
                        <a:ea typeface="Microsoft YaHei" panose="020B0503020204020204" pitchFamily="34" charset="-122"/>
                      </a:rPr>
                      <m:t>backward</m:t>
                    </m:r>
                    <m:r>
                      <m:rPr>
                        <m:nor/>
                      </m:rPr>
                      <a:rPr lang="en" altLang="zh-CN" b="1" dirty="0">
                        <a:solidFill>
                          <a:srgbClr val="FF0000"/>
                        </a:solidFill>
                        <a:latin typeface="Microsoft YaHei" panose="020B0503020204020204" pitchFamily="34" charset="-122"/>
                        <a:ea typeface="Microsoft YaHei" panose="020B0503020204020204" pitchFamily="34" charset="-122"/>
                      </a:rPr>
                      <m:t>()</m:t>
                    </m:r>
                  </m:oMath>
                </a14:m>
                <a:r>
                  <a:rPr lang="zh-CN" altLang="en-US" dirty="0">
                    <a:latin typeface="微软雅黑" panose="020B0503020204020204" pitchFamily="34" charset="-122"/>
                    <a:ea typeface="微软雅黑" panose="020B0503020204020204" pitchFamily="34" charset="-122"/>
                  </a:rPr>
                  <a:t>时需要传入一个和 </a:t>
                </a:r>
                <a14:m>
                  <m:oMath xmlns:m="http://schemas.openxmlformats.org/officeDocument/2006/math">
                    <m:r>
                      <a:rPr lang="en" altLang="zh-CN" b="1" i="1" dirty="0">
                        <a:solidFill>
                          <a:srgbClr val="FF0000"/>
                        </a:solidFill>
                        <a:latin typeface="Cambria Math" panose="02040503050406030204" pitchFamily="18" charset="0"/>
                      </a:rPr>
                      <m:t>𝒛</m:t>
                    </m:r>
                  </m:oMath>
                </a14:m>
                <a:r>
                  <a:rPr lang="en"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同形的权重向量进行加权求和来得到一个标量。</a:t>
                </a:r>
                <a:endParaRPr kumimoji="1" lang="zh-CN" altLang="en-US" dirty="0">
                  <a:latin typeface="微软雅黑" panose="020B0503020204020204" pitchFamily="34" charset="-122"/>
                  <a:ea typeface="微软雅黑" panose="020B0503020204020204" pitchFamily="34" charset="-122"/>
                </a:endParaRPr>
              </a:p>
            </p:txBody>
          </p:sp>
        </mc:Choice>
        <mc:Fallback xmlns="">
          <p:sp>
            <p:nvSpPr>
              <p:cNvPr id="3" name="文本框 2">
                <a:extLst>
                  <a:ext uri="{FF2B5EF4-FFF2-40B4-BE49-F238E27FC236}">
                    <a16:creationId xmlns:a16="http://schemas.microsoft.com/office/drawing/2014/main" id="{C189DCD6-5424-D145-BC20-E1044DE18AC5}"/>
                  </a:ext>
                </a:extLst>
              </p:cNvPr>
              <p:cNvSpPr txBox="1">
                <a:spLocks noRot="1" noChangeAspect="1" noMove="1" noResize="1" noEditPoints="1" noAdjustHandles="1" noChangeArrowheads="1" noChangeShapeType="1" noTextEdit="1"/>
              </p:cNvSpPr>
              <p:nvPr/>
            </p:nvSpPr>
            <p:spPr>
              <a:xfrm>
                <a:off x="777844" y="3511287"/>
                <a:ext cx="8996775" cy="646331"/>
              </a:xfrm>
              <a:prstGeom prst="rect">
                <a:avLst/>
              </a:prstGeom>
              <a:blipFill>
                <a:blip r:embed="rId3"/>
                <a:stretch>
                  <a:fillRect l="-282" t="-3922" b="-13725"/>
                </a:stretch>
              </a:blipFill>
            </p:spPr>
            <p:txBody>
              <a:bodyPr/>
              <a:lstStyle/>
              <a:p>
                <a:r>
                  <a:rPr lang="zh-CN" altLang="en-US">
                    <a:noFill/>
                  </a:rPr>
                  <a:t> </a:t>
                </a:r>
              </a:p>
            </p:txBody>
          </p:sp>
        </mc:Fallback>
      </mc:AlternateContent>
      <p:graphicFrame>
        <p:nvGraphicFramePr>
          <p:cNvPr id="7" name="表格 6">
            <a:extLst>
              <a:ext uri="{FF2B5EF4-FFF2-40B4-BE49-F238E27FC236}">
                <a16:creationId xmlns:a16="http://schemas.microsoft.com/office/drawing/2014/main" id="{749D1DDF-747D-9F4C-BAAC-59290CA8B539}"/>
              </a:ext>
            </a:extLst>
          </p:cNvPr>
          <p:cNvGraphicFramePr>
            <a:graphicFrameLocks noGrp="1"/>
          </p:cNvGraphicFramePr>
          <p:nvPr>
            <p:extLst>
              <p:ext uri="{D42A27DB-BD31-4B8C-83A1-F6EECF244321}">
                <p14:modId xmlns:p14="http://schemas.microsoft.com/office/powerpoint/2010/main" val="3173503224"/>
              </p:ext>
            </p:extLst>
          </p:nvPr>
        </p:nvGraphicFramePr>
        <p:xfrm>
          <a:off x="777844" y="4400537"/>
          <a:ext cx="8743227" cy="1158240"/>
        </p:xfrm>
        <a:graphic>
          <a:graphicData uri="http://schemas.openxmlformats.org/drawingml/2006/table">
            <a:tbl>
              <a:tblPr firstRow="1" bandRow="1">
                <a:tableStyleId>{5C22544A-7EE6-4342-B048-85BDC9FD1C3A}</a:tableStyleId>
              </a:tblPr>
              <a:tblGrid>
                <a:gridCol w="1041764">
                  <a:extLst>
                    <a:ext uri="{9D8B030D-6E8A-4147-A177-3AD203B41FA5}">
                      <a16:colId xmlns:a16="http://schemas.microsoft.com/office/drawing/2014/main" val="165004489"/>
                    </a:ext>
                  </a:extLst>
                </a:gridCol>
                <a:gridCol w="7701463">
                  <a:extLst>
                    <a:ext uri="{9D8B030D-6E8A-4147-A177-3AD203B41FA5}">
                      <a16:colId xmlns:a16="http://schemas.microsoft.com/office/drawing/2014/main" val="2610027987"/>
                    </a:ext>
                  </a:extLst>
                </a:gridCol>
              </a:tblGrid>
              <a:tr h="370840">
                <a:tc>
                  <a:txBody>
                    <a:bodyPr/>
                    <a:lstStyle/>
                    <a:p>
                      <a:r>
                        <a:rPr kumimoji="1" lang="en" altLang="zh-CN" sz="1600" b="0" dirty="0">
                          <a:solidFill>
                            <a:schemeClr val="tx1"/>
                          </a:solidFill>
                          <a:latin typeface="Times New Roman" panose="02020603050405020304" pitchFamily="18" charset="0"/>
                          <a:cs typeface="Times New Roman" panose="02020603050405020304" pitchFamily="18" charset="0"/>
                        </a:rPr>
                        <a:t>In [</a:t>
                      </a:r>
                      <a:r>
                        <a:rPr kumimoji="1" lang="en-US" altLang="zh-CN" sz="1600" b="0" dirty="0">
                          <a:solidFill>
                            <a:schemeClr val="tx1"/>
                          </a:solidFill>
                          <a:latin typeface="Times New Roman" panose="02020603050405020304" pitchFamily="18" charset="0"/>
                          <a:cs typeface="Times New Roman" panose="02020603050405020304" pitchFamily="18" charset="0"/>
                        </a:rPr>
                        <a:t>2</a:t>
                      </a:r>
                      <a:r>
                        <a:rPr kumimoji="1" lang="en" altLang="zh-CN" sz="1600" b="0" dirty="0">
                          <a:solidFill>
                            <a:schemeClr val="tx1"/>
                          </a:solidFill>
                          <a:latin typeface="Times New Roman" panose="02020603050405020304" pitchFamily="18" charset="0"/>
                          <a:cs typeface="Times New Roman" panose="02020603050405020304" pitchFamily="18" charset="0"/>
                        </a:rPr>
                        <a:t>]:</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chemeClr val="tx1"/>
                          </a:solidFill>
                          <a:latin typeface="Times New Roman" panose="02020603050405020304" pitchFamily="18" charset="0"/>
                          <a:cs typeface="Times New Roman" panose="02020603050405020304" pitchFamily="18" charset="0"/>
                        </a:rPr>
                        <a:t>v = </a:t>
                      </a:r>
                      <a:r>
                        <a:rPr kumimoji="1" lang="en-US" altLang="zh-CN" sz="1600" b="0" dirty="0" err="1">
                          <a:solidFill>
                            <a:schemeClr val="tx1"/>
                          </a:solidFill>
                          <a:latin typeface="Times New Roman" panose="02020603050405020304" pitchFamily="18" charset="0"/>
                          <a:cs typeface="Times New Roman" panose="02020603050405020304" pitchFamily="18" charset="0"/>
                        </a:rPr>
                        <a:t>torch.tensor</a:t>
                      </a:r>
                      <a:r>
                        <a:rPr kumimoji="1" lang="en-US" altLang="zh-CN" sz="1600" b="0" dirty="0">
                          <a:solidFill>
                            <a:schemeClr val="tx1"/>
                          </a:solidFill>
                          <a:latin typeface="Times New Roman" panose="02020603050405020304" pitchFamily="18" charset="0"/>
                          <a:cs typeface="Times New Roman" panose="02020603050405020304" pitchFamily="18" charset="0"/>
                        </a:rPr>
                        <a:t>([[1.0, 0.1], [0.01, 0.001]], </a:t>
                      </a:r>
                      <a:r>
                        <a:rPr kumimoji="1" lang="en-US" altLang="zh-CN" sz="1600" b="0" dirty="0" err="1">
                          <a:solidFill>
                            <a:schemeClr val="tx1"/>
                          </a:solidFill>
                          <a:latin typeface="Times New Roman" panose="02020603050405020304" pitchFamily="18" charset="0"/>
                          <a:cs typeface="Times New Roman" panose="02020603050405020304" pitchFamily="18" charset="0"/>
                        </a:rPr>
                        <a:t>dtype</a:t>
                      </a:r>
                      <a:r>
                        <a:rPr kumimoji="1" lang="en-US" altLang="zh-CN" sz="1600" b="0" dirty="0">
                          <a:solidFill>
                            <a:schemeClr val="tx1"/>
                          </a:solidFill>
                          <a:latin typeface="Times New Roman" panose="02020603050405020304" pitchFamily="18" charset="0"/>
                          <a:cs typeface="Times New Roman" panose="02020603050405020304" pitchFamily="18" charset="0"/>
                        </a:rPr>
                        <a:t>=</a:t>
                      </a:r>
                      <a:r>
                        <a:rPr kumimoji="1" lang="en-US" altLang="zh-CN" sz="1600" b="0" dirty="0" err="1">
                          <a:solidFill>
                            <a:schemeClr val="tx1"/>
                          </a:solidFill>
                          <a:latin typeface="Times New Roman" panose="02020603050405020304" pitchFamily="18" charset="0"/>
                          <a:cs typeface="Times New Roman" panose="02020603050405020304" pitchFamily="18" charset="0"/>
                        </a:rPr>
                        <a:t>torch.float</a:t>
                      </a:r>
                      <a:r>
                        <a:rPr kumimoji="1" lang="en-US" altLang="zh-CN" sz="1600" b="0" dirty="0">
                          <a:solidFill>
                            <a:schemeClr val="tx1"/>
                          </a:solidFill>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err="1">
                          <a:solidFill>
                            <a:schemeClr val="tx1"/>
                          </a:solidFill>
                          <a:latin typeface="Times New Roman" panose="02020603050405020304" pitchFamily="18" charset="0"/>
                          <a:cs typeface="Times New Roman" panose="02020603050405020304" pitchFamily="18" charset="0"/>
                        </a:rPr>
                        <a:t>z.backward</a:t>
                      </a:r>
                      <a:r>
                        <a:rPr kumimoji="1" lang="en-US" altLang="zh-CN" sz="1600" b="0" dirty="0">
                          <a:solidFill>
                            <a:schemeClr val="tx1"/>
                          </a:solidFill>
                          <a:latin typeface="Times New Roman" panose="02020603050405020304" pitchFamily="18" charset="0"/>
                          <a:cs typeface="Times New Roman" panose="02020603050405020304" pitchFamily="18" charset="0"/>
                        </a:rPr>
                        <a:t>(v)</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chemeClr val="tx1"/>
                          </a:solidFill>
                          <a:latin typeface="Times New Roman" panose="02020603050405020304" pitchFamily="18" charset="0"/>
                          <a:cs typeface="Times New Roman" panose="02020603050405020304" pitchFamily="18" charset="0"/>
                        </a:rPr>
                        <a:t>print(</a:t>
                      </a:r>
                      <a:r>
                        <a:rPr kumimoji="1" lang="en-US" altLang="zh-CN" sz="1600" b="0" dirty="0" err="1">
                          <a:solidFill>
                            <a:schemeClr val="tx1"/>
                          </a:solidFill>
                          <a:latin typeface="Times New Roman" panose="02020603050405020304" pitchFamily="18" charset="0"/>
                          <a:cs typeface="Times New Roman" panose="02020603050405020304" pitchFamily="18" charset="0"/>
                        </a:rPr>
                        <a:t>x.grad</a:t>
                      </a:r>
                      <a:r>
                        <a:rPr kumimoji="1" lang="en-US" altLang="zh-CN" sz="1600" b="0" dirty="0">
                          <a:solidFill>
                            <a:schemeClr val="tx1"/>
                          </a:solidFill>
                          <a:latin typeface="Times New Roman" panose="02020603050405020304" pitchFamily="18" charset="0"/>
                          <a:cs typeface="Times New Roman" panose="02020603050405020304" pitchFamily="18" charset="0"/>
                        </a:rPr>
                        <a:t>)</a:t>
                      </a:r>
                      <a:endParaRPr kumimoji="1" lang="en"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93588950"/>
                  </a:ext>
                </a:extLst>
              </a:tr>
              <a:tr h="0">
                <a:tc>
                  <a:txBody>
                    <a:bodyPr/>
                    <a:lstStyle/>
                    <a:p>
                      <a:r>
                        <a:rPr kumimoji="1" lang="en" altLang="zh-CN" sz="1600" b="0" dirty="0">
                          <a:solidFill>
                            <a:schemeClr val="tx1"/>
                          </a:solidFill>
                          <a:latin typeface="Times New Roman" panose="02020603050405020304" pitchFamily="18" charset="0"/>
                          <a:cs typeface="Times New Roman" panose="02020603050405020304" pitchFamily="18" charset="0"/>
                        </a:rPr>
                        <a:t>Out [</a:t>
                      </a:r>
                      <a:r>
                        <a:rPr kumimoji="1" lang="en-US" altLang="zh-CN" sz="1600" b="0" dirty="0">
                          <a:solidFill>
                            <a:schemeClr val="tx1"/>
                          </a:solidFill>
                          <a:latin typeface="Times New Roman" panose="02020603050405020304" pitchFamily="18" charset="0"/>
                          <a:cs typeface="Times New Roman" panose="02020603050405020304" pitchFamily="18" charset="0"/>
                        </a:rPr>
                        <a:t>2</a:t>
                      </a:r>
                      <a:r>
                        <a:rPr kumimoji="1" lang="en" altLang="zh-CN" sz="1600" b="0" dirty="0">
                          <a:solidFill>
                            <a:schemeClr val="tx1"/>
                          </a:solidFill>
                          <a:latin typeface="Times New Roman" panose="02020603050405020304" pitchFamily="18" charset="0"/>
                          <a:cs typeface="Times New Roman" panose="02020603050405020304" pitchFamily="18" charset="0"/>
                        </a:rPr>
                        <a:t>]:</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600" dirty="0">
                          <a:solidFill>
                            <a:schemeClr val="tx1"/>
                          </a:solidFill>
                          <a:latin typeface="Times New Roman" panose="02020603050405020304" pitchFamily="18" charset="0"/>
                          <a:cs typeface="Times New Roman" panose="02020603050405020304" pitchFamily="18" charset="0"/>
                        </a:rPr>
                        <a:t>tensor([2.0000, 0.2000, 0.0200, 0.0020])</a:t>
                      </a:r>
                    </a:p>
                  </a:txBody>
                  <a:tcP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41298970"/>
                  </a:ext>
                </a:extLst>
              </a:tr>
            </a:tbl>
          </a:graphicData>
        </a:graphic>
      </p:graphicFrame>
    </p:spTree>
    <p:extLst>
      <p:ext uri="{BB962C8B-B14F-4D97-AF65-F5344CB8AC3E}">
        <p14:creationId xmlns:p14="http://schemas.microsoft.com/office/powerpoint/2010/main" val="8486487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目录</a:t>
            </a:r>
          </a:p>
        </p:txBody>
      </p:sp>
      <p:sp>
        <p:nvSpPr>
          <p:cNvPr id="2" name="文本框 1">
            <a:extLst>
              <a:ext uri="{FF2B5EF4-FFF2-40B4-BE49-F238E27FC236}">
                <a16:creationId xmlns:a16="http://schemas.microsoft.com/office/drawing/2014/main" id="{11B806D4-44D6-4129-B277-1D570A49B90B}"/>
              </a:ext>
            </a:extLst>
          </p:cNvPr>
          <p:cNvSpPr txBox="1">
            <a:spLocks/>
          </p:cNvSpPr>
          <p:nvPr/>
        </p:nvSpPr>
        <p:spPr>
          <a:xfrm>
            <a:off x="777845" y="1041025"/>
            <a:ext cx="5083127" cy="574984"/>
          </a:xfrm>
          <a:prstGeom prst="rect">
            <a:avLst/>
          </a:prstGeom>
          <a:noFill/>
        </p:spPr>
        <p:txBody>
          <a:bodyPr wrap="square" rtlCol="0" anchor="ctr">
            <a:noAutofit/>
          </a:bodyPr>
          <a:lstStyle/>
          <a:p>
            <a:pPr marL="457200" indent="-457200">
              <a:lnSpc>
                <a:spcPct val="150000"/>
              </a:lnSpc>
              <a:buAutoNum type="arabicPeriod"/>
            </a:pPr>
            <a:r>
              <a:rPr lang="en" altLang="zh-CN" sz="2400" dirty="0" err="1">
                <a:latin typeface="微软雅黑" panose="020B0503020204020204" pitchFamily="34" charset="-122"/>
                <a:ea typeface="微软雅黑" panose="020B0503020204020204" pitchFamily="34" charset="-122"/>
              </a:rPr>
              <a:t>PyTorch</a:t>
            </a:r>
            <a:r>
              <a:rPr lang="zh-CN" altLang="en-US" sz="2400" dirty="0">
                <a:latin typeface="微软雅黑" panose="020B0503020204020204" pitchFamily="34" charset="-122"/>
                <a:ea typeface="微软雅黑" panose="020B0503020204020204" pitchFamily="34" charset="-122"/>
              </a:rPr>
              <a:t>安装与环境配置</a:t>
            </a:r>
            <a:endParaRPr lang="en-US" altLang="zh-CN" sz="2400"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EF225616-C3EC-B34F-9DB6-CC78A15F623B}"/>
              </a:ext>
            </a:extLst>
          </p:cNvPr>
          <p:cNvSpPr txBox="1"/>
          <p:nvPr/>
        </p:nvSpPr>
        <p:spPr>
          <a:xfrm>
            <a:off x="777846" y="3326604"/>
            <a:ext cx="4660815" cy="581057"/>
          </a:xfrm>
          <a:prstGeom prst="rect">
            <a:avLst/>
          </a:prstGeom>
          <a:noFill/>
        </p:spPr>
        <p:txBody>
          <a:bodyPr wrap="square" rtlCol="0">
            <a:spAutoFit/>
          </a:bodyPr>
          <a:lstStyle/>
          <a:p>
            <a:pPr marL="457200" indent="-457200">
              <a:lnSpc>
                <a:spcPct val="150000"/>
              </a:lnSpc>
              <a:buFont typeface="+mj-lt"/>
              <a:buAutoNum type="arabicPeriod" startAt="2"/>
            </a:pPr>
            <a:r>
              <a:rPr lang="zh-CN" altLang="en-US" sz="2400" dirty="0">
                <a:solidFill>
                  <a:srgbClr val="000000"/>
                </a:solidFill>
                <a:latin typeface="微软雅黑" panose="020B0503020204020204" pitchFamily="34" charset="-122"/>
                <a:ea typeface="微软雅黑" panose="020B0503020204020204" pitchFamily="34" charset="-122"/>
              </a:rPr>
              <a:t>基本数据处理与计算操作</a:t>
            </a:r>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04F66209-4B95-A84C-A52C-DCFBFB148189}"/>
              </a:ext>
            </a:extLst>
          </p:cNvPr>
          <p:cNvSpPr txBox="1"/>
          <p:nvPr/>
        </p:nvSpPr>
        <p:spPr>
          <a:xfrm>
            <a:off x="6753340" y="997816"/>
            <a:ext cx="2765233" cy="581057"/>
          </a:xfrm>
          <a:prstGeom prst="rect">
            <a:avLst/>
          </a:prstGeom>
          <a:noFill/>
        </p:spPr>
        <p:txBody>
          <a:bodyPr wrap="square" rtlCol="0">
            <a:spAutoFit/>
          </a:bodyPr>
          <a:lstStyle/>
          <a:p>
            <a:pPr marL="457200" indent="-457200">
              <a:lnSpc>
                <a:spcPct val="150000"/>
              </a:lnSpc>
              <a:buFont typeface="+mj-lt"/>
              <a:buAutoNum type="arabicPeriod" startAt="3"/>
            </a:pPr>
            <a:r>
              <a:rPr lang="zh-CN" altLang="en-US" sz="2400" dirty="0">
                <a:solidFill>
                  <a:srgbClr val="FF0000"/>
                </a:solidFill>
                <a:latin typeface="微软雅黑" panose="020B0503020204020204" pitchFamily="34" charset="-122"/>
                <a:ea typeface="微软雅黑" panose="020B0503020204020204" pitchFamily="34" charset="-122"/>
              </a:rPr>
              <a:t>线性回归实现</a:t>
            </a:r>
            <a:endParaRPr lang="en-US" altLang="zh-CN" b="1" dirty="0">
              <a:solidFill>
                <a:srgbClr val="FF0000"/>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25B42022-812B-8849-9E9B-1D82BD5E785D}"/>
              </a:ext>
            </a:extLst>
          </p:cNvPr>
          <p:cNvSpPr txBox="1"/>
          <p:nvPr/>
        </p:nvSpPr>
        <p:spPr>
          <a:xfrm>
            <a:off x="6753340" y="3323077"/>
            <a:ext cx="2566930" cy="588110"/>
          </a:xfrm>
          <a:prstGeom prst="rect">
            <a:avLst/>
          </a:prstGeom>
          <a:noFill/>
        </p:spPr>
        <p:txBody>
          <a:bodyPr wrap="square" rtlCol="0">
            <a:spAutoFit/>
          </a:bodyPr>
          <a:lstStyle/>
          <a:p>
            <a:pPr marL="457200" indent="-457200">
              <a:lnSpc>
                <a:spcPct val="150000"/>
              </a:lnSpc>
              <a:buFont typeface="+mj-lt"/>
              <a:buAutoNum type="arabicPeriod" startAt="4"/>
            </a:pPr>
            <a:r>
              <a:rPr lang="zh-CN" altLang="en-US" sz="2400" dirty="0">
                <a:solidFill>
                  <a:srgbClr val="000000"/>
                </a:solidFill>
                <a:latin typeface="微软雅黑" panose="020B0503020204020204" pitchFamily="34" charset="-122"/>
                <a:ea typeface="微软雅黑" panose="020B0503020204020204" pitchFamily="34" charset="-122"/>
              </a:rPr>
              <a:t>实验要求</a:t>
            </a:r>
            <a:endParaRPr kumimoji="1" lang="zh-CN" altLang="en-US" dirty="0"/>
          </a:p>
        </p:txBody>
      </p:sp>
      <p:sp>
        <p:nvSpPr>
          <p:cNvPr id="7" name="文本框 6">
            <a:extLst>
              <a:ext uri="{FF2B5EF4-FFF2-40B4-BE49-F238E27FC236}">
                <a16:creationId xmlns:a16="http://schemas.microsoft.com/office/drawing/2014/main" id="{E69746F6-1AAD-334E-9672-F37118604CE4}"/>
              </a:ext>
            </a:extLst>
          </p:cNvPr>
          <p:cNvSpPr txBox="1"/>
          <p:nvPr/>
        </p:nvSpPr>
        <p:spPr>
          <a:xfrm>
            <a:off x="1326121" y="1728055"/>
            <a:ext cx="3252493" cy="1295098"/>
          </a:xfrm>
          <a:prstGeom prst="rect">
            <a:avLst/>
          </a:prstGeom>
          <a:noFill/>
        </p:spPr>
        <p:txBody>
          <a:bodyPr wrap="square" rtlCol="0">
            <a:spAutoFit/>
          </a:bodyPr>
          <a:lstStyle/>
          <a:p>
            <a:pPr marL="285750" indent="-285750">
              <a:lnSpc>
                <a:spcPct val="150000"/>
              </a:lnSpc>
              <a:buFont typeface="Wingdings" pitchFamily="2" charset="2"/>
              <a:buChar char="l"/>
            </a:pPr>
            <a:r>
              <a:rPr lang="en-US" altLang="zh-CN" b="1" dirty="0" err="1">
                <a:latin typeface="微软雅黑" panose="020B0503020204020204" pitchFamily="34" charset="-122"/>
                <a:ea typeface="微软雅黑" panose="020B0503020204020204" pitchFamily="34" charset="-122"/>
              </a:rPr>
              <a:t>Anoconda</a:t>
            </a:r>
            <a:r>
              <a:rPr lang="zh-CN" altLang="en-US" b="1" dirty="0">
                <a:latin typeface="微软雅黑" panose="020B0503020204020204" pitchFamily="34" charset="-122"/>
                <a:ea typeface="微软雅黑" panose="020B0503020204020204" pitchFamily="34" charset="-122"/>
              </a:rPr>
              <a:t>安装</a:t>
            </a:r>
            <a:endParaRPr lang="en-US" altLang="zh-CN" b="1" dirty="0">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l"/>
            </a:pPr>
            <a:r>
              <a:rPr lang="en-US" altLang="zh-CN" b="1" dirty="0" err="1">
                <a:latin typeface="微软雅黑" panose="020B0503020204020204" pitchFamily="34" charset="-122"/>
                <a:ea typeface="微软雅黑" panose="020B0503020204020204" pitchFamily="34" charset="-122"/>
              </a:rPr>
              <a:t>Pytorch</a:t>
            </a:r>
            <a:r>
              <a:rPr lang="zh-CN" altLang="en-US" b="1" dirty="0">
                <a:latin typeface="微软雅黑" panose="020B0503020204020204" pitchFamily="34" charset="-122"/>
                <a:ea typeface="微软雅黑" panose="020B0503020204020204" pitchFamily="34" charset="-122"/>
              </a:rPr>
              <a:t>安装</a:t>
            </a:r>
            <a:endParaRPr lang="en-US" altLang="zh-CN" b="1" dirty="0">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l"/>
            </a:pPr>
            <a:r>
              <a:rPr lang="en-US" altLang="zh-CN" b="1" dirty="0" err="1">
                <a:latin typeface="微软雅黑" panose="020B0503020204020204" pitchFamily="34" charset="-122"/>
                <a:ea typeface="微软雅黑" panose="020B0503020204020204" pitchFamily="34" charset="-122"/>
              </a:rPr>
              <a:t>Jupyter</a:t>
            </a:r>
            <a:r>
              <a:rPr lang="en-US" altLang="zh-CN" b="1" dirty="0">
                <a:latin typeface="微软雅黑" panose="020B0503020204020204" pitchFamily="34" charset="-122"/>
                <a:ea typeface="微软雅黑" panose="020B0503020204020204" pitchFamily="34" charset="-122"/>
              </a:rPr>
              <a:t> Notebook</a:t>
            </a:r>
            <a:endParaRPr kumimoji="1" lang="zh-CN" altLang="en-US" dirty="0"/>
          </a:p>
        </p:txBody>
      </p:sp>
      <p:sp>
        <p:nvSpPr>
          <p:cNvPr id="8" name="文本框 7">
            <a:extLst>
              <a:ext uri="{FF2B5EF4-FFF2-40B4-BE49-F238E27FC236}">
                <a16:creationId xmlns:a16="http://schemas.microsoft.com/office/drawing/2014/main" id="{DD9B766F-3C1A-F34F-8F36-0D8357B2D6C7}"/>
              </a:ext>
            </a:extLst>
          </p:cNvPr>
          <p:cNvSpPr txBox="1"/>
          <p:nvPr/>
        </p:nvSpPr>
        <p:spPr>
          <a:xfrm>
            <a:off x="1326122" y="4008847"/>
            <a:ext cx="3984008" cy="2541593"/>
          </a:xfrm>
          <a:prstGeom prst="rect">
            <a:avLst/>
          </a:prstGeom>
          <a:noFill/>
        </p:spPr>
        <p:txBody>
          <a:bodyPr wrap="square" rtlCol="0">
            <a:spAutoFit/>
          </a:bodyPr>
          <a:lstStyle/>
          <a:p>
            <a:pPr marL="285750" indent="-285750">
              <a:lnSpc>
                <a:spcPct val="150000"/>
              </a:lnSpc>
              <a:buFont typeface="Wingdings" pitchFamily="2" charset="2"/>
              <a:buChar char="l"/>
            </a:pPr>
            <a:r>
              <a:rPr lang="zh-CN" altLang="en-US" b="1" dirty="0">
                <a:solidFill>
                  <a:srgbClr val="000000"/>
                </a:solidFill>
                <a:latin typeface="微软雅黑" panose="020B0503020204020204" pitchFamily="34" charset="-122"/>
                <a:ea typeface="微软雅黑" panose="020B0503020204020204" pitchFamily="34" charset="-122"/>
              </a:rPr>
              <a:t>创建</a:t>
            </a:r>
            <a:r>
              <a:rPr lang="en-US" altLang="zh-CN" b="1" dirty="0">
                <a:solidFill>
                  <a:srgbClr val="000000"/>
                </a:solidFill>
                <a:latin typeface="微软雅黑" panose="020B0503020204020204" pitchFamily="34" charset="-122"/>
                <a:ea typeface="微软雅黑" panose="020B0503020204020204" pitchFamily="34" charset="-122"/>
              </a:rPr>
              <a:t>Tensor</a:t>
            </a:r>
          </a:p>
          <a:p>
            <a:pPr marL="285750" indent="-285750">
              <a:lnSpc>
                <a:spcPct val="150000"/>
              </a:lnSpc>
              <a:buFont typeface="Wingdings" pitchFamily="2" charset="2"/>
              <a:buChar char="l"/>
            </a:pPr>
            <a:r>
              <a:rPr lang="en-US" altLang="zh-CN" b="1" dirty="0">
                <a:solidFill>
                  <a:srgbClr val="000000"/>
                </a:solidFill>
                <a:latin typeface="Microsoft YaHei" panose="020B0503020204020204" pitchFamily="34" charset="-122"/>
                <a:ea typeface="Microsoft YaHei" panose="020B0503020204020204" pitchFamily="34" charset="-122"/>
              </a:rPr>
              <a:t>Tensor</a:t>
            </a:r>
            <a:r>
              <a:rPr lang="zh-CN" altLang="en-US" b="1" dirty="0">
                <a:solidFill>
                  <a:srgbClr val="000000"/>
                </a:solidFill>
                <a:latin typeface="Microsoft YaHei" panose="020B0503020204020204" pitchFamily="34" charset="-122"/>
                <a:ea typeface="Microsoft YaHei" panose="020B0503020204020204" pitchFamily="34" charset="-122"/>
              </a:rPr>
              <a:t>的相关操作</a:t>
            </a:r>
            <a:endParaRPr lang="en-US" altLang="zh-CN" b="1" dirty="0">
              <a:solidFill>
                <a:srgbClr val="000000"/>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l"/>
            </a:pPr>
            <a:r>
              <a:rPr lang="zh-CN" altLang="en-US" b="1" dirty="0">
                <a:solidFill>
                  <a:srgbClr val="000000"/>
                </a:solidFill>
                <a:latin typeface="微软雅黑" panose="020B0503020204020204" pitchFamily="34" charset="-122"/>
                <a:ea typeface="微软雅黑" panose="020B0503020204020204" pitchFamily="34" charset="-122"/>
              </a:rPr>
              <a:t>广播机制</a:t>
            </a:r>
            <a:endParaRPr lang="en-US" altLang="zh-CN" b="1" dirty="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l"/>
            </a:pPr>
            <a:r>
              <a:rPr lang="en" altLang="zh-CN" b="1" dirty="0">
                <a:solidFill>
                  <a:srgbClr val="000000"/>
                </a:solidFill>
                <a:latin typeface="Microsoft YaHei" panose="020B0503020204020204" pitchFamily="34" charset="-122"/>
                <a:ea typeface="Microsoft YaHei" panose="020B0503020204020204" pitchFamily="34" charset="-122"/>
              </a:rPr>
              <a:t>Tensor</a:t>
            </a:r>
            <a:r>
              <a:rPr lang="zh-CN" altLang="en-US" b="1" dirty="0">
                <a:solidFill>
                  <a:srgbClr val="000000"/>
                </a:solidFill>
                <a:latin typeface="Microsoft YaHei" panose="020B0503020204020204" pitchFamily="34" charset="-122"/>
                <a:ea typeface="Microsoft YaHei" panose="020B0503020204020204" pitchFamily="34" charset="-122"/>
              </a:rPr>
              <a:t>和</a:t>
            </a:r>
            <a:r>
              <a:rPr lang="en" altLang="zh-CN" b="1" dirty="0">
                <a:solidFill>
                  <a:srgbClr val="000000"/>
                </a:solidFill>
                <a:latin typeface="Microsoft YaHei" panose="020B0503020204020204" pitchFamily="34" charset="-122"/>
                <a:ea typeface="Microsoft YaHei" panose="020B0503020204020204" pitchFamily="34" charset="-122"/>
              </a:rPr>
              <a:t>NumPy</a:t>
            </a:r>
            <a:r>
              <a:rPr lang="zh-CN" altLang="en-US" b="1" dirty="0">
                <a:solidFill>
                  <a:srgbClr val="000000"/>
                </a:solidFill>
                <a:latin typeface="Microsoft YaHei" panose="020B0503020204020204" pitchFamily="34" charset="-122"/>
                <a:ea typeface="Microsoft YaHei" panose="020B0503020204020204" pitchFamily="34" charset="-122"/>
              </a:rPr>
              <a:t>相互转换</a:t>
            </a:r>
            <a:endParaRPr lang="en-US" altLang="zh-CN" b="1" dirty="0">
              <a:solidFill>
                <a:srgbClr val="000000"/>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l"/>
            </a:pPr>
            <a:r>
              <a:rPr lang="en-US" altLang="zh-CN" b="1" dirty="0">
                <a:solidFill>
                  <a:srgbClr val="000000"/>
                </a:solidFill>
                <a:latin typeface="Microsoft YaHei" panose="020B0503020204020204" pitchFamily="34" charset="-122"/>
                <a:ea typeface="Microsoft YaHei" panose="020B0503020204020204" pitchFamily="34" charset="-122"/>
              </a:rPr>
              <a:t>Tensor on GPU</a:t>
            </a:r>
          </a:p>
          <a:p>
            <a:pPr marL="285750" indent="-285750">
              <a:lnSpc>
                <a:spcPct val="150000"/>
              </a:lnSpc>
              <a:buFont typeface="Wingdings" pitchFamily="2" charset="2"/>
              <a:buChar char="l"/>
            </a:pPr>
            <a:r>
              <a:rPr lang="zh-CN" altLang="en-US" b="1" dirty="0">
                <a:solidFill>
                  <a:srgbClr val="000000"/>
                </a:solidFill>
                <a:latin typeface="Microsoft YaHei" panose="020B0503020204020204" pitchFamily="34" charset="-122"/>
                <a:ea typeface="Microsoft YaHei" panose="020B0503020204020204" pitchFamily="34" charset="-122"/>
              </a:rPr>
              <a:t>自动求梯度</a:t>
            </a:r>
            <a:endParaRPr kumimoji="1" lang="zh-CN" altLang="en-US" dirty="0"/>
          </a:p>
        </p:txBody>
      </p:sp>
      <p:sp>
        <p:nvSpPr>
          <p:cNvPr id="9" name="文本框 8">
            <a:extLst>
              <a:ext uri="{FF2B5EF4-FFF2-40B4-BE49-F238E27FC236}">
                <a16:creationId xmlns:a16="http://schemas.microsoft.com/office/drawing/2014/main" id="{5CD960D8-E788-7B4A-9C60-3842F64401B8}"/>
              </a:ext>
            </a:extLst>
          </p:cNvPr>
          <p:cNvSpPr txBox="1"/>
          <p:nvPr/>
        </p:nvSpPr>
        <p:spPr>
          <a:xfrm>
            <a:off x="7299873" y="1616008"/>
            <a:ext cx="4267838" cy="1710596"/>
          </a:xfrm>
          <a:prstGeom prst="rect">
            <a:avLst/>
          </a:prstGeom>
          <a:noFill/>
        </p:spPr>
        <p:txBody>
          <a:bodyPr wrap="square" rtlCol="0">
            <a:spAutoFit/>
          </a:bodyPr>
          <a:lstStyle/>
          <a:p>
            <a:pPr marL="285750" indent="-285750">
              <a:lnSpc>
                <a:spcPct val="150000"/>
              </a:lnSpc>
              <a:buFont typeface="Wingdings" pitchFamily="2" charset="2"/>
              <a:buChar char="l"/>
            </a:pPr>
            <a:r>
              <a:rPr lang="zh-CN" altLang="en-US" b="1" dirty="0">
                <a:solidFill>
                  <a:srgbClr val="FF0000"/>
                </a:solidFill>
                <a:latin typeface="微软雅黑" panose="020B0503020204020204" pitchFamily="34" charset="-122"/>
                <a:ea typeface="微软雅黑" panose="020B0503020204020204" pitchFamily="34" charset="-122"/>
              </a:rPr>
              <a:t>手动实现线性回归</a:t>
            </a:r>
            <a:endParaRPr lang="en-US" altLang="zh-CN" b="1" dirty="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l"/>
            </a:pPr>
            <a:r>
              <a:rPr lang="zh-CN" altLang="en-US" b="1" dirty="0">
                <a:solidFill>
                  <a:srgbClr val="FF0000"/>
                </a:solidFill>
                <a:latin typeface="微软雅黑" panose="020B0503020204020204" pitchFamily="34" charset="-122"/>
                <a:ea typeface="微软雅黑" panose="020B0503020204020204" pitchFamily="34" charset="-122"/>
              </a:rPr>
              <a:t>利用</a:t>
            </a:r>
            <a:r>
              <a:rPr lang="en-US" altLang="zh-CN" b="1" dirty="0" err="1">
                <a:solidFill>
                  <a:srgbClr val="FF0000"/>
                </a:solidFill>
                <a:latin typeface="微软雅黑" panose="020B0503020204020204" pitchFamily="34" charset="-122"/>
                <a:ea typeface="微软雅黑" panose="020B0503020204020204" pitchFamily="34" charset="-122"/>
              </a:rPr>
              <a:t>torch.nn</a:t>
            </a:r>
            <a:r>
              <a:rPr lang="zh-CN" altLang="en-US" b="1" dirty="0">
                <a:solidFill>
                  <a:srgbClr val="FF0000"/>
                </a:solidFill>
                <a:latin typeface="微软雅黑" panose="020B0503020204020204" pitchFamily="34" charset="-122"/>
                <a:ea typeface="微软雅黑" panose="020B0503020204020204" pitchFamily="34" charset="-122"/>
              </a:rPr>
              <a:t>实现线性回归</a:t>
            </a:r>
            <a:endParaRPr lang="en-US" altLang="zh-CN" b="1" dirty="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l"/>
            </a:pPr>
            <a:r>
              <a:rPr lang="zh-CN" altLang="en-US" b="1" dirty="0">
                <a:solidFill>
                  <a:srgbClr val="FF0000"/>
                </a:solidFill>
                <a:latin typeface="微软雅黑" panose="020B0503020204020204" pitchFamily="34" charset="-122"/>
                <a:ea typeface="微软雅黑" panose="020B0503020204020204" pitchFamily="34" charset="-122"/>
              </a:rPr>
              <a:t>常用损失函数</a:t>
            </a:r>
            <a:endParaRPr lang="en-US" altLang="zh-CN" b="1" dirty="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l"/>
            </a:pPr>
            <a:r>
              <a:rPr lang="zh-CN" altLang="en-US" b="1" dirty="0">
                <a:solidFill>
                  <a:srgbClr val="FF0000"/>
                </a:solidFill>
                <a:latin typeface="微软雅黑" panose="020B0503020204020204" pitchFamily="34" charset="-122"/>
                <a:ea typeface="微软雅黑" panose="020B0503020204020204" pitchFamily="34" charset="-122"/>
              </a:rPr>
              <a:t>模型预测及评价（分类问题）</a:t>
            </a:r>
            <a:endParaRPr kumimoji="1" lang="zh-CN" altLang="en-US" dirty="0">
              <a:solidFill>
                <a:srgbClr val="FF0000"/>
              </a:solidFill>
            </a:endParaRPr>
          </a:p>
        </p:txBody>
      </p:sp>
      <p:sp>
        <p:nvSpPr>
          <p:cNvPr id="10" name="文本框 9">
            <a:extLst>
              <a:ext uri="{FF2B5EF4-FFF2-40B4-BE49-F238E27FC236}">
                <a16:creationId xmlns:a16="http://schemas.microsoft.com/office/drawing/2014/main" id="{1C1C94A8-56D6-6A4D-85D2-CE3F1F6417F9}"/>
              </a:ext>
            </a:extLst>
          </p:cNvPr>
          <p:cNvSpPr txBox="1"/>
          <p:nvPr/>
        </p:nvSpPr>
        <p:spPr>
          <a:xfrm>
            <a:off x="7299873" y="4008847"/>
            <a:ext cx="2566930" cy="874407"/>
          </a:xfrm>
          <a:prstGeom prst="rect">
            <a:avLst/>
          </a:prstGeom>
          <a:noFill/>
        </p:spPr>
        <p:txBody>
          <a:bodyPr wrap="square" rtlCol="0">
            <a:spAutoFit/>
          </a:bodyPr>
          <a:lstStyle/>
          <a:p>
            <a:pPr marL="285750" indent="-285750">
              <a:lnSpc>
                <a:spcPct val="150000"/>
              </a:lnSpc>
              <a:buFont typeface="Wingdings" pitchFamily="2" charset="2"/>
              <a:buChar char="l"/>
            </a:pPr>
            <a:r>
              <a:rPr lang="zh-CN" altLang="en-US" b="1" dirty="0">
                <a:solidFill>
                  <a:srgbClr val="000000"/>
                </a:solidFill>
                <a:latin typeface="Microsoft YaHei" panose="020B0503020204020204" pitchFamily="34" charset="-122"/>
                <a:ea typeface="Microsoft YaHei" panose="020B0503020204020204" pitchFamily="34" charset="-122"/>
              </a:rPr>
              <a:t>数据集介绍</a:t>
            </a:r>
            <a:endParaRPr lang="en-US" altLang="zh-CN" b="1" dirty="0">
              <a:solidFill>
                <a:srgbClr val="000000"/>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l"/>
            </a:pPr>
            <a:r>
              <a:rPr lang="zh-CN" altLang="en-US" b="1" dirty="0">
                <a:solidFill>
                  <a:srgbClr val="000000"/>
                </a:solidFill>
                <a:latin typeface="Microsoft YaHei" panose="020B0503020204020204" pitchFamily="34" charset="-122"/>
                <a:ea typeface="Microsoft YaHei" panose="020B0503020204020204" pitchFamily="34" charset="-122"/>
              </a:rPr>
              <a:t>实验内容</a:t>
            </a:r>
          </a:p>
        </p:txBody>
      </p:sp>
    </p:spTree>
    <p:extLst>
      <p:ext uri="{BB962C8B-B14F-4D97-AF65-F5344CB8AC3E}">
        <p14:creationId xmlns:p14="http://schemas.microsoft.com/office/powerpoint/2010/main" val="13753565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3</a:t>
            </a:r>
            <a:r>
              <a:rPr lang="zh-CN" altLang="en-US" sz="2800" b="1" dirty="0">
                <a:solidFill>
                  <a:srgbClr val="000000"/>
                </a:solidFill>
                <a:latin typeface="微软雅黑" panose="020B0503020204020204" pitchFamily="34" charset="-122"/>
                <a:ea typeface="微软雅黑" panose="020B0503020204020204" pitchFamily="34" charset="-122"/>
              </a:rPr>
              <a:t> 线性回归 </a:t>
            </a:r>
            <a:endParaRPr lang="en-US" altLang="zh-CN" sz="2800" b="1" dirty="0">
              <a:solidFill>
                <a:srgbClr val="000000"/>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986CA50E-D1CF-8940-8CED-D99879B9A267}"/>
              </a:ext>
            </a:extLst>
          </p:cNvPr>
          <p:cNvSpPr txBox="1"/>
          <p:nvPr/>
        </p:nvSpPr>
        <p:spPr>
          <a:xfrm>
            <a:off x="620110" y="967355"/>
            <a:ext cx="1415772" cy="461665"/>
          </a:xfrm>
          <a:prstGeom prst="rect">
            <a:avLst/>
          </a:prstGeom>
          <a:noFill/>
        </p:spPr>
        <p:txBody>
          <a:bodyPr wrap="none" rtlCol="0">
            <a:spAutoFit/>
          </a:bodyPr>
          <a:lstStyle/>
          <a:p>
            <a:r>
              <a:rPr lang="zh-CN" altLang="en-US" sz="2400" b="1" dirty="0">
                <a:solidFill>
                  <a:srgbClr val="0000FF"/>
                </a:solidFill>
                <a:latin typeface="微软雅黑" panose="020B0503020204020204" pitchFamily="34" charset="-122"/>
                <a:ea typeface="微软雅黑" panose="020B0503020204020204" pitchFamily="34" charset="-122"/>
              </a:rPr>
              <a:t>基本概念</a:t>
            </a:r>
          </a:p>
        </p:txBody>
      </p:sp>
      <p:sp>
        <p:nvSpPr>
          <p:cNvPr id="5" name="矩形 4">
            <a:extLst>
              <a:ext uri="{FF2B5EF4-FFF2-40B4-BE49-F238E27FC236}">
                <a16:creationId xmlns:a16="http://schemas.microsoft.com/office/drawing/2014/main" id="{67D6583B-AD4C-C340-9280-20419A075A48}"/>
              </a:ext>
            </a:extLst>
          </p:cNvPr>
          <p:cNvSpPr/>
          <p:nvPr/>
        </p:nvSpPr>
        <p:spPr>
          <a:xfrm>
            <a:off x="620111" y="1605757"/>
            <a:ext cx="9967100" cy="646331"/>
          </a:xfrm>
          <a:prstGeom prst="rect">
            <a:avLst/>
          </a:prstGeom>
        </p:spPr>
        <p:txBody>
          <a:bodyPr wrap="square">
            <a:spAutoFit/>
          </a:bodyPr>
          <a:lstStyle/>
          <a:p>
            <a:pPr marL="285750" indent="-285750">
              <a:buClr>
                <a:srgbClr val="0000FF"/>
              </a:buClr>
              <a:buFont typeface="Wingdings" pitchFamily="2" charset="2"/>
              <a:buChar char="n"/>
            </a:pPr>
            <a:r>
              <a:rPr lang="zh-CN" altLang="en-US"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线性回归</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Linear Regression</a:t>
            </a:r>
            <a:r>
              <a:rPr lang="zh-CN" altLang="en-US" dirty="0">
                <a:latin typeface="微软雅黑" panose="020B0503020204020204" pitchFamily="34" charset="-122"/>
                <a:ea typeface="微软雅黑" panose="020B0503020204020204" pitchFamily="34" charset="-122"/>
              </a:rPr>
              <a:t>）是机器学习和统计学中最基础和广泛应用的模型，是一种对自变量和因变量之间关系进行建模的回归分析。</a:t>
            </a: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67D6583B-AD4C-C340-9280-20419A075A48}"/>
                  </a:ext>
                </a:extLst>
              </p:cNvPr>
              <p:cNvSpPr/>
              <p:nvPr/>
            </p:nvSpPr>
            <p:spPr>
              <a:xfrm>
                <a:off x="620110" y="2428825"/>
                <a:ext cx="9967100" cy="651269"/>
              </a:xfrm>
              <a:prstGeom prst="rect">
                <a:avLst/>
              </a:prstGeom>
            </p:spPr>
            <p:txBody>
              <a:bodyPr wrap="square">
                <a:spAutoFit/>
              </a:bodyPr>
              <a:lstStyle/>
              <a:p>
                <a:pPr marL="285750" indent="-285750">
                  <a:buClr>
                    <a:srgbClr val="0000FF"/>
                  </a:buClr>
                  <a:buFont typeface="Wingdings" pitchFamily="2" charset="2"/>
                  <a:buChar char="n"/>
                </a:pPr>
                <a:r>
                  <a:rPr lang="zh-CN" altLang="en-US" dirty="0"/>
                  <a:t> </a:t>
                </a:r>
                <a:r>
                  <a:rPr lang="zh-CN" altLang="en-US" dirty="0">
                    <a:latin typeface="微软雅黑" panose="020B0503020204020204" pitchFamily="34" charset="-122"/>
                    <a:ea typeface="微软雅黑" panose="020B0503020204020204" pitchFamily="34" charset="-122"/>
                  </a:rPr>
                  <a:t>从机器学习的角度来看，自变量就是样本的特征向量 </a:t>
                </a:r>
                <a:r>
                  <a:rPr lang="en-US" altLang="zh-CN" dirty="0">
                    <a:latin typeface="微软雅黑" panose="020B0503020204020204" pitchFamily="34" charset="-122"/>
                    <a:ea typeface="微软雅黑" panose="020B0503020204020204" pitchFamily="34" charset="-122"/>
                  </a:rPr>
                  <a:t>x</a:t>
                </a:r>
                <a14:m>
                  <m:oMath xmlns:m="http://schemas.openxmlformats.org/officeDocument/2006/math">
                    <m:r>
                      <a:rPr lang="en-US" altLang="zh-CN" b="0" i="0" smtClean="0">
                        <a:latin typeface="Cambria Math" panose="02040503050406030204" pitchFamily="18" charset="0"/>
                      </a:rPr>
                      <m:t> </m:t>
                    </m:r>
                    <m:r>
                      <a:rPr lang="en-US" altLang="zh-CN" i="1">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𝑑</m:t>
                        </m:r>
                      </m:sup>
                    </m:sSup>
                  </m:oMath>
                </a14:m>
                <a:r>
                  <a:rPr lang="zh-CN" altLang="en-US" dirty="0">
                    <a:latin typeface="微软雅黑" panose="020B0503020204020204" pitchFamily="34" charset="-122"/>
                    <a:ea typeface="微软雅黑" panose="020B0503020204020204" pitchFamily="34" charset="-122"/>
                  </a:rPr>
                  <a:t>（每一维对应一个自变量），因变量是标签 </a:t>
                </a:r>
                <a:r>
                  <a:rPr lang="en-US" altLang="zh-CN" i="1" dirty="0">
                    <a:latin typeface="微软雅黑" panose="020B0503020204020204" pitchFamily="34" charset="-122"/>
                    <a:ea typeface="微软雅黑" panose="020B0503020204020204" pitchFamily="34" charset="-122"/>
                  </a:rPr>
                  <a:t>y </a:t>
                </a:r>
                <a:r>
                  <a:rPr lang="zh-CN" altLang="en-US" dirty="0">
                    <a:latin typeface="微软雅黑" panose="020B0503020204020204" pitchFamily="34" charset="-122"/>
                    <a:ea typeface="微软雅黑" panose="020B0503020204020204" pitchFamily="34" charset="-122"/>
                  </a:rPr>
                  <a:t>，这里 </a:t>
                </a:r>
                <a:r>
                  <a:rPr lang="en-US" altLang="zh-CN" dirty="0">
                    <a:latin typeface="微软雅黑" panose="020B0503020204020204" pitchFamily="34" charset="-122"/>
                    <a:ea typeface="微软雅黑" panose="020B0503020204020204" pitchFamily="34" charset="-122"/>
                  </a:rPr>
                  <a:t>y</a:t>
                </a:r>
                <a14:m>
                  <m:oMath xmlns:m="http://schemas.openxmlformats.org/officeDocument/2006/math">
                    <m:r>
                      <a:rPr lang="en-US" altLang="zh-CN" b="0" i="0" smtClean="0">
                        <a:latin typeface="Cambria Math" panose="02040503050406030204" pitchFamily="18" charset="0"/>
                      </a:rPr>
                      <m:t> </m:t>
                    </m:r>
                    <m:r>
                      <a:rPr lang="en-US" altLang="zh-CN" i="1">
                        <a:latin typeface="Cambria Math" panose="02040503050406030204" pitchFamily="18" charset="0"/>
                      </a:rPr>
                      <m:t>∈</m:t>
                    </m:r>
                    <m:r>
                      <a:rPr lang="en-US" altLang="zh-CN" b="0" i="1" smtClean="0">
                        <a:latin typeface="Cambria Math" panose="02040503050406030204" pitchFamily="18" charset="0"/>
                      </a:rPr>
                      <m:t>𝑅</m:t>
                    </m:r>
                    <m:r>
                      <a:rPr lang="en-US" altLang="zh-CN" b="0" i="0" smtClean="0">
                        <a:latin typeface="Cambria Math" panose="02040503050406030204" pitchFamily="18" charset="0"/>
                      </a:rPr>
                      <m:t> </m:t>
                    </m:r>
                    <m:r>
                      <a:rPr lang="zh-CN" altLang="en-US" i="1">
                        <a:latin typeface="Cambria Math" panose="02040503050406030204" pitchFamily="18" charset="0"/>
                      </a:rPr>
                      <m:t>是</m:t>
                    </m:r>
                  </m:oMath>
                </a14:m>
                <a:r>
                  <a:rPr lang="zh-CN" altLang="en-US" dirty="0">
                    <a:latin typeface="微软雅黑" panose="020B0503020204020204" pitchFamily="34" charset="-122"/>
                    <a:ea typeface="微软雅黑" panose="020B0503020204020204" pitchFamily="34" charset="-122"/>
                  </a:rPr>
                  <a:t>连续值。假设空间是一组参数化的线性函数</a:t>
                </a:r>
              </a:p>
            </p:txBody>
          </p:sp>
        </mc:Choice>
        <mc:Fallback xmlns="">
          <p:sp>
            <p:nvSpPr>
              <p:cNvPr id="7" name="矩形 6">
                <a:extLst>
                  <a:ext uri="{FF2B5EF4-FFF2-40B4-BE49-F238E27FC236}">
                    <a16:creationId xmlns:a16="http://schemas.microsoft.com/office/drawing/2014/main" id="{67D6583B-AD4C-C340-9280-20419A075A48}"/>
                  </a:ext>
                </a:extLst>
              </p:cNvPr>
              <p:cNvSpPr>
                <a:spLocks noRot="1" noChangeAspect="1" noMove="1" noResize="1" noEditPoints="1" noAdjustHandles="1" noChangeArrowheads="1" noChangeShapeType="1" noTextEdit="1"/>
              </p:cNvSpPr>
              <p:nvPr/>
            </p:nvSpPr>
            <p:spPr>
              <a:xfrm>
                <a:off x="620110" y="2428825"/>
                <a:ext cx="9967100" cy="651269"/>
              </a:xfrm>
              <a:prstGeom prst="rect">
                <a:avLst/>
              </a:prstGeom>
              <a:blipFill>
                <a:blip r:embed="rId3"/>
                <a:stretch>
                  <a:fillRect l="-382" t="-1887" b="-113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67D6583B-AD4C-C340-9280-20419A075A48}"/>
                  </a:ext>
                </a:extLst>
              </p:cNvPr>
              <p:cNvSpPr/>
              <p:nvPr/>
            </p:nvSpPr>
            <p:spPr>
              <a:xfrm>
                <a:off x="4724400" y="3251056"/>
                <a:ext cx="2743200" cy="369332"/>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pt-BR" altLang="zh-CN" i="1" smtClean="0">
                          <a:latin typeface="Cambria Math" panose="02040503050406030204" pitchFamily="18" charset="0"/>
                        </a:rPr>
                        <m:t>𝑓</m:t>
                      </m:r>
                      <m:d>
                        <m:dPr>
                          <m:ctrlPr>
                            <a:rPr lang="pt-BR" altLang="zh-CN" i="1" smtClean="0">
                              <a:latin typeface="Cambria Math" panose="02040503050406030204" pitchFamily="18" charset="0"/>
                            </a:rPr>
                          </m:ctrlPr>
                        </m:dPr>
                        <m:e>
                          <m:r>
                            <m:rPr>
                              <m:sty m:val="p"/>
                            </m:rPr>
                            <a:rPr lang="en-US" altLang="zh-CN" i="1">
                              <a:latin typeface="Cambria Math" panose="02040503050406030204" pitchFamily="18" charset="0"/>
                            </a:rPr>
                            <m:t>x</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r>
                        <a:rPr lang="pt-BR" altLang="zh-CN" i="1" smtClean="0">
                          <a:latin typeface="Cambria Math" panose="02040503050406030204" pitchFamily="18" charset="0"/>
                        </a:rPr>
                        <m:t>=</m:t>
                      </m:r>
                      <m:r>
                        <a:rPr lang="en-US" altLang="zh-CN" b="0" i="1" smtClean="0">
                          <a:latin typeface="Cambria Math" panose="02040503050406030204" pitchFamily="18" charset="0"/>
                        </a:rPr>
                        <m:t>𝑥</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𝑤</m:t>
                          </m:r>
                        </m:e>
                        <m:sup>
                          <m:r>
                            <a:rPr lang="en-US" altLang="zh-CN" b="0" i="1" smtClean="0">
                              <a:latin typeface="Cambria Math" panose="02040503050406030204" pitchFamily="18" charset="0"/>
                            </a:rPr>
                            <m:t>𝑇</m:t>
                          </m:r>
                        </m:sup>
                      </m:sSup>
                      <m:r>
                        <a:rPr lang="pt-BR" altLang="zh-CN"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oMath>
                  </m:oMathPara>
                </a14:m>
                <a:endParaRPr lang="zh-CN" altLang="en-US" dirty="0"/>
              </a:p>
            </p:txBody>
          </p:sp>
        </mc:Choice>
        <mc:Fallback xmlns="">
          <p:sp>
            <p:nvSpPr>
              <p:cNvPr id="8" name="矩形 7">
                <a:extLst>
                  <a:ext uri="{FF2B5EF4-FFF2-40B4-BE49-F238E27FC236}">
                    <a16:creationId xmlns:a16="http://schemas.microsoft.com/office/drawing/2014/main" id="{67D6583B-AD4C-C340-9280-20419A075A48}"/>
                  </a:ext>
                </a:extLst>
              </p:cNvPr>
              <p:cNvSpPr>
                <a:spLocks noRot="1" noChangeAspect="1" noMove="1" noResize="1" noEditPoints="1" noAdjustHandles="1" noChangeArrowheads="1" noChangeShapeType="1" noTextEdit="1"/>
              </p:cNvSpPr>
              <p:nvPr/>
            </p:nvSpPr>
            <p:spPr>
              <a:xfrm>
                <a:off x="4724400" y="3251056"/>
                <a:ext cx="2743200" cy="369332"/>
              </a:xfrm>
              <a:prstGeom prst="rect">
                <a:avLst/>
              </a:prstGeom>
              <a:blipFill>
                <a:blip r:embed="rId4"/>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67D6583B-AD4C-C340-9280-20419A075A48}"/>
                  </a:ext>
                </a:extLst>
              </p:cNvPr>
              <p:cNvSpPr/>
              <p:nvPr/>
            </p:nvSpPr>
            <p:spPr>
              <a:xfrm>
                <a:off x="620109" y="3791350"/>
                <a:ext cx="9967101" cy="369332"/>
              </a:xfrm>
              <a:prstGeom prst="rect">
                <a:avLst/>
              </a:prstGeom>
            </p:spPr>
            <p:txBody>
              <a:bodyPr wrap="square">
                <a:spAutoFit/>
              </a:bodyPr>
              <a:lstStyle/>
              <a:p>
                <a:pPr marL="285750" indent="-285750">
                  <a:buClr>
                    <a:srgbClr val="0000FF"/>
                  </a:buClr>
                  <a:buFont typeface="Wingdings" pitchFamily="2" charset="2"/>
                  <a:buChar char="n"/>
                </a:pPr>
                <a:r>
                  <a:rPr lang="zh-CN" altLang="en-US" dirty="0">
                    <a:latin typeface="微软雅黑" panose="020B0503020204020204" pitchFamily="34" charset="-122"/>
                    <a:ea typeface="微软雅黑" panose="020B0503020204020204" pitchFamily="34" charset="-122"/>
                  </a:rPr>
                  <a:t>其中，权重向量 </a:t>
                </a:r>
                <a14:m>
                  <m:oMath xmlns:m="http://schemas.openxmlformats.org/officeDocument/2006/math">
                    <m:r>
                      <a:rPr lang="en-US" altLang="zh-CN" b="1" i="1" dirty="0" smtClean="0">
                        <a:solidFill>
                          <a:srgbClr val="FF0000"/>
                        </a:solidFill>
                        <a:latin typeface="Cambria Math" panose="02040503050406030204" pitchFamily="18" charset="0"/>
                        <a:ea typeface="微软雅黑" panose="020B0503020204020204" pitchFamily="34" charset="-122"/>
                      </a:rPr>
                      <m:t>𝒘</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和偏置</a:t>
                </a:r>
                <a:r>
                  <a:rPr lang="zh-CN" altLang="en-US" b="1" dirty="0">
                    <a:solidFill>
                      <a:schemeClr val="accent2">
                        <a:lumMod val="75000"/>
                      </a:schemeClr>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b="1" i="1" dirty="0" smtClean="0">
                        <a:solidFill>
                          <a:srgbClr val="FF0000"/>
                        </a:solidFill>
                        <a:latin typeface="Cambria Math" panose="02040503050406030204" pitchFamily="18" charset="0"/>
                        <a:ea typeface="微软雅黑" panose="020B0503020204020204" pitchFamily="34" charset="-122"/>
                      </a:rPr>
                      <m:t>𝒃</m:t>
                    </m:r>
                  </m:oMath>
                </a14:m>
                <a:r>
                  <a:rPr lang="en-US" altLang="zh-CN" b="1" dirty="0">
                    <a:solidFill>
                      <a:schemeClr val="accent2">
                        <a:lumMod val="75000"/>
                      </a:schemeClr>
                    </a:solidFill>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是线性回归需要学习的参数， 函数 </a:t>
                </a:r>
                <a14:m>
                  <m:oMath xmlns:m="http://schemas.openxmlformats.org/officeDocument/2006/math">
                    <m:r>
                      <a:rPr lang="pt-BR" altLang="zh-CN" i="1">
                        <a:latin typeface="Cambria Math" panose="02040503050406030204" pitchFamily="18" charset="0"/>
                      </a:rPr>
                      <m:t>𝑓</m:t>
                    </m:r>
                    <m:d>
                      <m:dPr>
                        <m:ctrlPr>
                          <a:rPr lang="pt-BR" altLang="zh-CN" i="1">
                            <a:latin typeface="Cambria Math" panose="02040503050406030204" pitchFamily="18" charset="0"/>
                          </a:rPr>
                        </m:ctrlPr>
                      </m:dPr>
                      <m:e>
                        <m:r>
                          <m:rPr>
                            <m:sty m:val="p"/>
                          </m:rPr>
                          <a:rPr lang="en-US" altLang="zh-CN" i="1">
                            <a:latin typeface="Cambria Math" panose="02040503050406030204" pitchFamily="18" charset="0"/>
                          </a:rPr>
                          <m:t>x</m:t>
                        </m:r>
                        <m:r>
                          <a:rPr lang="en-US" altLang="zh-CN" i="1">
                            <a:latin typeface="Cambria Math" panose="02040503050406030204" pitchFamily="18" charset="0"/>
                          </a:rPr>
                          <m:t>;</m:t>
                        </m:r>
                        <m:r>
                          <a:rPr lang="en-US" altLang="zh-CN" i="1">
                            <a:latin typeface="Cambria Math" panose="02040503050406030204" pitchFamily="18" charset="0"/>
                          </a:rPr>
                          <m:t>𝑤</m:t>
                        </m:r>
                        <m:r>
                          <a:rPr lang="en-US" altLang="zh-CN" i="1">
                            <a:latin typeface="Cambria Math" panose="02040503050406030204" pitchFamily="18" charset="0"/>
                          </a:rPr>
                          <m:t>,</m:t>
                        </m:r>
                        <m:r>
                          <a:rPr lang="en-US" altLang="zh-CN" i="1">
                            <a:latin typeface="Cambria Math" panose="02040503050406030204" pitchFamily="18" charset="0"/>
                          </a:rPr>
                          <m:t>𝑏</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𝑅</m:t>
                    </m:r>
                  </m:oMath>
                </a14:m>
                <a:r>
                  <a:rPr lang="zh-CN" altLang="en-US" dirty="0">
                    <a:latin typeface="微软雅黑" panose="020B0503020204020204" pitchFamily="34" charset="-122"/>
                    <a:ea typeface="微软雅黑" panose="020B0503020204020204" pitchFamily="34" charset="-122"/>
                  </a:rPr>
                  <a:t> 称为</a:t>
                </a:r>
                <a:r>
                  <a:rPr lang="zh-CN" altLang="en-US" b="1" dirty="0">
                    <a:latin typeface="微软雅黑" panose="020B0503020204020204" pitchFamily="34" charset="-122"/>
                    <a:ea typeface="微软雅黑" panose="020B0503020204020204" pitchFamily="34" charset="-122"/>
                  </a:rPr>
                  <a:t>线性模型</a:t>
                </a:r>
                <a:r>
                  <a:rPr lang="zh-CN" altLang="en-US" dirty="0">
                    <a:latin typeface="微软雅黑" panose="020B0503020204020204" pitchFamily="34" charset="-122"/>
                    <a:ea typeface="微软雅黑" panose="020B0503020204020204" pitchFamily="34" charset="-122"/>
                  </a:rPr>
                  <a:t>。</a:t>
                </a:r>
              </a:p>
            </p:txBody>
          </p:sp>
        </mc:Choice>
        <mc:Fallback xmlns="">
          <p:sp>
            <p:nvSpPr>
              <p:cNvPr id="9" name="矩形 8">
                <a:extLst>
                  <a:ext uri="{FF2B5EF4-FFF2-40B4-BE49-F238E27FC236}">
                    <a16:creationId xmlns:a16="http://schemas.microsoft.com/office/drawing/2014/main" id="{67D6583B-AD4C-C340-9280-20419A075A48}"/>
                  </a:ext>
                </a:extLst>
              </p:cNvPr>
              <p:cNvSpPr>
                <a:spLocks noRot="1" noChangeAspect="1" noMove="1" noResize="1" noEditPoints="1" noAdjustHandles="1" noChangeArrowheads="1" noChangeShapeType="1" noTextEdit="1"/>
              </p:cNvSpPr>
              <p:nvPr/>
            </p:nvSpPr>
            <p:spPr>
              <a:xfrm>
                <a:off x="620109" y="3791350"/>
                <a:ext cx="9967101" cy="369332"/>
              </a:xfrm>
              <a:prstGeom prst="rect">
                <a:avLst/>
              </a:prstGeom>
              <a:blipFill>
                <a:blip r:embed="rId5"/>
                <a:stretch>
                  <a:fillRect l="-382" t="-6667" b="-2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552132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3</a:t>
            </a:r>
            <a:r>
              <a:rPr lang="zh-CN" altLang="en-US" sz="2800" b="1" dirty="0">
                <a:solidFill>
                  <a:srgbClr val="000000"/>
                </a:solidFill>
                <a:latin typeface="微软雅黑" panose="020B0503020204020204" pitchFamily="34" charset="-122"/>
                <a:ea typeface="微软雅黑" panose="020B0503020204020204" pitchFamily="34" charset="-122"/>
              </a:rPr>
              <a:t> 线性回归 </a:t>
            </a:r>
            <a:endParaRPr lang="en-US" altLang="zh-CN" sz="2800" b="1" dirty="0">
              <a:solidFill>
                <a:srgbClr val="000000"/>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67D6583B-AD4C-C340-9280-20419A075A48}"/>
              </a:ext>
            </a:extLst>
          </p:cNvPr>
          <p:cNvSpPr/>
          <p:nvPr/>
        </p:nvSpPr>
        <p:spPr>
          <a:xfrm>
            <a:off x="695853" y="1529952"/>
            <a:ext cx="8996775" cy="2536400"/>
          </a:xfrm>
          <a:prstGeom prst="rect">
            <a:avLst/>
          </a:prstGeom>
        </p:spPr>
        <p:txBody>
          <a:bodyPr wrap="square">
            <a:spAutoFit/>
          </a:bodyPr>
          <a:lstStyle/>
          <a:p>
            <a:pPr marL="285750" indent="-285750">
              <a:lnSpc>
                <a:spcPct val="150000"/>
              </a:lnSpc>
              <a:buClr>
                <a:srgbClr val="0000FF"/>
              </a:buClr>
              <a:buFont typeface="Wingdings" pitchFamily="2" charset="2"/>
              <a:buChar char="n"/>
            </a:pPr>
            <a:r>
              <a:rPr lang="zh-CN" altLang="en-US" dirty="0">
                <a:latin typeface="微软雅黑" panose="020B0503020204020204" pitchFamily="34" charset="-122"/>
                <a:ea typeface="微软雅黑" panose="020B0503020204020204" pitchFamily="34" charset="-122"/>
              </a:rPr>
              <a:t>使用</a:t>
            </a:r>
            <a:r>
              <a:rPr lang="en-US" altLang="zh-CN" dirty="0">
                <a:latin typeface="微软雅黑" panose="020B0503020204020204" pitchFamily="34" charset="-122"/>
                <a:ea typeface="微软雅黑" panose="020B0503020204020204" pitchFamily="34" charset="-122"/>
              </a:rPr>
              <a:t>Tensor </a:t>
            </a:r>
            <a:r>
              <a:rPr lang="zh-CN" altLang="en-US" dirty="0">
                <a:latin typeface="微软雅黑" panose="020B0503020204020204" pitchFamily="34" charset="-122"/>
                <a:ea typeface="微软雅黑" panose="020B0503020204020204" pitchFamily="34" charset="-122"/>
              </a:rPr>
              <a:t>和 </a:t>
            </a:r>
            <a:r>
              <a:rPr lang="en-US" altLang="zh-CN" dirty="0" err="1">
                <a:latin typeface="微软雅黑" panose="020B0503020204020204" pitchFamily="34" charset="-122"/>
                <a:ea typeface="微软雅黑" panose="020B0503020204020204" pitchFamily="34" charset="-122"/>
              </a:rPr>
              <a:t>autograd</a:t>
            </a:r>
            <a:r>
              <a:rPr lang="zh-CN" altLang="en-US" dirty="0">
                <a:latin typeface="微软雅黑" panose="020B0503020204020204" pitchFamily="34" charset="-122"/>
                <a:ea typeface="微软雅黑" panose="020B0503020204020204" pitchFamily="34" charset="-122"/>
              </a:rPr>
              <a:t>来实现一个线性回归，具体的步骤有：</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生成和读取数据集</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构建模型</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初始化模型参数</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定义损失函数和优化算法</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训练模型</a:t>
            </a:r>
          </a:p>
        </p:txBody>
      </p:sp>
      <p:sp>
        <p:nvSpPr>
          <p:cNvPr id="10" name="矩形 9">
            <a:extLst>
              <a:ext uri="{FF2B5EF4-FFF2-40B4-BE49-F238E27FC236}">
                <a16:creationId xmlns:a16="http://schemas.microsoft.com/office/drawing/2014/main" id="{67D6583B-AD4C-C340-9280-20419A075A48}"/>
              </a:ext>
            </a:extLst>
          </p:cNvPr>
          <p:cNvSpPr/>
          <p:nvPr/>
        </p:nvSpPr>
        <p:spPr>
          <a:xfrm>
            <a:off x="660499" y="4211538"/>
            <a:ext cx="8996774" cy="646331"/>
          </a:xfrm>
          <a:prstGeom prst="rect">
            <a:avLst/>
          </a:prstGeom>
        </p:spPr>
        <p:txBody>
          <a:bodyPr wrap="square">
            <a:spAutoFit/>
          </a:bodyPr>
          <a:lstStyle/>
          <a:p>
            <a:pPr marL="285750" indent="-285750">
              <a:buClr>
                <a:srgbClr val="0000FF"/>
              </a:buClr>
              <a:buFont typeface="Wingdings" pitchFamily="2" charset="2"/>
              <a:buChar char="n"/>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导入本次实验所需的包或模块，其中</a:t>
            </a:r>
            <a:r>
              <a:rPr lang="en-US" altLang="zh-CN" dirty="0" err="1">
                <a:latin typeface="微软雅黑" panose="020B0503020204020204" pitchFamily="34" charset="-122"/>
                <a:ea typeface="微软雅黑" panose="020B0503020204020204" pitchFamily="34" charset="-122"/>
                <a:cs typeface="Times New Roman" panose="02020603050405020304" pitchFamily="18" charset="0"/>
              </a:rPr>
              <a:t>matplotlib</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包可用于作图，用来显示生成的数据的二维图。</a:t>
            </a:r>
          </a:p>
        </p:txBody>
      </p:sp>
      <p:graphicFrame>
        <p:nvGraphicFramePr>
          <p:cNvPr id="3" name="表格 2"/>
          <p:cNvGraphicFramePr>
            <a:graphicFrameLocks noGrp="1"/>
          </p:cNvGraphicFramePr>
          <p:nvPr>
            <p:extLst>
              <p:ext uri="{D42A27DB-BD31-4B8C-83A1-F6EECF244321}">
                <p14:modId xmlns:p14="http://schemas.microsoft.com/office/powerpoint/2010/main" val="3399158464"/>
              </p:ext>
            </p:extLst>
          </p:nvPr>
        </p:nvGraphicFramePr>
        <p:xfrm>
          <a:off x="777846" y="5003055"/>
          <a:ext cx="8762080" cy="1310640"/>
        </p:xfrm>
        <a:graphic>
          <a:graphicData uri="http://schemas.openxmlformats.org/drawingml/2006/table">
            <a:tbl>
              <a:tblPr firstRow="1" bandRow="1">
                <a:tableStyleId>{5C22544A-7EE6-4342-B048-85BDC9FD1C3A}</a:tableStyleId>
              </a:tblPr>
              <a:tblGrid>
                <a:gridCol w="1096849">
                  <a:extLst>
                    <a:ext uri="{9D8B030D-6E8A-4147-A177-3AD203B41FA5}">
                      <a16:colId xmlns:a16="http://schemas.microsoft.com/office/drawing/2014/main" val="2615445154"/>
                    </a:ext>
                  </a:extLst>
                </a:gridCol>
                <a:gridCol w="7665231">
                  <a:extLst>
                    <a:ext uri="{9D8B030D-6E8A-4147-A177-3AD203B41FA5}">
                      <a16:colId xmlns:a16="http://schemas.microsoft.com/office/drawing/2014/main" val="1092369286"/>
                    </a:ext>
                  </a:extLst>
                </a:gridCol>
              </a:tblGrid>
              <a:tr h="370840">
                <a:tc>
                  <a:txBody>
                    <a:bodyPr/>
                    <a:lstStyle/>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1</a:t>
                      </a:r>
                    </a:p>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2</a:t>
                      </a:r>
                    </a:p>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3</a:t>
                      </a:r>
                    </a:p>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4</a:t>
                      </a:r>
                    </a:p>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5</a:t>
                      </a:r>
                    </a:p>
                  </a:txBody>
                  <a:tcP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Import</a:t>
                      </a:r>
                      <a:r>
                        <a:rPr kumimoji="1" lang="en-US" altLang="zh-CN" sz="1600" b="0" baseline="0" dirty="0">
                          <a:solidFill>
                            <a:sysClr val="windowText" lastClr="000000"/>
                          </a:solidFill>
                          <a:latin typeface="Times New Roman" panose="02020603050405020304" pitchFamily="18" charset="0"/>
                          <a:cs typeface="Times New Roman" panose="02020603050405020304" pitchFamily="18" charset="0"/>
                        </a:rPr>
                        <a:t> torch</a:t>
                      </a:r>
                      <a:endParaRPr kumimoji="1" lang="en-US" altLang="zh-CN" sz="1600" b="0" dirty="0">
                        <a:solidFill>
                          <a:sysClr val="windowText" lastClr="000000"/>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from </a:t>
                      </a:r>
                      <a:r>
                        <a:rPr kumimoji="1" lang="en-US" altLang="zh-CN" sz="1600" b="0" dirty="0" err="1">
                          <a:solidFill>
                            <a:sysClr val="windowText" lastClr="000000"/>
                          </a:solidFill>
                          <a:latin typeface="Times New Roman" panose="02020603050405020304" pitchFamily="18" charset="0"/>
                          <a:cs typeface="Times New Roman" panose="02020603050405020304" pitchFamily="18" charset="0"/>
                        </a:rPr>
                        <a:t>Ipython</a:t>
                      </a:r>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 import display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from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matplotlib</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import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pyplot</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as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plt</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import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numpy</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as np</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import random</a:t>
                      </a:r>
                    </a:p>
                  </a:txBody>
                  <a:tcP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40521486"/>
                  </a:ext>
                </a:extLst>
              </a:tr>
            </a:tbl>
          </a:graphicData>
        </a:graphic>
      </p:graphicFrame>
      <p:sp>
        <p:nvSpPr>
          <p:cNvPr id="2" name="矩形 1">
            <a:extLst>
              <a:ext uri="{FF2B5EF4-FFF2-40B4-BE49-F238E27FC236}">
                <a16:creationId xmlns:a16="http://schemas.microsoft.com/office/drawing/2014/main" id="{84479D90-9490-B240-833F-43ECFF568D63}"/>
              </a:ext>
            </a:extLst>
          </p:cNvPr>
          <p:cNvSpPr/>
          <p:nvPr/>
        </p:nvSpPr>
        <p:spPr>
          <a:xfrm>
            <a:off x="695853" y="991531"/>
            <a:ext cx="2031325" cy="461665"/>
          </a:xfrm>
          <a:prstGeom prst="rect">
            <a:avLst/>
          </a:prstGeom>
        </p:spPr>
        <p:txBody>
          <a:bodyPr wrap="none">
            <a:spAutoFit/>
          </a:bodyPr>
          <a:lstStyle/>
          <a:p>
            <a:r>
              <a:rPr lang="zh-CN" altLang="en-US" sz="2400" b="1" dirty="0">
                <a:solidFill>
                  <a:srgbClr val="0000FF"/>
                </a:solidFill>
                <a:latin typeface="微软雅黑" panose="020B0503020204020204" pitchFamily="34" charset="-122"/>
                <a:ea typeface="微软雅黑" panose="020B0503020204020204" pitchFamily="34" charset="-122"/>
              </a:rPr>
              <a:t>实现线性回归</a:t>
            </a:r>
            <a:endParaRPr lang="en-US" altLang="zh-CN" sz="2400" b="1"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517373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3.1</a:t>
            </a:r>
            <a:r>
              <a:rPr lang="zh-CN" altLang="en-US" sz="2800" b="1" dirty="0">
                <a:solidFill>
                  <a:srgbClr val="000000"/>
                </a:solidFill>
                <a:latin typeface="微软雅黑" panose="020B0503020204020204" pitchFamily="34" charset="-122"/>
                <a:ea typeface="微软雅黑" panose="020B0503020204020204" pitchFamily="34" charset="-122"/>
              </a:rPr>
              <a:t> 手动实现线性回归</a:t>
            </a:r>
            <a:endParaRPr lang="en-US" altLang="zh-CN" sz="2800" b="1" dirty="0">
              <a:solidFill>
                <a:srgbClr val="0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7D6583B-AD4C-C340-9280-20419A075A48}"/>
                  </a:ext>
                </a:extLst>
              </p:cNvPr>
              <p:cNvSpPr/>
              <p:nvPr/>
            </p:nvSpPr>
            <p:spPr>
              <a:xfrm>
                <a:off x="565998" y="1694775"/>
                <a:ext cx="9602572" cy="1200329"/>
              </a:xfrm>
              <a:prstGeom prst="rect">
                <a:avLst/>
              </a:prstGeom>
            </p:spPr>
            <p:txBody>
              <a:bodyPr wrap="square">
                <a:spAutoFit/>
              </a:bodyPr>
              <a:lstStyle/>
              <a:p>
                <a:pPr marL="285750" indent="-285750">
                  <a:buClr>
                    <a:srgbClr val="0000FF"/>
                  </a:buClr>
                  <a:buFont typeface="Wingdings" pitchFamily="2" charset="2"/>
                  <a:buChar char="n"/>
                </a:pPr>
                <a:r>
                  <a:rPr lang="zh-CN" altLang="en-US" dirty="0">
                    <a:latin typeface="微软雅黑" panose="020B0503020204020204" pitchFamily="34" charset="-122"/>
                    <a:ea typeface="微软雅黑" panose="020B0503020204020204" pitchFamily="34" charset="-122"/>
                  </a:rPr>
                  <a:t>本实验先构造一个简单训练数据集，通过这个数据集可以直观的比较模型训练出来的参数和真实的模型参数的区别。设训练数据集样本数为</a:t>
                </a:r>
                <a:r>
                  <a:rPr lang="en-US" altLang="zh-CN" dirty="0">
                    <a:latin typeface="微软雅黑" panose="020B0503020204020204" pitchFamily="34" charset="-122"/>
                    <a:ea typeface="微软雅黑" panose="020B0503020204020204" pitchFamily="34" charset="-122"/>
                  </a:rPr>
                  <a:t>1000</a:t>
                </a:r>
                <a:r>
                  <a:rPr lang="zh-CN" altLang="en-US" dirty="0">
                    <a:latin typeface="微软雅黑" panose="020B0503020204020204" pitchFamily="34" charset="-122"/>
                    <a:ea typeface="微软雅黑" panose="020B0503020204020204" pitchFamily="34" charset="-122"/>
                  </a:rPr>
                  <a:t>，输入个数（</a:t>
                </a:r>
                <a:r>
                  <a:rPr lang="zh-CN" altLang="en-US" b="1" dirty="0">
                    <a:latin typeface="微软雅黑" panose="020B0503020204020204" pitchFamily="34" charset="-122"/>
                    <a:ea typeface="微软雅黑" panose="020B0503020204020204" pitchFamily="34" charset="-122"/>
                  </a:rPr>
                  <a:t>特征数</a:t>
                </a:r>
                <a:r>
                  <a:rPr lang="zh-CN" altLang="en-US" dirty="0">
                    <a:latin typeface="微软雅黑" panose="020B0503020204020204" pitchFamily="34" charset="-122"/>
                    <a:ea typeface="微软雅黑" panose="020B0503020204020204" pitchFamily="34" charset="-122"/>
                  </a:rPr>
                  <a:t>）为</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，给定随机生成的批量样本特征</a:t>
                </a:r>
                <a14:m>
                  <m:oMath xmlns:m="http://schemas.openxmlformats.org/officeDocument/2006/math">
                    <m:r>
                      <a:rPr lang="en-US" altLang="zh-CN">
                        <a:latin typeface="Cambria Math" panose="02040503050406030204" pitchFamily="18" charset="0"/>
                      </a:rPr>
                      <m:t> </m:t>
                    </m:r>
                    <m:r>
                      <m:rPr>
                        <m:sty m:val="p"/>
                      </m:rPr>
                      <a:rPr lang="en-US" altLang="zh-CN" b="0" i="0" smtClean="0">
                        <a:latin typeface="Cambria Math" panose="02040503050406030204" pitchFamily="18" charset="0"/>
                      </a:rPr>
                      <m:t>X</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rPr>
                          <m:t>1000</m:t>
                        </m:r>
                        <m:r>
                          <a:rPr lang="en-US" altLang="zh-CN" i="1">
                            <a:latin typeface="Cambria Math" panose="02040503050406030204" pitchFamily="18" charset="0"/>
                          </a:rPr>
                          <m:t>×</m:t>
                        </m:r>
                        <m:r>
                          <a:rPr lang="en-US" altLang="zh-CN" b="0" i="1" smtClean="0">
                            <a:latin typeface="Cambria Math" panose="02040503050406030204" pitchFamily="18" charset="0"/>
                          </a:rPr>
                          <m:t>2</m:t>
                        </m:r>
                      </m:sup>
                    </m:sSup>
                    <m:r>
                      <a:rPr lang="zh-CN" altLang="en-US" i="1" smtClean="0">
                        <a:latin typeface="Cambria Math" panose="02040503050406030204" pitchFamily="18" charset="0"/>
                      </a:rPr>
                      <m:t>。</m:t>
                    </m:r>
                  </m:oMath>
                </a14:m>
                <a:r>
                  <a:rPr lang="zh-CN" altLang="en-US" dirty="0">
                    <a:latin typeface="微软雅黑" panose="020B0503020204020204" pitchFamily="34" charset="-122"/>
                    <a:ea typeface="微软雅黑" panose="020B0503020204020204" pitchFamily="34" charset="-122"/>
                  </a:rPr>
                  <a:t>这里使用线性回归模型的</a:t>
                </a:r>
                <a:r>
                  <a:rPr lang="zh-CN" altLang="en-US" b="1" dirty="0">
                    <a:latin typeface="微软雅黑" panose="020B0503020204020204" pitchFamily="34" charset="-122"/>
                    <a:ea typeface="微软雅黑" panose="020B0503020204020204" pitchFamily="34" charset="-122"/>
                  </a:rPr>
                  <a:t>真实权重</a:t>
                </a:r>
                <a14:m>
                  <m:oMath xmlns:m="http://schemas.openxmlformats.org/officeDocument/2006/math">
                    <m:r>
                      <a:rPr lang="en-US" altLang="zh-CN" b="1" i="0" smtClean="0">
                        <a:latin typeface="Cambria Math" panose="02040503050406030204" pitchFamily="18" charset="0"/>
                      </a:rPr>
                      <m:t> </m:t>
                    </m:r>
                    <m:r>
                      <m:rPr>
                        <m:sty m:val="p"/>
                      </m:rPr>
                      <a:rPr lang="en-US" altLang="zh-CN" b="0" i="0" smtClean="0">
                        <a:latin typeface="Cambria Math" panose="02040503050406030204" pitchFamily="18" charset="0"/>
                      </a:rPr>
                      <m:t>w</m:t>
                    </m:r>
                    <m:r>
                      <a:rPr lang="en-US" altLang="zh-CN" b="0" i="0"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a:latin typeface="Cambria Math" panose="02040503050406030204" pitchFamily="18" charset="0"/>
                          </a:rPr>
                          <m:t>2 ,−3.4]</m:t>
                        </m:r>
                      </m:e>
                      <m:sup>
                        <m:r>
                          <a:rPr lang="en-US" altLang="zh-CN" b="0" i="1" smtClean="0">
                            <a:latin typeface="Cambria Math" panose="02040503050406030204" pitchFamily="18" charset="0"/>
                          </a:rPr>
                          <m:t>𝑇</m:t>
                        </m:r>
                      </m:sup>
                    </m:sSup>
                    <m:r>
                      <a:rPr lang="zh-CN" altLang="en-US" i="1">
                        <a:latin typeface="Cambria Math" panose="02040503050406030204" pitchFamily="18" charset="0"/>
                      </a:rPr>
                      <m:t>和</m:t>
                    </m:r>
                  </m:oMath>
                </a14:m>
                <a:r>
                  <a:rPr lang="zh-CN" altLang="en-US" b="1" dirty="0">
                    <a:latin typeface="微软雅黑" panose="020B0503020204020204" pitchFamily="34" charset="-122"/>
                    <a:ea typeface="微软雅黑" panose="020B0503020204020204" pitchFamily="34" charset="-122"/>
                  </a:rPr>
                  <a:t>偏差</a:t>
                </a:r>
                <a:r>
                  <a:rPr lang="zh-CN" altLang="en-US"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rPr>
                      <m:t>𝑏</m:t>
                    </m:r>
                    <m:r>
                      <a:rPr lang="en-US" altLang="zh-CN" b="0" i="1" smtClean="0">
                        <a:latin typeface="Cambria Math" panose="02040503050406030204" pitchFamily="18" charset="0"/>
                      </a:rPr>
                      <m:t>=4.2, </m:t>
                    </m:r>
                    <m:r>
                      <a:rPr lang="zh-CN" altLang="en-US" i="1">
                        <a:latin typeface="Cambria Math" panose="02040503050406030204" pitchFamily="18" charset="0"/>
                      </a:rPr>
                      <m:t>以及</m:t>
                    </m:r>
                  </m:oMath>
                </a14:m>
                <a:r>
                  <a:rPr lang="zh-CN" altLang="en-US" dirty="0">
                    <a:latin typeface="微软雅黑" panose="020B0503020204020204" pitchFamily="34" charset="-122"/>
                    <a:ea typeface="微软雅黑" panose="020B0503020204020204" pitchFamily="34" charset="-122"/>
                  </a:rPr>
                  <a:t>一个随机噪声项</a:t>
                </a:r>
                <a14:m>
                  <m:oMath xmlns:m="http://schemas.openxmlformats.org/officeDocument/2006/math">
                    <m:r>
                      <a:rPr lang="zh-CN" altLang="en-US" i="1" dirty="0" smtClean="0">
                        <a:latin typeface="Cambria Math" panose="02040503050406030204" pitchFamily="18" charset="0"/>
                      </a:rPr>
                      <m:t>𝜀</m:t>
                    </m:r>
                  </m:oMath>
                </a14:m>
                <a:r>
                  <a:rPr lang="zh-CN" altLang="en-US" dirty="0">
                    <a:latin typeface="微软雅黑" panose="020B0503020204020204" pitchFamily="34" charset="-122"/>
                    <a:ea typeface="微软雅黑" panose="020B0503020204020204" pitchFamily="34" charset="-122"/>
                  </a:rPr>
                  <a:t> 来生成标签。</a:t>
                </a:r>
              </a:p>
            </p:txBody>
          </p:sp>
        </mc:Choice>
        <mc:Fallback xmlns="">
          <p:sp>
            <p:nvSpPr>
              <p:cNvPr id="5" name="矩形 4">
                <a:extLst>
                  <a:ext uri="{FF2B5EF4-FFF2-40B4-BE49-F238E27FC236}">
                    <a16:creationId xmlns:a16="http://schemas.microsoft.com/office/drawing/2014/main" id="{67D6583B-AD4C-C340-9280-20419A075A48}"/>
                  </a:ext>
                </a:extLst>
              </p:cNvPr>
              <p:cNvSpPr>
                <a:spLocks noRot="1" noChangeAspect="1" noMove="1" noResize="1" noEditPoints="1" noAdjustHandles="1" noChangeArrowheads="1" noChangeShapeType="1" noTextEdit="1"/>
              </p:cNvSpPr>
              <p:nvPr/>
            </p:nvSpPr>
            <p:spPr>
              <a:xfrm>
                <a:off x="565998" y="1694775"/>
                <a:ext cx="9602572" cy="1200329"/>
              </a:xfrm>
              <a:prstGeom prst="rect">
                <a:avLst/>
              </a:prstGeom>
              <a:blipFill>
                <a:blip r:embed="rId3"/>
                <a:stretch>
                  <a:fillRect l="-396" t="-1042" r="-396" b="-6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67D6583B-AD4C-C340-9280-20419A075A48}"/>
                  </a:ext>
                </a:extLst>
              </p:cNvPr>
              <p:cNvSpPr/>
              <p:nvPr/>
            </p:nvSpPr>
            <p:spPr>
              <a:xfrm>
                <a:off x="4704157" y="3059668"/>
                <a:ext cx="2249839" cy="36933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zh-CN" altLang="en-US" i="1" dirty="0" smtClean="0">
                          <a:latin typeface="Cambria Math" panose="02040503050406030204" pitchFamily="18" charset="0"/>
                        </a:rPr>
                        <m:t>𝑦</m:t>
                      </m:r>
                      <m:r>
                        <a:rPr lang="zh-CN" altLang="en-US" i="0" dirty="0">
                          <a:latin typeface="Cambria Math" panose="02040503050406030204" pitchFamily="18" charset="0"/>
                        </a:rPr>
                        <m:t>=</m:t>
                      </m:r>
                      <m:r>
                        <a:rPr lang="en-US" altLang="zh-CN" i="1">
                          <a:latin typeface="Cambria Math" panose="02040503050406030204" pitchFamily="18" charset="0"/>
                        </a:rPr>
                        <m:t>𝑥</m:t>
                      </m:r>
                      <m:sSup>
                        <m:sSupPr>
                          <m:ctrlPr>
                            <a:rPr lang="en-US" altLang="zh-CN" i="1">
                              <a:latin typeface="Cambria Math" panose="02040503050406030204" pitchFamily="18" charset="0"/>
                            </a:rPr>
                          </m:ctrlPr>
                        </m:sSupPr>
                        <m:e>
                          <m:r>
                            <a:rPr lang="en-US" altLang="zh-CN" i="1">
                              <a:latin typeface="Cambria Math" panose="02040503050406030204" pitchFamily="18" charset="0"/>
                            </a:rPr>
                            <m:t>𝑤</m:t>
                          </m:r>
                        </m:e>
                        <m:sup>
                          <m:r>
                            <a:rPr lang="en-US" altLang="zh-CN" i="1">
                              <a:latin typeface="Cambria Math" panose="02040503050406030204" pitchFamily="18" charset="0"/>
                            </a:rPr>
                            <m:t>𝑇</m:t>
                          </m:r>
                        </m:sup>
                      </m:sSup>
                      <m:r>
                        <a:rPr lang="zh-CN" altLang="en-US" i="0" dirty="0">
                          <a:latin typeface="Cambria Math" panose="02040503050406030204" pitchFamily="18" charset="0"/>
                        </a:rPr>
                        <m:t>+</m:t>
                      </m:r>
                      <m:r>
                        <a:rPr lang="zh-CN" altLang="en-US" i="1" dirty="0">
                          <a:latin typeface="Cambria Math" panose="02040503050406030204" pitchFamily="18" charset="0"/>
                        </a:rPr>
                        <m:t>𝑏</m:t>
                      </m:r>
                      <m:r>
                        <a:rPr lang="zh-CN" altLang="en-US" i="0" dirty="0">
                          <a:latin typeface="Cambria Math" panose="02040503050406030204" pitchFamily="18" charset="0"/>
                        </a:rPr>
                        <m:t>+</m:t>
                      </m:r>
                      <m:r>
                        <a:rPr lang="zh-CN" altLang="en-US" i="1" dirty="0">
                          <a:latin typeface="Cambria Math" panose="02040503050406030204" pitchFamily="18" charset="0"/>
                        </a:rPr>
                        <m:t>𝜀</m:t>
                      </m:r>
                    </m:oMath>
                  </m:oMathPara>
                </a14:m>
                <a:endParaRPr lang="zh-CN" altLang="en-US" dirty="0"/>
              </a:p>
            </p:txBody>
          </p:sp>
        </mc:Choice>
        <mc:Fallback xmlns="">
          <p:sp>
            <p:nvSpPr>
              <p:cNvPr id="10" name="矩形 9">
                <a:extLst>
                  <a:ext uri="{FF2B5EF4-FFF2-40B4-BE49-F238E27FC236}">
                    <a16:creationId xmlns:a16="http://schemas.microsoft.com/office/drawing/2014/main" id="{67D6583B-AD4C-C340-9280-20419A075A48}"/>
                  </a:ext>
                </a:extLst>
              </p:cNvPr>
              <p:cNvSpPr>
                <a:spLocks noRot="1" noChangeAspect="1" noMove="1" noResize="1" noEditPoints="1" noAdjustHandles="1" noChangeArrowheads="1" noChangeShapeType="1" noTextEdit="1"/>
              </p:cNvSpPr>
              <p:nvPr/>
            </p:nvSpPr>
            <p:spPr>
              <a:xfrm>
                <a:off x="4704157" y="3059668"/>
                <a:ext cx="2249839" cy="369332"/>
              </a:xfrm>
              <a:prstGeom prst="rect">
                <a:avLst/>
              </a:prstGeom>
              <a:blipFill>
                <a:blip r:embed="rId4"/>
                <a:stretch>
                  <a:fillRect b="-6667"/>
                </a:stretch>
              </a:blipFill>
            </p:spPr>
            <p:txBody>
              <a:bodyPr/>
              <a:lstStyle/>
              <a:p>
                <a:r>
                  <a:rPr lang="zh-CN" altLang="en-US">
                    <a:noFill/>
                  </a:rPr>
                  <a:t> </a:t>
                </a:r>
              </a:p>
            </p:txBody>
          </p:sp>
        </mc:Fallback>
      </mc:AlternateContent>
      <p:graphicFrame>
        <p:nvGraphicFramePr>
          <p:cNvPr id="3" name="表格 2"/>
          <p:cNvGraphicFramePr>
            <a:graphicFrameLocks noGrp="1"/>
          </p:cNvGraphicFramePr>
          <p:nvPr>
            <p:extLst>
              <p:ext uri="{D42A27DB-BD31-4B8C-83A1-F6EECF244321}">
                <p14:modId xmlns:p14="http://schemas.microsoft.com/office/powerpoint/2010/main" val="766054293"/>
              </p:ext>
            </p:extLst>
          </p:nvPr>
        </p:nvGraphicFramePr>
        <p:xfrm>
          <a:off x="565997" y="4342022"/>
          <a:ext cx="9734774" cy="1798320"/>
        </p:xfrm>
        <a:graphic>
          <a:graphicData uri="http://schemas.openxmlformats.org/drawingml/2006/table">
            <a:tbl>
              <a:tblPr firstRow="1" bandRow="1">
                <a:tableStyleId>{5C22544A-7EE6-4342-B048-85BDC9FD1C3A}</a:tableStyleId>
              </a:tblPr>
              <a:tblGrid>
                <a:gridCol w="521255">
                  <a:extLst>
                    <a:ext uri="{9D8B030D-6E8A-4147-A177-3AD203B41FA5}">
                      <a16:colId xmlns:a16="http://schemas.microsoft.com/office/drawing/2014/main" val="2615445154"/>
                    </a:ext>
                  </a:extLst>
                </a:gridCol>
                <a:gridCol w="9213519">
                  <a:extLst>
                    <a:ext uri="{9D8B030D-6E8A-4147-A177-3AD203B41FA5}">
                      <a16:colId xmlns:a16="http://schemas.microsoft.com/office/drawing/2014/main" val="1092369286"/>
                    </a:ext>
                  </a:extLst>
                </a:gridCol>
              </a:tblGrid>
              <a:tr h="370840">
                <a:tc>
                  <a:txBody>
                    <a:bodyPr/>
                    <a:lstStyle/>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1</a:t>
                      </a:r>
                    </a:p>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2</a:t>
                      </a:r>
                    </a:p>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3</a:t>
                      </a:r>
                    </a:p>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4</a:t>
                      </a:r>
                    </a:p>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5</a:t>
                      </a:r>
                    </a:p>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6</a:t>
                      </a:r>
                    </a:p>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7</a:t>
                      </a:r>
                    </a:p>
                  </a:txBody>
                  <a:tcP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num_inputs</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 2</a:t>
                      </a:r>
                      <a:b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b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num_examples</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 1000</a:t>
                      </a:r>
                      <a:b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b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true_w</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 [2, -3.4]</a:t>
                      </a:r>
                      <a:b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b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true_b</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 4.2</a:t>
                      </a:r>
                      <a:b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b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features =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torch.tensor</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np.random.normal</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(0, 1,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num_examples</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num_inputs</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dtype</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torch.float</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a:t>
                      </a:r>
                      <a:b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b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labels =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true_w</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[0] * features[:, 0] +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true_w</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[1] * features[:, 1] +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true_b</a:t>
                      </a:r>
                      <a:b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b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labels +=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torch.tensor</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np.random.normal</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(0, 0.01, size=</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labels.size</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dtype</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torch.float</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a:t>
                      </a:r>
                    </a:p>
                  </a:txBody>
                  <a:tcP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40521486"/>
                  </a:ext>
                </a:extLst>
              </a:tr>
            </a:tbl>
          </a:graphicData>
        </a:graphic>
      </p:graphicFrame>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67D6583B-AD4C-C340-9280-20419A075A48}"/>
                  </a:ext>
                </a:extLst>
              </p:cNvPr>
              <p:cNvSpPr/>
              <p:nvPr/>
            </p:nvSpPr>
            <p:spPr>
              <a:xfrm>
                <a:off x="516098" y="3593565"/>
                <a:ext cx="10625959" cy="369332"/>
              </a:xfrm>
              <a:prstGeom prst="rect">
                <a:avLst/>
              </a:prstGeom>
            </p:spPr>
            <p:txBody>
              <a:bodyPr wrap="square">
                <a:spAutoFit/>
              </a:bodyPr>
              <a:lstStyle/>
              <a:p>
                <a:pPr marL="285750" indent="-285750">
                  <a:buClr>
                    <a:srgbClr val="0000FF"/>
                  </a:buClr>
                  <a:buFont typeface="Wingdings" pitchFamily="2" charset="2"/>
                  <a:buChar char="n"/>
                </a:pPr>
                <a:r>
                  <a:rPr lang="zh-CN" altLang="en-US" dirty="0">
                    <a:latin typeface="微软雅黑" panose="020B0503020204020204" pitchFamily="34" charset="-122"/>
                    <a:ea typeface="微软雅黑" panose="020B0503020204020204" pitchFamily="34" charset="-122"/>
                  </a:rPr>
                  <a:t>其中，噪声项</a:t>
                </a:r>
                <a14:m>
                  <m:oMath xmlns:m="http://schemas.openxmlformats.org/officeDocument/2006/math">
                    <m:r>
                      <a:rPr lang="zh-CN" altLang="en-US" i="1" dirty="0">
                        <a:latin typeface="Cambria Math" panose="02040503050406030204" pitchFamily="18" charset="0"/>
                      </a:rPr>
                      <m:t>𝜀</m:t>
                    </m:r>
                    <m:r>
                      <a:rPr lang="zh-CN" altLang="en-US" i="1" dirty="0" smtClean="0">
                        <a:latin typeface="Cambria Math" panose="02040503050406030204" pitchFamily="18" charset="0"/>
                      </a:rPr>
                      <m:t>服从</m:t>
                    </m:r>
                  </m:oMath>
                </a14:m>
                <a:r>
                  <a:rPr lang="zh-CN" altLang="en-US" dirty="0">
                    <a:latin typeface="微软雅黑" panose="020B0503020204020204" pitchFamily="34" charset="-122"/>
                    <a:ea typeface="微软雅黑" panose="020B0503020204020204" pitchFamily="34" charset="-122"/>
                  </a:rPr>
                  <a:t>均值</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、标准差为</a:t>
                </a:r>
                <a:r>
                  <a:rPr lang="en-US" altLang="zh-CN" dirty="0">
                    <a:latin typeface="微软雅黑" panose="020B0503020204020204" pitchFamily="34" charset="-122"/>
                    <a:ea typeface="微软雅黑" panose="020B0503020204020204" pitchFamily="34" charset="-122"/>
                  </a:rPr>
                  <a:t>0.01</a:t>
                </a:r>
                <a:r>
                  <a:rPr lang="zh-CN" altLang="en-US" dirty="0">
                    <a:latin typeface="微软雅黑" panose="020B0503020204020204" pitchFamily="34" charset="-122"/>
                    <a:ea typeface="微软雅黑" panose="020B0503020204020204" pitchFamily="34" charset="-122"/>
                  </a:rPr>
                  <a:t>的正态分布。噪声代表了数据中无意义的干扰。 </a:t>
                </a:r>
              </a:p>
            </p:txBody>
          </p:sp>
        </mc:Choice>
        <mc:Fallback xmlns="">
          <p:sp>
            <p:nvSpPr>
              <p:cNvPr id="7" name="矩形 6">
                <a:extLst>
                  <a:ext uri="{FF2B5EF4-FFF2-40B4-BE49-F238E27FC236}">
                    <a16:creationId xmlns:a16="http://schemas.microsoft.com/office/drawing/2014/main" id="{67D6583B-AD4C-C340-9280-20419A075A48}"/>
                  </a:ext>
                </a:extLst>
              </p:cNvPr>
              <p:cNvSpPr>
                <a:spLocks noRot="1" noChangeAspect="1" noMove="1" noResize="1" noEditPoints="1" noAdjustHandles="1" noChangeArrowheads="1" noChangeShapeType="1" noTextEdit="1"/>
              </p:cNvSpPr>
              <p:nvPr/>
            </p:nvSpPr>
            <p:spPr>
              <a:xfrm>
                <a:off x="516098" y="3593565"/>
                <a:ext cx="10625959" cy="369332"/>
              </a:xfrm>
              <a:prstGeom prst="rect">
                <a:avLst/>
              </a:prstGeom>
              <a:blipFill>
                <a:blip r:embed="rId5"/>
                <a:stretch>
                  <a:fillRect l="-358" t="-6667" b="-20000"/>
                </a:stretch>
              </a:blipFill>
            </p:spPr>
            <p:txBody>
              <a:bodyPr/>
              <a:lstStyle/>
              <a:p>
                <a:r>
                  <a:rPr lang="zh-CN" altLang="en-US">
                    <a:noFill/>
                  </a:rPr>
                  <a:t> </a:t>
                </a:r>
              </a:p>
            </p:txBody>
          </p:sp>
        </mc:Fallback>
      </mc:AlternateContent>
      <p:sp>
        <p:nvSpPr>
          <p:cNvPr id="8" name="文本框 4"/>
          <p:cNvSpPr txBox="1"/>
          <p:nvPr/>
        </p:nvSpPr>
        <p:spPr>
          <a:xfrm>
            <a:off x="565997" y="1082776"/>
            <a:ext cx="1052616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rgbClr val="0000FF"/>
                </a:solidFill>
                <a:latin typeface="微软雅黑" panose="020B0503020204020204" pitchFamily="34" charset="-122"/>
                <a:ea typeface="微软雅黑" panose="020B0503020204020204" pitchFamily="34" charset="-122"/>
              </a:rPr>
              <a:t>生成数据</a:t>
            </a:r>
            <a:endParaRPr lang="en-US" altLang="zh-CN" sz="2400" b="1"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0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3.1</a:t>
            </a:r>
            <a:r>
              <a:rPr lang="zh-CN" altLang="en-US" sz="2800" b="1" dirty="0">
                <a:solidFill>
                  <a:srgbClr val="000000"/>
                </a:solidFill>
                <a:latin typeface="微软雅黑" panose="020B0503020204020204" pitchFamily="34" charset="-122"/>
                <a:ea typeface="微软雅黑" panose="020B0503020204020204" pitchFamily="34" charset="-122"/>
              </a:rPr>
              <a:t> 手动实现线性回归</a:t>
            </a:r>
            <a:endParaRPr lang="en-US" altLang="zh-CN" sz="2800" b="1" dirty="0">
              <a:solidFill>
                <a:srgbClr val="0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7D6583B-AD4C-C340-9280-20419A075A48}"/>
                  </a:ext>
                </a:extLst>
              </p:cNvPr>
              <p:cNvSpPr/>
              <p:nvPr/>
            </p:nvSpPr>
            <p:spPr>
              <a:xfrm>
                <a:off x="777846" y="1129013"/>
                <a:ext cx="10060818" cy="369332"/>
              </a:xfrm>
              <a:prstGeom prst="rect">
                <a:avLst/>
              </a:prstGeom>
            </p:spPr>
            <p:txBody>
              <a:bodyPr wrap="square">
                <a:spAutoFit/>
              </a:bodyPr>
              <a:lstStyle/>
              <a:p>
                <a:pPr marL="285750" indent="-285750">
                  <a:buClr>
                    <a:srgbClr val="0000FF"/>
                  </a:buClr>
                  <a:buFont typeface="Wingdings" pitchFamily="2" charset="2"/>
                  <a:buChar char="n"/>
                </a:pPr>
                <a:r>
                  <a:rPr lang="zh-CN" altLang="en-US" dirty="0">
                    <a:latin typeface="微软雅黑" panose="020B0503020204020204" pitchFamily="34" charset="-122"/>
                    <a:ea typeface="微软雅黑" panose="020B0503020204020204" pitchFamily="34" charset="-122"/>
                  </a:rPr>
                  <a:t>使用</a:t>
                </a:r>
                <a14:m>
                  <m:oMath xmlns:m="http://schemas.openxmlformats.org/officeDocument/2006/math">
                    <m:r>
                      <a:rPr lang="en-US" altLang="zh-CN" b="0" i="0" dirty="0" smtClean="0">
                        <a:solidFill>
                          <a:srgbClr val="FF0000"/>
                        </a:solidFill>
                        <a:latin typeface="Cambria Math" panose="02040503050406030204" pitchFamily="18" charset="0"/>
                        <a:ea typeface="微软雅黑" panose="020B0503020204020204" pitchFamily="34" charset="-122"/>
                      </a:rPr>
                      <m:t> </m:t>
                    </m:r>
                    <m:r>
                      <a:rPr lang="en-US" altLang="zh-CN" b="1" i="0" dirty="0" smtClean="0">
                        <a:solidFill>
                          <a:srgbClr val="FF0000"/>
                        </a:solidFill>
                        <a:latin typeface="Cambria Math" panose="02040503050406030204" pitchFamily="18" charset="0"/>
                        <a:ea typeface="微软雅黑" panose="020B0503020204020204" pitchFamily="34" charset="-122"/>
                      </a:rPr>
                      <m:t>𝐮𝐬𝐞</m:t>
                    </m:r>
                    <m:r>
                      <a:rPr lang="en-US" altLang="zh-CN" b="1" i="0" dirty="0" smtClean="0">
                        <a:solidFill>
                          <a:srgbClr val="FF0000"/>
                        </a:solidFill>
                        <a:latin typeface="Cambria Math" panose="02040503050406030204" pitchFamily="18" charset="0"/>
                        <a:ea typeface="微软雅黑" panose="020B0503020204020204" pitchFamily="34" charset="-122"/>
                      </a:rPr>
                      <m:t>_</m:t>
                    </m:r>
                    <m:r>
                      <a:rPr lang="en-US" altLang="zh-CN" b="1" i="0" dirty="0" smtClean="0">
                        <a:solidFill>
                          <a:srgbClr val="FF0000"/>
                        </a:solidFill>
                        <a:latin typeface="Cambria Math" panose="02040503050406030204" pitchFamily="18" charset="0"/>
                        <a:ea typeface="微软雅黑" panose="020B0503020204020204" pitchFamily="34" charset="-122"/>
                      </a:rPr>
                      <m:t>𝐬𝐯𝐠</m:t>
                    </m:r>
                    <m:r>
                      <a:rPr lang="en-US" altLang="zh-CN" b="1" i="0" dirty="0" smtClean="0">
                        <a:solidFill>
                          <a:srgbClr val="FF0000"/>
                        </a:solidFill>
                        <a:latin typeface="Cambria Math" panose="02040503050406030204" pitchFamily="18" charset="0"/>
                        <a:ea typeface="微软雅黑" panose="020B0503020204020204" pitchFamily="34" charset="-122"/>
                      </a:rPr>
                      <m:t>_</m:t>
                    </m:r>
                    <m:r>
                      <a:rPr lang="en-US" altLang="zh-CN" b="1" i="0" dirty="0" smtClean="0">
                        <a:solidFill>
                          <a:srgbClr val="FF0000"/>
                        </a:solidFill>
                        <a:latin typeface="Cambria Math" panose="02040503050406030204" pitchFamily="18" charset="0"/>
                        <a:ea typeface="微软雅黑" panose="020B0503020204020204" pitchFamily="34" charset="-122"/>
                      </a:rPr>
                      <m:t>𝐩𝐚𝐥𝐲</m:t>
                    </m:r>
                    <m:r>
                      <a:rPr lang="en-US" altLang="zh-CN" b="1" i="0" dirty="0">
                        <a:solidFill>
                          <a:srgbClr val="FF0000"/>
                        </a:solidFill>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 和</a:t>
                </a:r>
                <a14:m>
                  <m:oMath xmlns:m="http://schemas.openxmlformats.org/officeDocument/2006/math">
                    <m:r>
                      <a:rPr lang="en-US" altLang="zh-CN" b="0" i="0" dirty="0" smtClean="0">
                        <a:solidFill>
                          <a:srgbClr val="FF0000"/>
                        </a:solidFill>
                        <a:latin typeface="Cambria Math" panose="02040503050406030204" pitchFamily="18" charset="0"/>
                        <a:ea typeface="微软雅黑" panose="020B0503020204020204" pitchFamily="34" charset="-122"/>
                      </a:rPr>
                      <m:t> </m:t>
                    </m:r>
                    <m:r>
                      <a:rPr lang="en-US" altLang="zh-CN" b="1" i="0" dirty="0" smtClean="0">
                        <a:solidFill>
                          <a:srgbClr val="FF0000"/>
                        </a:solidFill>
                        <a:latin typeface="Cambria Math" panose="02040503050406030204" pitchFamily="18" charset="0"/>
                        <a:ea typeface="微软雅黑" panose="020B0503020204020204" pitchFamily="34" charset="-122"/>
                      </a:rPr>
                      <m:t>𝐬𝐞𝐭</m:t>
                    </m:r>
                    <m:r>
                      <a:rPr lang="en-US" altLang="zh-CN" b="1" i="0" dirty="0" smtClean="0">
                        <a:solidFill>
                          <a:srgbClr val="FF0000"/>
                        </a:solidFill>
                        <a:latin typeface="Cambria Math" panose="02040503050406030204" pitchFamily="18" charset="0"/>
                        <a:ea typeface="微软雅黑" panose="020B0503020204020204" pitchFamily="34" charset="-122"/>
                      </a:rPr>
                      <m:t>_</m:t>
                    </m:r>
                    <m:r>
                      <a:rPr lang="en-US" altLang="zh-CN" b="1" i="0" dirty="0" smtClean="0">
                        <a:solidFill>
                          <a:srgbClr val="FF0000"/>
                        </a:solidFill>
                        <a:latin typeface="Cambria Math" panose="02040503050406030204" pitchFamily="18" charset="0"/>
                        <a:ea typeface="微软雅黑" panose="020B0503020204020204" pitchFamily="34" charset="-122"/>
                      </a:rPr>
                      <m:t>𝐟𝐢𝐠𝐬𝐢𝐳𝐞</m:t>
                    </m:r>
                    <m:r>
                      <a:rPr lang="en-US" altLang="zh-CN" b="1" i="0" dirty="0">
                        <a:solidFill>
                          <a:srgbClr val="FF0000"/>
                        </a:solidFill>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 两个函数来可视化所生成的数据。</a:t>
                </a:r>
                <a:endParaRPr lang="en-US" altLang="zh-CN" dirty="0">
                  <a:latin typeface="微软雅黑" panose="020B0503020204020204" pitchFamily="34" charset="-122"/>
                  <a:ea typeface="微软雅黑" panose="020B0503020204020204" pitchFamily="34" charset="-122"/>
                </a:endParaRPr>
              </a:p>
            </p:txBody>
          </p:sp>
        </mc:Choice>
        <mc:Fallback xmlns="">
          <p:sp>
            <p:nvSpPr>
              <p:cNvPr id="5" name="矩形 4">
                <a:extLst>
                  <a:ext uri="{FF2B5EF4-FFF2-40B4-BE49-F238E27FC236}">
                    <a16:creationId xmlns:a16="http://schemas.microsoft.com/office/drawing/2014/main" id="{67D6583B-AD4C-C340-9280-20419A075A48}"/>
                  </a:ext>
                </a:extLst>
              </p:cNvPr>
              <p:cNvSpPr>
                <a:spLocks noRot="1" noChangeAspect="1" noMove="1" noResize="1" noEditPoints="1" noAdjustHandles="1" noChangeArrowheads="1" noChangeShapeType="1" noTextEdit="1"/>
              </p:cNvSpPr>
              <p:nvPr/>
            </p:nvSpPr>
            <p:spPr>
              <a:xfrm>
                <a:off x="777846" y="1129013"/>
                <a:ext cx="10060818" cy="369332"/>
              </a:xfrm>
              <a:prstGeom prst="rect">
                <a:avLst/>
              </a:prstGeom>
              <a:blipFill>
                <a:blip r:embed="rId3"/>
                <a:stretch>
                  <a:fillRect l="-252" t="-6667" b="-20000"/>
                </a:stretch>
              </a:blipFill>
            </p:spPr>
            <p:txBody>
              <a:bodyPr/>
              <a:lstStyle/>
              <a:p>
                <a:r>
                  <a:rPr lang="zh-CN" altLang="en-US">
                    <a:noFill/>
                  </a:rPr>
                  <a:t> </a:t>
                </a:r>
              </a:p>
            </p:txBody>
          </p:sp>
        </mc:Fallback>
      </mc:AlternateContent>
      <p:graphicFrame>
        <p:nvGraphicFramePr>
          <p:cNvPr id="3" name="表格 2"/>
          <p:cNvGraphicFramePr>
            <a:graphicFrameLocks noGrp="1"/>
          </p:cNvGraphicFramePr>
          <p:nvPr>
            <p:extLst>
              <p:ext uri="{D42A27DB-BD31-4B8C-83A1-F6EECF244321}">
                <p14:modId xmlns:p14="http://schemas.microsoft.com/office/powerpoint/2010/main" val="1706913148"/>
              </p:ext>
            </p:extLst>
          </p:nvPr>
        </p:nvGraphicFramePr>
        <p:xfrm>
          <a:off x="777846" y="1914967"/>
          <a:ext cx="6122574" cy="2699385"/>
        </p:xfrm>
        <a:graphic>
          <a:graphicData uri="http://schemas.openxmlformats.org/drawingml/2006/table">
            <a:tbl>
              <a:tblPr firstRow="1" bandRow="1">
                <a:tableStyleId>{5C22544A-7EE6-4342-B048-85BDC9FD1C3A}</a:tableStyleId>
              </a:tblPr>
              <a:tblGrid>
                <a:gridCol w="564009">
                  <a:extLst>
                    <a:ext uri="{9D8B030D-6E8A-4147-A177-3AD203B41FA5}">
                      <a16:colId xmlns:a16="http://schemas.microsoft.com/office/drawing/2014/main" val="2615445154"/>
                    </a:ext>
                  </a:extLst>
                </a:gridCol>
                <a:gridCol w="5558565">
                  <a:extLst>
                    <a:ext uri="{9D8B030D-6E8A-4147-A177-3AD203B41FA5}">
                      <a16:colId xmlns:a16="http://schemas.microsoft.com/office/drawing/2014/main" val="1092369286"/>
                    </a:ext>
                  </a:extLst>
                </a:gridCol>
              </a:tblGrid>
              <a:tr h="2696503">
                <a:tc>
                  <a:txBody>
                    <a:bodyPr/>
                    <a:lstStyle/>
                    <a:p>
                      <a:pPr algn="ctr">
                        <a:lnSpc>
                          <a:spcPct val="120000"/>
                        </a:lnSpc>
                      </a:pPr>
                      <a:r>
                        <a:rPr lang="en-US" altLang="zh-CN" sz="1600" b="0" dirty="0">
                          <a:solidFill>
                            <a:sysClr val="windowText" lastClr="000000"/>
                          </a:solidFill>
                          <a:latin typeface="Times New Roman" panose="02020603050405020304" pitchFamily="18" charset="0"/>
                          <a:cs typeface="Times New Roman" panose="02020603050405020304" pitchFamily="18" charset="0"/>
                        </a:rPr>
                        <a:t>1</a:t>
                      </a:r>
                    </a:p>
                    <a:p>
                      <a:pPr algn="ctr">
                        <a:lnSpc>
                          <a:spcPct val="120000"/>
                        </a:lnSpc>
                      </a:pPr>
                      <a:r>
                        <a:rPr lang="en-US" altLang="zh-CN" sz="1600" b="0" dirty="0">
                          <a:solidFill>
                            <a:sysClr val="windowText" lastClr="000000"/>
                          </a:solidFill>
                          <a:latin typeface="Times New Roman" panose="02020603050405020304" pitchFamily="18" charset="0"/>
                          <a:cs typeface="Times New Roman" panose="02020603050405020304" pitchFamily="18" charset="0"/>
                        </a:rPr>
                        <a:t>2</a:t>
                      </a:r>
                    </a:p>
                    <a:p>
                      <a:pPr algn="ctr">
                        <a:lnSpc>
                          <a:spcPct val="120000"/>
                        </a:lnSpc>
                      </a:pPr>
                      <a:r>
                        <a:rPr lang="en-US" altLang="zh-CN" sz="1600" b="0" dirty="0">
                          <a:solidFill>
                            <a:sysClr val="windowText" lastClr="000000"/>
                          </a:solidFill>
                          <a:latin typeface="Times New Roman" panose="02020603050405020304" pitchFamily="18" charset="0"/>
                          <a:cs typeface="Times New Roman" panose="02020603050405020304" pitchFamily="18" charset="0"/>
                        </a:rPr>
                        <a:t>3</a:t>
                      </a:r>
                    </a:p>
                    <a:p>
                      <a:pPr algn="ctr">
                        <a:lnSpc>
                          <a:spcPct val="120000"/>
                        </a:lnSpc>
                      </a:pPr>
                      <a:r>
                        <a:rPr lang="en-US" altLang="zh-CN" sz="1600" b="0" dirty="0">
                          <a:solidFill>
                            <a:sysClr val="windowText" lastClr="000000"/>
                          </a:solidFill>
                          <a:latin typeface="Times New Roman" panose="02020603050405020304" pitchFamily="18" charset="0"/>
                          <a:cs typeface="Times New Roman" panose="02020603050405020304" pitchFamily="18" charset="0"/>
                        </a:rPr>
                        <a:t>4</a:t>
                      </a:r>
                    </a:p>
                    <a:p>
                      <a:pPr algn="ctr">
                        <a:lnSpc>
                          <a:spcPct val="120000"/>
                        </a:lnSpc>
                      </a:pPr>
                      <a:r>
                        <a:rPr lang="en-US" altLang="zh-CN" sz="1600" b="0" dirty="0">
                          <a:solidFill>
                            <a:sysClr val="windowText" lastClr="000000"/>
                          </a:solidFill>
                          <a:latin typeface="Times New Roman" panose="02020603050405020304" pitchFamily="18" charset="0"/>
                          <a:cs typeface="Times New Roman" panose="02020603050405020304" pitchFamily="18" charset="0"/>
                        </a:rPr>
                        <a:t>5</a:t>
                      </a:r>
                    </a:p>
                    <a:p>
                      <a:pPr algn="ctr">
                        <a:lnSpc>
                          <a:spcPct val="120000"/>
                        </a:lnSpc>
                      </a:pPr>
                      <a:r>
                        <a:rPr lang="en-US" altLang="zh-CN" sz="1600" b="0" dirty="0">
                          <a:solidFill>
                            <a:sysClr val="windowText" lastClr="000000"/>
                          </a:solidFill>
                          <a:latin typeface="Times New Roman" panose="02020603050405020304" pitchFamily="18" charset="0"/>
                          <a:cs typeface="Times New Roman" panose="02020603050405020304" pitchFamily="18" charset="0"/>
                        </a:rPr>
                        <a:t>6</a:t>
                      </a:r>
                    </a:p>
                    <a:p>
                      <a:pPr algn="ctr">
                        <a:lnSpc>
                          <a:spcPct val="120000"/>
                        </a:lnSpc>
                      </a:pPr>
                      <a:r>
                        <a:rPr lang="en-US" altLang="zh-CN" sz="1600" b="0" dirty="0">
                          <a:solidFill>
                            <a:sysClr val="windowText" lastClr="000000"/>
                          </a:solidFill>
                          <a:latin typeface="Times New Roman" panose="02020603050405020304" pitchFamily="18" charset="0"/>
                          <a:cs typeface="Times New Roman" panose="02020603050405020304" pitchFamily="18" charset="0"/>
                        </a:rPr>
                        <a:t>7</a:t>
                      </a:r>
                    </a:p>
                    <a:p>
                      <a:pPr algn="ctr">
                        <a:lnSpc>
                          <a:spcPct val="120000"/>
                        </a:lnSpc>
                      </a:pPr>
                      <a:r>
                        <a:rPr lang="en-US" altLang="zh-CN" sz="1600" b="0" dirty="0">
                          <a:solidFill>
                            <a:sysClr val="windowText" lastClr="000000"/>
                          </a:solidFill>
                          <a:latin typeface="Times New Roman" panose="02020603050405020304" pitchFamily="18" charset="0"/>
                          <a:cs typeface="Times New Roman" panose="02020603050405020304" pitchFamily="18" charset="0"/>
                        </a:rPr>
                        <a:t>8</a:t>
                      </a:r>
                    </a:p>
                    <a:p>
                      <a:pPr algn="ctr">
                        <a:lnSpc>
                          <a:spcPct val="120000"/>
                        </a:lnSpc>
                      </a:pPr>
                      <a:r>
                        <a:rPr lang="en-US" altLang="zh-CN" sz="1600" b="0" dirty="0">
                          <a:solidFill>
                            <a:sysClr val="windowText" lastClr="000000"/>
                          </a:solidFill>
                          <a:latin typeface="Times New Roman" panose="02020603050405020304" pitchFamily="18" charset="0"/>
                          <a:cs typeface="Times New Roman" panose="02020603050405020304" pitchFamily="18" charset="0"/>
                        </a:rPr>
                        <a:t>9</a:t>
                      </a:r>
                    </a:p>
                  </a:txBody>
                  <a:tcP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def</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use_svg_display</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a:t>
                      </a:r>
                      <a:b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br>
                      <a:r>
                        <a:rPr kumimoji="1" lang="en-US" altLang="zh-CN" sz="1600" b="0" kern="1200" dirty="0">
                          <a:solidFill>
                            <a:srgbClr val="0000FF"/>
                          </a:solidFill>
                          <a:latin typeface="Times New Roman" panose="02020603050405020304" pitchFamily="18" charset="0"/>
                          <a:ea typeface="+mn-ea"/>
                          <a:cs typeface="Times New Roman" panose="02020603050405020304" pitchFamily="18" charset="0"/>
                        </a:rPr>
                        <a:t>    </a:t>
                      </a:r>
                      <a:r>
                        <a:rPr kumimoji="1" lang="en-US" altLang="zh-CN" sz="1600" b="0" kern="12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 </a:t>
                      </a:r>
                      <a:r>
                        <a:rPr kumimoji="1" lang="zh-CN" altLang="en-US" sz="1600" b="0" kern="12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用矢量图显示</a:t>
                      </a:r>
                      <a:br>
                        <a:rPr kumimoji="1" lang="zh-CN" altLang="en-US" sz="1600" b="0" kern="1200" dirty="0">
                          <a:solidFill>
                            <a:sysClr val="windowText" lastClr="000000"/>
                          </a:solidFill>
                          <a:latin typeface="Times New Roman" panose="02020603050405020304" pitchFamily="18" charset="0"/>
                          <a:ea typeface="+mn-ea"/>
                          <a:cs typeface="Times New Roman" panose="02020603050405020304" pitchFamily="18" charset="0"/>
                        </a:rPr>
                      </a:br>
                      <a:r>
                        <a:rPr kumimoji="1" lang="zh-CN" altLang="en-US" sz="1600" b="0" kern="1200" dirty="0">
                          <a:solidFill>
                            <a:sysClr val="windowText" lastClr="000000"/>
                          </a:solidFill>
                          <a:latin typeface="Times New Roman" panose="02020603050405020304" pitchFamily="18" charset="0"/>
                          <a:ea typeface="+mn-ea"/>
                          <a:cs typeface="Times New Roman" panose="02020603050405020304" pitchFamily="18" charset="0"/>
                        </a:rPr>
                        <a:t>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display.set_matplotlib_formats</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svg</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a:t>
                      </a:r>
                      <a:b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b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def</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set_figsize</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figsize</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=(3.5, 2.5)):</a:t>
                      </a:r>
                      <a:b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b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use_svg_display</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a:t>
                      </a:r>
                      <a:b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br>
                      <a:r>
                        <a:rPr kumimoji="1" lang="en-US" altLang="zh-CN" sz="1600" b="0" kern="12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    # </a:t>
                      </a:r>
                      <a:r>
                        <a:rPr kumimoji="1" lang="zh-CN" altLang="en-US" sz="1600" b="0" kern="12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设置图的尺寸</a:t>
                      </a:r>
                      <a:br>
                        <a:rPr kumimoji="1" lang="zh-CN" altLang="en-US" sz="1600" b="0" kern="1200" dirty="0">
                          <a:solidFill>
                            <a:sysClr val="windowText" lastClr="000000"/>
                          </a:solidFill>
                          <a:latin typeface="Times New Roman" panose="02020603050405020304" pitchFamily="18" charset="0"/>
                          <a:ea typeface="+mn-ea"/>
                          <a:cs typeface="Times New Roman" panose="02020603050405020304" pitchFamily="18" charset="0"/>
                        </a:rPr>
                      </a:br>
                      <a:r>
                        <a:rPr kumimoji="1" lang="zh-CN" altLang="en-US" sz="1600" b="0" kern="1200" dirty="0">
                          <a:solidFill>
                            <a:sysClr val="windowText" lastClr="000000"/>
                          </a:solidFill>
                          <a:latin typeface="Times New Roman" panose="02020603050405020304" pitchFamily="18" charset="0"/>
                          <a:ea typeface="+mn-ea"/>
                          <a:cs typeface="Times New Roman" panose="02020603050405020304" pitchFamily="18" charset="0"/>
                        </a:rPr>
                        <a:t>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plt.rcParams</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figure.figsize</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figsize</a:t>
                      </a:r>
                      <a:endPar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set_figsize</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a:t>
                      </a:r>
                      <a:b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b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plt.scatter</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(features[:, 1].</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numpy</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labels.numpy</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1);</a:t>
                      </a:r>
                    </a:p>
                  </a:txBody>
                  <a:tcP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40521486"/>
                  </a:ext>
                </a:extLst>
              </a:tr>
            </a:tbl>
          </a:graphicData>
        </a:graphic>
      </p:graphicFrame>
      <p:pic>
        <p:nvPicPr>
          <p:cNvPr id="2" name="图片 1"/>
          <p:cNvPicPr>
            <a:picLocks noChangeAspect="1"/>
          </p:cNvPicPr>
          <p:nvPr/>
        </p:nvPicPr>
        <p:blipFill>
          <a:blip r:embed="rId4"/>
          <a:stretch>
            <a:fillRect/>
          </a:stretch>
        </p:blipFill>
        <p:spPr>
          <a:xfrm>
            <a:off x="7568880" y="1985600"/>
            <a:ext cx="4366446" cy="2558120"/>
          </a:xfrm>
          <a:prstGeom prst="rect">
            <a:avLst/>
          </a:prstGeom>
        </p:spPr>
      </p:pic>
    </p:spTree>
    <p:extLst>
      <p:ext uri="{BB962C8B-B14F-4D97-AF65-F5344CB8AC3E}">
        <p14:creationId xmlns:p14="http://schemas.microsoft.com/office/powerpoint/2010/main" val="31582863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3.1</a:t>
            </a:r>
            <a:r>
              <a:rPr lang="zh-CN" altLang="en-US" sz="2800" b="1" dirty="0">
                <a:solidFill>
                  <a:srgbClr val="000000"/>
                </a:solidFill>
                <a:latin typeface="微软雅黑" panose="020B0503020204020204" pitchFamily="34" charset="-122"/>
                <a:ea typeface="微软雅黑" panose="020B0503020204020204" pitchFamily="34" charset="-122"/>
              </a:rPr>
              <a:t> 手动实现线性回归</a:t>
            </a:r>
            <a:endParaRPr lang="en-US" altLang="zh-CN" sz="2800" b="1" dirty="0">
              <a:solidFill>
                <a:srgbClr val="0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7D6583B-AD4C-C340-9280-20419A075A48}"/>
                  </a:ext>
                </a:extLst>
              </p:cNvPr>
              <p:cNvSpPr/>
              <p:nvPr/>
            </p:nvSpPr>
            <p:spPr>
              <a:xfrm>
                <a:off x="777845" y="1796138"/>
                <a:ext cx="8994115" cy="646331"/>
              </a:xfrm>
              <a:prstGeom prst="rect">
                <a:avLst/>
              </a:prstGeom>
            </p:spPr>
            <p:txBody>
              <a:bodyPr wrap="square">
                <a:spAutoFit/>
              </a:bodyPr>
              <a:lstStyle/>
              <a:p>
                <a:pPr marL="285750" indent="-285750">
                  <a:buClr>
                    <a:srgbClr val="0000FF"/>
                  </a:buClr>
                  <a:buFont typeface="Wingdings" pitchFamily="2" charset="2"/>
                  <a:buChar char="n"/>
                </a:pPr>
                <a:r>
                  <a:rPr lang="zh-CN" altLang="en-US" dirty="0">
                    <a:latin typeface="微软雅黑" panose="020B0503020204020204" pitchFamily="34" charset="-122"/>
                    <a:ea typeface="微软雅黑" panose="020B0503020204020204" pitchFamily="34" charset="-122"/>
                  </a:rPr>
                  <a:t>在模型训练的时候，需要遍历数据集并不断读取小批量的数据样本。这里本实验定义一个函数</a:t>
                </a:r>
                <a14:m>
                  <m:oMath xmlns:m="http://schemas.openxmlformats.org/officeDocument/2006/math">
                    <m:r>
                      <a:rPr lang="en-US" altLang="zh-CN" b="1" i="1" dirty="0" smtClean="0">
                        <a:solidFill>
                          <a:srgbClr val="FF0000"/>
                        </a:solidFill>
                        <a:latin typeface="Cambria Math" panose="02040503050406030204" pitchFamily="18" charset="0"/>
                        <a:ea typeface="微软雅黑" panose="020B0503020204020204" pitchFamily="34" charset="-122"/>
                      </a:rPr>
                      <m:t>𝐝𝐚𝐭𝐚</m:t>
                    </m:r>
                    <m:r>
                      <a:rPr lang="en-US" altLang="zh-CN" b="1" i="1" dirty="0" smtClean="0">
                        <a:solidFill>
                          <a:srgbClr val="FF0000"/>
                        </a:solidFill>
                        <a:latin typeface="Cambria Math" panose="02040503050406030204" pitchFamily="18" charset="0"/>
                        <a:ea typeface="微软雅黑" panose="020B0503020204020204" pitchFamily="34" charset="-122"/>
                      </a:rPr>
                      <m:t>_</m:t>
                    </m:r>
                    <m:r>
                      <a:rPr lang="en-US" altLang="zh-CN" b="1" i="1" dirty="0" smtClean="0">
                        <a:solidFill>
                          <a:srgbClr val="FF0000"/>
                        </a:solidFill>
                        <a:latin typeface="Cambria Math" panose="02040503050406030204" pitchFamily="18" charset="0"/>
                        <a:ea typeface="微软雅黑" panose="020B0503020204020204" pitchFamily="34" charset="-122"/>
                      </a:rPr>
                      <m:t>𝐢𝐭𝐞𝐫</m:t>
                    </m:r>
                    <m:r>
                      <a:rPr lang="en-US" altLang="zh-CN" b="1" i="1" dirty="0" smtClean="0">
                        <a:solidFill>
                          <a:srgbClr val="FF0000"/>
                        </a:solidFill>
                        <a:latin typeface="Cambria Math" panose="02040503050406030204" pitchFamily="18" charset="0"/>
                        <a:ea typeface="微软雅黑" panose="020B0503020204020204" pitchFamily="34" charset="-122"/>
                      </a:rPr>
                      <m:t>() </m:t>
                    </m:r>
                  </m:oMath>
                </a14:m>
                <a:r>
                  <a:rPr lang="zh-CN" altLang="en-US" dirty="0">
                    <a:latin typeface="微软雅黑" panose="020B0503020204020204" pitchFamily="34" charset="-122"/>
                    <a:ea typeface="微软雅黑" panose="020B0503020204020204" pitchFamily="34" charset="-122"/>
                  </a:rPr>
                  <a:t>它每次返回</a:t>
                </a:r>
                <a14:m>
                  <m:oMath xmlns:m="http://schemas.openxmlformats.org/officeDocument/2006/math">
                    <m:r>
                      <a:rPr lang="en-US" altLang="zh-CN" b="1" i="1" smtClean="0">
                        <a:latin typeface="Cambria Math" panose="02040503050406030204" pitchFamily="18" charset="0"/>
                      </a:rPr>
                      <m:t>𝒃𝒂𝒕𝒄𝒉</m:t>
                    </m:r>
                    <m:r>
                      <a:rPr lang="en-US" altLang="zh-CN" b="1" i="1" smtClean="0">
                        <a:latin typeface="Cambria Math" panose="02040503050406030204" pitchFamily="18" charset="0"/>
                      </a:rPr>
                      <m:t>_</m:t>
                    </m:r>
                    <m:r>
                      <a:rPr lang="en-US" altLang="zh-CN" b="1" i="1" smtClean="0">
                        <a:latin typeface="Cambria Math" panose="02040503050406030204" pitchFamily="18" charset="0"/>
                      </a:rPr>
                      <m:t>𝒔𝒊𝒛𝒆</m:t>
                    </m:r>
                  </m:oMath>
                </a14:m>
                <a:r>
                  <a:rPr lang="zh-CN" altLang="en-US" dirty="0">
                    <a:latin typeface="微软雅黑" panose="020B0503020204020204" pitchFamily="34" charset="-122"/>
                    <a:ea typeface="微软雅黑" panose="020B0503020204020204" pitchFamily="34" charset="-122"/>
                  </a:rPr>
                  <a:t>（批量大小）个随机样本的特征和标签。</a:t>
                </a:r>
              </a:p>
            </p:txBody>
          </p:sp>
        </mc:Choice>
        <mc:Fallback xmlns="">
          <p:sp>
            <p:nvSpPr>
              <p:cNvPr id="5" name="矩形 4">
                <a:extLst>
                  <a:ext uri="{FF2B5EF4-FFF2-40B4-BE49-F238E27FC236}">
                    <a16:creationId xmlns:a16="http://schemas.microsoft.com/office/drawing/2014/main" id="{67D6583B-AD4C-C340-9280-20419A075A48}"/>
                  </a:ext>
                </a:extLst>
              </p:cNvPr>
              <p:cNvSpPr>
                <a:spLocks noRot="1" noChangeAspect="1" noMove="1" noResize="1" noEditPoints="1" noAdjustHandles="1" noChangeArrowheads="1" noChangeShapeType="1" noTextEdit="1"/>
              </p:cNvSpPr>
              <p:nvPr/>
            </p:nvSpPr>
            <p:spPr>
              <a:xfrm>
                <a:off x="777845" y="1796138"/>
                <a:ext cx="8994115" cy="646331"/>
              </a:xfrm>
              <a:prstGeom prst="rect">
                <a:avLst/>
              </a:prstGeom>
              <a:blipFill>
                <a:blip r:embed="rId3"/>
                <a:stretch>
                  <a:fillRect l="-282" t="-1923" r="-3103" b="-13462"/>
                </a:stretch>
              </a:blipFill>
            </p:spPr>
            <p:txBody>
              <a:bodyPr/>
              <a:lstStyle/>
              <a:p>
                <a:r>
                  <a:rPr lang="zh-CN" altLang="en-US">
                    <a:noFill/>
                  </a:rPr>
                  <a:t> </a:t>
                </a:r>
              </a:p>
            </p:txBody>
          </p:sp>
        </mc:Fallback>
      </mc:AlternateContent>
      <p:graphicFrame>
        <p:nvGraphicFramePr>
          <p:cNvPr id="3" name="表格 2"/>
          <p:cNvGraphicFramePr>
            <a:graphicFrameLocks noGrp="1"/>
          </p:cNvGraphicFramePr>
          <p:nvPr/>
        </p:nvGraphicFramePr>
        <p:xfrm>
          <a:off x="853258" y="2723309"/>
          <a:ext cx="9073165" cy="2286000"/>
        </p:xfrm>
        <a:graphic>
          <a:graphicData uri="http://schemas.openxmlformats.org/drawingml/2006/table">
            <a:tbl>
              <a:tblPr firstRow="1" bandRow="1">
                <a:tableStyleId>{5C22544A-7EE6-4342-B048-85BDC9FD1C3A}</a:tableStyleId>
              </a:tblPr>
              <a:tblGrid>
                <a:gridCol w="691925">
                  <a:extLst>
                    <a:ext uri="{9D8B030D-6E8A-4147-A177-3AD203B41FA5}">
                      <a16:colId xmlns:a16="http://schemas.microsoft.com/office/drawing/2014/main" val="2615445154"/>
                    </a:ext>
                  </a:extLst>
                </a:gridCol>
                <a:gridCol w="8381240">
                  <a:extLst>
                    <a:ext uri="{9D8B030D-6E8A-4147-A177-3AD203B41FA5}">
                      <a16:colId xmlns:a16="http://schemas.microsoft.com/office/drawing/2014/main" val="1092369286"/>
                    </a:ext>
                  </a:extLst>
                </a:gridCol>
              </a:tblGrid>
              <a:tr h="370840">
                <a:tc>
                  <a:txBody>
                    <a:bodyPr/>
                    <a:lstStyle/>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1</a:t>
                      </a:r>
                    </a:p>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2</a:t>
                      </a:r>
                    </a:p>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3</a:t>
                      </a:r>
                    </a:p>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4</a:t>
                      </a:r>
                    </a:p>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5</a:t>
                      </a:r>
                    </a:p>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6</a:t>
                      </a:r>
                    </a:p>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7</a:t>
                      </a:r>
                    </a:p>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8</a:t>
                      </a:r>
                    </a:p>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9</a:t>
                      </a:r>
                    </a:p>
                  </a:txBody>
                  <a:tcP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num_inputs</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 2</a:t>
                      </a:r>
                      <a:b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b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def</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data_iter</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batch_size</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features, labels):</a:t>
                      </a:r>
                      <a:b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b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num_examples</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len</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(features)</a:t>
                      </a:r>
                      <a:b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b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indices = list(range(</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num_examples</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a:t>
                      </a:r>
                      <a:b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b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random.shuffle</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(indices)  </a:t>
                      </a:r>
                      <a:r>
                        <a:rPr kumimoji="1" lang="en-US" altLang="zh-CN" sz="1600" b="0" kern="12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 </a:t>
                      </a:r>
                      <a:r>
                        <a:rPr kumimoji="1" lang="zh-CN" altLang="en-US" sz="1600" b="0" kern="12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样本的读取顺序是随机的</a:t>
                      </a:r>
                      <a:br>
                        <a:rPr kumimoji="1" lang="zh-CN" altLang="en-US" sz="1600" b="0" kern="1200" dirty="0">
                          <a:solidFill>
                            <a:srgbClr val="0000FF"/>
                          </a:solidFill>
                          <a:latin typeface="Times New Roman" panose="02020603050405020304" pitchFamily="18" charset="0"/>
                          <a:ea typeface="+mn-ea"/>
                          <a:cs typeface="Times New Roman" panose="02020603050405020304" pitchFamily="18" charset="0"/>
                        </a:rPr>
                      </a:br>
                      <a:r>
                        <a:rPr kumimoji="1" lang="zh-CN" altLang="en-US" sz="1600" b="0" kern="1200" dirty="0">
                          <a:solidFill>
                            <a:sysClr val="windowText" lastClr="000000"/>
                          </a:solidFill>
                          <a:latin typeface="Times New Roman" panose="02020603050405020304" pitchFamily="18" charset="0"/>
                          <a:ea typeface="+mn-ea"/>
                          <a:cs typeface="Times New Roman" panose="02020603050405020304" pitchFamily="18" charset="0"/>
                        </a:rPr>
                        <a:t>    </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for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i</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in range(0,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num_examples</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batch_size</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a:t>
                      </a:r>
                      <a:b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b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j =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torch.LongTensor</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(indices[</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i</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min(</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i</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batch_size</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num_examples</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a:t>
                      </a:r>
                      <a:r>
                        <a:rPr kumimoji="1" lang="en-US" altLang="zh-CN" sz="1600" b="0" kern="1200" dirty="0">
                          <a:solidFill>
                            <a:srgbClr val="0000FF"/>
                          </a:solidFill>
                          <a:latin typeface="Times New Roman" panose="02020603050405020304" pitchFamily="18" charset="0"/>
                          <a:ea typeface="+mn-ea"/>
                          <a:cs typeface="Times New Roman" panose="02020603050405020304" pitchFamily="18" charset="0"/>
                        </a:rPr>
                        <a:t># </a:t>
                      </a:r>
                      <a:r>
                        <a:rPr kumimoji="1" lang="zh-CN" altLang="en-US" sz="1600" b="0" kern="1200" dirty="0">
                          <a:solidFill>
                            <a:srgbClr val="0000FF"/>
                          </a:solidFill>
                          <a:latin typeface="Times New Roman" panose="02020603050405020304" pitchFamily="18" charset="0"/>
                          <a:ea typeface="+mn-ea"/>
                          <a:cs typeface="Times New Roman" panose="02020603050405020304" pitchFamily="18" charset="0"/>
                        </a:rPr>
                        <a:t>最后一次可能不足一个</a:t>
                      </a:r>
                      <a:r>
                        <a:rPr kumimoji="1" lang="en-US" altLang="zh-CN" sz="1600" b="0" kern="1200" dirty="0">
                          <a:solidFill>
                            <a:srgbClr val="0000FF"/>
                          </a:solidFill>
                          <a:latin typeface="Times New Roman" panose="02020603050405020304" pitchFamily="18" charset="0"/>
                          <a:ea typeface="+mn-ea"/>
                          <a:cs typeface="Times New Roman" panose="02020603050405020304" pitchFamily="18" charset="0"/>
                        </a:rPr>
                        <a:t>batch</a:t>
                      </a:r>
                      <a:b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b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yield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features.index_select</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(0, j),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labels.index_select</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(0, j)</a:t>
                      </a:r>
                    </a:p>
                  </a:txBody>
                  <a:tcP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40521486"/>
                  </a:ext>
                </a:extLst>
              </a:tr>
            </a:tbl>
          </a:graphicData>
        </a:graphic>
      </p:graphicFrame>
      <p:sp>
        <p:nvSpPr>
          <p:cNvPr id="7" name="文本框 4"/>
          <p:cNvSpPr txBox="1"/>
          <p:nvPr/>
        </p:nvSpPr>
        <p:spPr>
          <a:xfrm>
            <a:off x="777845" y="1053633"/>
            <a:ext cx="167312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rgbClr val="0000FF"/>
                </a:solidFill>
                <a:latin typeface="微软雅黑" panose="020B0503020204020204" pitchFamily="34" charset="-122"/>
                <a:ea typeface="微软雅黑" panose="020B0503020204020204" pitchFamily="34" charset="-122"/>
              </a:rPr>
              <a:t>读取数据</a:t>
            </a:r>
            <a:endParaRPr lang="en-US" altLang="zh-CN" sz="2400" b="1"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123108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3.1</a:t>
            </a:r>
            <a:r>
              <a:rPr lang="zh-CN" altLang="en-US" sz="2800" b="1" dirty="0">
                <a:solidFill>
                  <a:srgbClr val="000000"/>
                </a:solidFill>
                <a:latin typeface="微软雅黑" panose="020B0503020204020204" pitchFamily="34" charset="-122"/>
                <a:ea typeface="微软雅黑" panose="020B0503020204020204" pitchFamily="34" charset="-122"/>
              </a:rPr>
              <a:t> 手动实现线性回归</a:t>
            </a:r>
            <a:endParaRPr lang="en-US" altLang="zh-CN" sz="2800" b="1" dirty="0">
              <a:solidFill>
                <a:srgbClr val="000000"/>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67D6583B-AD4C-C340-9280-20419A075A48}"/>
              </a:ext>
            </a:extLst>
          </p:cNvPr>
          <p:cNvSpPr/>
          <p:nvPr/>
        </p:nvSpPr>
        <p:spPr>
          <a:xfrm>
            <a:off x="777846" y="1501958"/>
            <a:ext cx="9456395" cy="646331"/>
          </a:xfrm>
          <a:prstGeom prst="rect">
            <a:avLst/>
          </a:prstGeom>
        </p:spPr>
        <p:txBody>
          <a:bodyPr wrap="square">
            <a:spAutoFit/>
          </a:bodyPr>
          <a:lstStyle/>
          <a:p>
            <a:pPr marL="285750" indent="-285750">
              <a:buClr>
                <a:srgbClr val="0000FF"/>
              </a:buClr>
              <a:buFont typeface="Wingdings" pitchFamily="2" charset="2"/>
              <a:buChar char="n"/>
            </a:pPr>
            <a:r>
              <a:rPr lang="zh-CN" altLang="en-US" dirty="0">
                <a:latin typeface="微软雅黑" panose="020B0503020204020204" pitchFamily="34" charset="-122"/>
                <a:ea typeface="微软雅黑" panose="020B0503020204020204" pitchFamily="34" charset="-122"/>
              </a:rPr>
              <a:t>在构建模型之前，需要将权重和偏置初始化。本实验将权重初始化成</a:t>
            </a:r>
            <a:r>
              <a:rPr lang="zh-CN" altLang="en-US" b="1" dirty="0">
                <a:latin typeface="微软雅黑" panose="020B0503020204020204" pitchFamily="34" charset="-122"/>
                <a:ea typeface="微软雅黑" panose="020B0503020204020204" pitchFamily="34" charset="-122"/>
              </a:rPr>
              <a:t>均值</a:t>
            </a:r>
            <a:r>
              <a:rPr lang="zh-CN" altLang="en-US" dirty="0">
                <a:latin typeface="微软雅黑" panose="020B0503020204020204" pitchFamily="34" charset="-122"/>
                <a:ea typeface="微软雅黑" panose="020B0503020204020204" pitchFamily="34" charset="-122"/>
              </a:rPr>
              <a:t>为</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标准差</a:t>
            </a:r>
            <a:r>
              <a:rPr lang="zh-CN" altLang="en-US" dirty="0">
                <a:latin typeface="微软雅黑" panose="020B0503020204020204" pitchFamily="34" charset="-122"/>
                <a:ea typeface="微软雅黑" panose="020B0503020204020204" pitchFamily="34" charset="-122"/>
              </a:rPr>
              <a:t>为</a:t>
            </a:r>
            <a:r>
              <a:rPr lang="en-US" altLang="zh-CN" dirty="0">
                <a:latin typeface="微软雅黑" panose="020B0503020204020204" pitchFamily="34" charset="-122"/>
                <a:ea typeface="微软雅黑" panose="020B0503020204020204" pitchFamily="34" charset="-122"/>
              </a:rPr>
              <a:t>0.01</a:t>
            </a:r>
            <a:r>
              <a:rPr lang="zh-CN" altLang="en-US" dirty="0">
                <a:latin typeface="微软雅黑" panose="020B0503020204020204" pitchFamily="34" charset="-122"/>
                <a:ea typeface="微软雅黑" panose="020B0503020204020204" pitchFamily="34" charset="-122"/>
              </a:rPr>
              <a:t>的正态随机数，偏置初始化为</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a:t>
            </a:r>
          </a:p>
        </p:txBody>
      </p:sp>
      <p:graphicFrame>
        <p:nvGraphicFramePr>
          <p:cNvPr id="3" name="表格 2"/>
          <p:cNvGraphicFramePr>
            <a:graphicFrameLocks noGrp="1"/>
          </p:cNvGraphicFramePr>
          <p:nvPr>
            <p:extLst>
              <p:ext uri="{D42A27DB-BD31-4B8C-83A1-F6EECF244321}">
                <p14:modId xmlns:p14="http://schemas.microsoft.com/office/powerpoint/2010/main" val="878118368"/>
              </p:ext>
            </p:extLst>
          </p:nvPr>
        </p:nvGraphicFramePr>
        <p:xfrm>
          <a:off x="791374" y="2460327"/>
          <a:ext cx="9456395" cy="579120"/>
        </p:xfrm>
        <a:graphic>
          <a:graphicData uri="http://schemas.openxmlformats.org/drawingml/2006/table">
            <a:tbl>
              <a:tblPr firstRow="1" bandRow="1">
                <a:tableStyleId>{5C22544A-7EE6-4342-B048-85BDC9FD1C3A}</a:tableStyleId>
              </a:tblPr>
              <a:tblGrid>
                <a:gridCol w="537805">
                  <a:extLst>
                    <a:ext uri="{9D8B030D-6E8A-4147-A177-3AD203B41FA5}">
                      <a16:colId xmlns:a16="http://schemas.microsoft.com/office/drawing/2014/main" val="2615445154"/>
                    </a:ext>
                  </a:extLst>
                </a:gridCol>
                <a:gridCol w="8918590">
                  <a:extLst>
                    <a:ext uri="{9D8B030D-6E8A-4147-A177-3AD203B41FA5}">
                      <a16:colId xmlns:a16="http://schemas.microsoft.com/office/drawing/2014/main" val="1092369286"/>
                    </a:ext>
                  </a:extLst>
                </a:gridCol>
              </a:tblGrid>
              <a:tr h="370840">
                <a:tc>
                  <a:txBody>
                    <a:bodyPr/>
                    <a:lstStyle/>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1</a:t>
                      </a:r>
                    </a:p>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2</a:t>
                      </a:r>
                    </a:p>
                  </a:txBody>
                  <a:tcP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w =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torch.tensor</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np.random.normal</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(0, 0.01,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num_inputs</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1)),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dtype</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=torch.float32)</a:t>
                      </a:r>
                      <a:b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b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b =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torch.zeros</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(1,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dtype</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=torch.float32)</a:t>
                      </a:r>
                    </a:p>
                  </a:txBody>
                  <a:tcP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40521486"/>
                  </a:ext>
                </a:extLst>
              </a:tr>
            </a:tbl>
          </a:graphicData>
        </a:graphic>
      </p:graphicFrame>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67D6583B-AD4C-C340-9280-20419A075A48}"/>
                  </a:ext>
                </a:extLst>
              </p:cNvPr>
              <p:cNvSpPr/>
              <p:nvPr/>
            </p:nvSpPr>
            <p:spPr>
              <a:xfrm>
                <a:off x="777846" y="3408036"/>
                <a:ext cx="10261055" cy="369332"/>
              </a:xfrm>
              <a:prstGeom prst="rect">
                <a:avLst/>
              </a:prstGeom>
            </p:spPr>
            <p:txBody>
              <a:bodyPr wrap="square">
                <a:spAutoFit/>
              </a:bodyPr>
              <a:lstStyle/>
              <a:p>
                <a:pPr marL="285750" indent="-285750">
                  <a:buClr>
                    <a:srgbClr val="0000FF"/>
                  </a:buClr>
                  <a:buFont typeface="Wingdings" pitchFamily="2" charset="2"/>
                  <a:buChar char="n"/>
                </a:pPr>
                <a:r>
                  <a:rPr lang="zh-CN" altLang="en-US" dirty="0">
                    <a:latin typeface="微软雅黑" panose="020B0503020204020204" pitchFamily="34" charset="-122"/>
                    <a:ea typeface="微软雅黑" panose="020B0503020204020204" pitchFamily="34" charset="-122"/>
                  </a:rPr>
                  <a:t>在后面的模型训练中，需要对这些参数求梯度来迭代参数的值，因此要设置</a:t>
                </a:r>
                <a14:m>
                  <m:oMath xmlns:m="http://schemas.openxmlformats.org/officeDocument/2006/math">
                    <m:r>
                      <m:rPr>
                        <m:sty m:val="p"/>
                      </m:rPr>
                      <a:rPr lang="en-US" altLang="zh-CN" b="0" i="0" dirty="0" smtClean="0">
                        <a:solidFill>
                          <a:srgbClr val="FF0000"/>
                        </a:solidFill>
                        <a:latin typeface="Cambria Math" panose="02040503050406030204" pitchFamily="18" charset="0"/>
                        <a:ea typeface="微软雅黑" panose="020B0503020204020204" pitchFamily="34" charset="-122"/>
                      </a:rPr>
                      <m:t>requires</m:t>
                    </m:r>
                    <m:r>
                      <a:rPr lang="en-US" altLang="zh-CN" b="0" i="0" dirty="0" smtClean="0">
                        <a:solidFill>
                          <a:srgbClr val="FF0000"/>
                        </a:solidFill>
                        <a:latin typeface="Cambria Math" panose="02040503050406030204" pitchFamily="18" charset="0"/>
                        <a:ea typeface="微软雅黑" panose="020B0503020204020204" pitchFamily="34" charset="-122"/>
                      </a:rPr>
                      <m:t>_</m:t>
                    </m:r>
                    <m:r>
                      <m:rPr>
                        <m:sty m:val="p"/>
                      </m:rPr>
                      <a:rPr lang="en-US" altLang="zh-CN" b="0" i="0" dirty="0" smtClean="0">
                        <a:solidFill>
                          <a:srgbClr val="FF0000"/>
                        </a:solidFill>
                        <a:latin typeface="Cambria Math" panose="02040503050406030204" pitchFamily="18" charset="0"/>
                        <a:ea typeface="微软雅黑" panose="020B0503020204020204" pitchFamily="34" charset="-122"/>
                      </a:rPr>
                      <m:t>grad</m:t>
                    </m:r>
                    <m:r>
                      <a:rPr lang="en-US" altLang="zh-CN" b="0" i="0" dirty="0" smtClean="0">
                        <a:solidFill>
                          <a:srgbClr val="FF0000"/>
                        </a:solidFill>
                        <a:latin typeface="Cambria Math" panose="02040503050406030204" pitchFamily="18" charset="0"/>
                        <a:ea typeface="微软雅黑" panose="020B0503020204020204" pitchFamily="34" charset="-122"/>
                      </a:rPr>
                      <m:t> = </m:t>
                    </m:r>
                    <m:r>
                      <m:rPr>
                        <m:sty m:val="p"/>
                      </m:rPr>
                      <a:rPr lang="en-US" altLang="zh-CN" b="0" i="0" dirty="0" smtClean="0">
                        <a:solidFill>
                          <a:srgbClr val="FF0000"/>
                        </a:solidFill>
                        <a:latin typeface="Cambria Math" panose="02040503050406030204" pitchFamily="18" charset="0"/>
                        <a:ea typeface="微软雅黑" panose="020B0503020204020204" pitchFamily="34" charset="-122"/>
                      </a:rPr>
                      <m:t>True</m:t>
                    </m:r>
                  </m:oMath>
                </a14:m>
                <a:endParaRPr lang="zh-CN" altLang="en-US" dirty="0">
                  <a:solidFill>
                    <a:srgbClr val="FF0000"/>
                  </a:solidFill>
                  <a:latin typeface="微软雅黑" panose="020B0503020204020204" pitchFamily="34" charset="-122"/>
                  <a:ea typeface="微软雅黑" panose="020B0503020204020204" pitchFamily="34" charset="-122"/>
                </a:endParaRPr>
              </a:p>
            </p:txBody>
          </p:sp>
        </mc:Choice>
        <mc:Fallback xmlns="">
          <p:sp>
            <p:nvSpPr>
              <p:cNvPr id="7" name="矩形 6">
                <a:extLst>
                  <a:ext uri="{FF2B5EF4-FFF2-40B4-BE49-F238E27FC236}">
                    <a16:creationId xmlns:a16="http://schemas.microsoft.com/office/drawing/2014/main" id="{67D6583B-AD4C-C340-9280-20419A075A48}"/>
                  </a:ext>
                </a:extLst>
              </p:cNvPr>
              <p:cNvSpPr>
                <a:spLocks noRot="1" noChangeAspect="1" noMove="1" noResize="1" noEditPoints="1" noAdjustHandles="1" noChangeArrowheads="1" noChangeShapeType="1" noTextEdit="1"/>
              </p:cNvSpPr>
              <p:nvPr/>
            </p:nvSpPr>
            <p:spPr>
              <a:xfrm>
                <a:off x="777846" y="3408036"/>
                <a:ext cx="10261055" cy="369332"/>
              </a:xfrm>
              <a:prstGeom prst="rect">
                <a:avLst/>
              </a:prstGeom>
              <a:blipFill>
                <a:blip r:embed="rId3"/>
                <a:stretch>
                  <a:fillRect l="-247" t="-3333" b="-23333"/>
                </a:stretch>
              </a:blipFill>
            </p:spPr>
            <p:txBody>
              <a:bodyPr/>
              <a:lstStyle/>
              <a:p>
                <a:r>
                  <a:rPr lang="zh-CN" altLang="en-US">
                    <a:noFill/>
                  </a:rPr>
                  <a:t> </a:t>
                </a:r>
              </a:p>
            </p:txBody>
          </p:sp>
        </mc:Fallback>
      </mc:AlternateContent>
      <p:graphicFrame>
        <p:nvGraphicFramePr>
          <p:cNvPr id="8" name="表格 7"/>
          <p:cNvGraphicFramePr>
            <a:graphicFrameLocks noGrp="1"/>
          </p:cNvGraphicFramePr>
          <p:nvPr>
            <p:extLst>
              <p:ext uri="{D42A27DB-BD31-4B8C-83A1-F6EECF244321}">
                <p14:modId xmlns:p14="http://schemas.microsoft.com/office/powerpoint/2010/main" val="2930745873"/>
              </p:ext>
            </p:extLst>
          </p:nvPr>
        </p:nvGraphicFramePr>
        <p:xfrm>
          <a:off x="791374" y="4127644"/>
          <a:ext cx="9456395" cy="579120"/>
        </p:xfrm>
        <a:graphic>
          <a:graphicData uri="http://schemas.openxmlformats.org/drawingml/2006/table">
            <a:tbl>
              <a:tblPr firstRow="1" bandRow="1">
                <a:tableStyleId>{5C22544A-7EE6-4342-B048-85BDC9FD1C3A}</a:tableStyleId>
              </a:tblPr>
              <a:tblGrid>
                <a:gridCol w="500098">
                  <a:extLst>
                    <a:ext uri="{9D8B030D-6E8A-4147-A177-3AD203B41FA5}">
                      <a16:colId xmlns:a16="http://schemas.microsoft.com/office/drawing/2014/main" val="2615445154"/>
                    </a:ext>
                  </a:extLst>
                </a:gridCol>
                <a:gridCol w="8956297">
                  <a:extLst>
                    <a:ext uri="{9D8B030D-6E8A-4147-A177-3AD203B41FA5}">
                      <a16:colId xmlns:a16="http://schemas.microsoft.com/office/drawing/2014/main" val="1092369286"/>
                    </a:ext>
                  </a:extLst>
                </a:gridCol>
              </a:tblGrid>
              <a:tr h="370840">
                <a:tc>
                  <a:txBody>
                    <a:bodyPr/>
                    <a:lstStyle/>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1</a:t>
                      </a:r>
                    </a:p>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2</a:t>
                      </a:r>
                    </a:p>
                  </a:txBody>
                  <a:tcP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w.requires_grad</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_(</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requires_grad</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=True)</a:t>
                      </a:r>
                      <a:b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b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b.requires_grad</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_(</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requires_grad</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=True) </a:t>
                      </a:r>
                    </a:p>
                  </a:txBody>
                  <a:tcP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40521486"/>
                  </a:ext>
                </a:extLst>
              </a:tr>
            </a:tbl>
          </a:graphicData>
        </a:graphic>
      </p:graphicFrame>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67D6583B-AD4C-C340-9280-20419A075A48}"/>
                  </a:ext>
                </a:extLst>
              </p:cNvPr>
              <p:cNvSpPr/>
              <p:nvPr/>
            </p:nvSpPr>
            <p:spPr>
              <a:xfrm>
                <a:off x="791374" y="5037115"/>
                <a:ext cx="9456395" cy="369332"/>
              </a:xfrm>
              <a:prstGeom prst="rect">
                <a:avLst/>
              </a:prstGeom>
            </p:spPr>
            <p:txBody>
              <a:bodyPr wrap="square">
                <a:spAutoFit/>
              </a:bodyPr>
              <a:lstStyle/>
              <a:p>
                <a:pPr marL="285750" indent="-285750">
                  <a:buClr>
                    <a:srgbClr val="0000FF"/>
                  </a:buClr>
                  <a:buFont typeface="Wingdings" pitchFamily="2" charset="2"/>
                  <a:buChar char="n"/>
                </a:pPr>
                <a:r>
                  <a:rPr lang="zh-CN" altLang="en-US" dirty="0">
                    <a:latin typeface="微软雅黑" panose="020B0503020204020204" pitchFamily="34" charset="-122"/>
                    <a:ea typeface="微软雅黑" panose="020B0503020204020204" pitchFamily="34" charset="-122"/>
                  </a:rPr>
                  <a:t>下面</a:t>
                </a:r>
                <a:r>
                  <a:rPr lang="zh-CN" altLang="en-US" b="0" i="0" dirty="0">
                    <a:latin typeface="微软雅黑" panose="020B0503020204020204" pitchFamily="34" charset="-122"/>
                    <a:ea typeface="微软雅黑" panose="020B0503020204020204" pitchFamily="34" charset="-122"/>
                  </a:rPr>
                  <a:t>使用</a:t>
                </a:r>
                <a14:m>
                  <m:oMath xmlns:m="http://schemas.openxmlformats.org/officeDocument/2006/math">
                    <m:r>
                      <a:rPr lang="en-US" altLang="zh-CN" b="1" i="1" dirty="0" smtClean="0">
                        <a:latin typeface="Cambria Math" panose="02040503050406030204" pitchFamily="18" charset="0"/>
                        <a:ea typeface="微软雅黑" panose="020B0503020204020204" pitchFamily="34" charset="-122"/>
                      </a:rPr>
                      <m:t> </m:t>
                    </m:r>
                    <m:r>
                      <a:rPr lang="en-US" altLang="zh-CN" b="1" i="0" dirty="0" smtClean="0">
                        <a:solidFill>
                          <a:srgbClr val="FF0000"/>
                        </a:solidFill>
                        <a:latin typeface="Cambria Math" panose="02040503050406030204" pitchFamily="18" charset="0"/>
                        <a:ea typeface="微软雅黑" panose="020B0503020204020204" pitchFamily="34" charset="-122"/>
                      </a:rPr>
                      <m:t>𝐦𝐦</m:t>
                    </m:r>
                    <m:r>
                      <a:rPr lang="en-US" altLang="zh-CN" b="1" i="0" dirty="0" smtClean="0">
                        <a:solidFill>
                          <a:srgbClr val="FF0000"/>
                        </a:solidFill>
                        <a:latin typeface="Cambria Math" panose="02040503050406030204" pitchFamily="18" charset="0"/>
                        <a:ea typeface="微软雅黑" panose="020B0503020204020204" pitchFamily="34" charset="-122"/>
                      </a:rPr>
                      <m:t>()</m:t>
                    </m:r>
                    <m:r>
                      <a:rPr lang="en-US" altLang="zh-CN" b="0" i="1" dirty="0" smtClean="0">
                        <a:solidFill>
                          <a:srgbClr val="FF0000"/>
                        </a:solidFill>
                        <a:latin typeface="Cambria Math" panose="02040503050406030204" pitchFamily="18" charset="0"/>
                        <a:ea typeface="微软雅黑" panose="020B0503020204020204" pitchFamily="34" charset="-122"/>
                      </a:rPr>
                      <m:t> </m:t>
                    </m:r>
                  </m:oMath>
                </a14:m>
                <a:r>
                  <a:rPr lang="zh-CN" altLang="en-US" i="0" dirty="0">
                    <a:latin typeface="微软雅黑" panose="020B0503020204020204" pitchFamily="34" charset="-122"/>
                    <a:ea typeface="微软雅黑" panose="020B0503020204020204" pitchFamily="34" charset="-122"/>
                  </a:rPr>
                  <a:t>函数</a:t>
                </a:r>
                <a:r>
                  <a:rPr lang="zh-CN" altLang="en-US" dirty="0">
                    <a:latin typeface="微软雅黑" panose="020B0503020204020204" pitchFamily="34" charset="-122"/>
                    <a:ea typeface="微软雅黑" panose="020B0503020204020204" pitchFamily="34" charset="-122"/>
                  </a:rPr>
                  <a:t>做矩阵乘法，来实现线性回归的模型。</a:t>
                </a:r>
              </a:p>
            </p:txBody>
          </p:sp>
        </mc:Choice>
        <mc:Fallback xmlns="">
          <p:sp>
            <p:nvSpPr>
              <p:cNvPr id="9" name="矩形 8">
                <a:extLst>
                  <a:ext uri="{FF2B5EF4-FFF2-40B4-BE49-F238E27FC236}">
                    <a16:creationId xmlns:a16="http://schemas.microsoft.com/office/drawing/2014/main" id="{67D6583B-AD4C-C340-9280-20419A075A48}"/>
                  </a:ext>
                </a:extLst>
              </p:cNvPr>
              <p:cNvSpPr>
                <a:spLocks noRot="1" noChangeAspect="1" noMove="1" noResize="1" noEditPoints="1" noAdjustHandles="1" noChangeArrowheads="1" noChangeShapeType="1" noTextEdit="1"/>
              </p:cNvSpPr>
              <p:nvPr/>
            </p:nvSpPr>
            <p:spPr>
              <a:xfrm>
                <a:off x="791374" y="5037115"/>
                <a:ext cx="9456395" cy="369332"/>
              </a:xfrm>
              <a:prstGeom prst="rect">
                <a:avLst/>
              </a:prstGeom>
              <a:blipFill>
                <a:blip r:embed="rId4"/>
                <a:stretch>
                  <a:fillRect l="-268" t="-6667" b="-20000"/>
                </a:stretch>
              </a:blipFill>
            </p:spPr>
            <p:txBody>
              <a:bodyPr/>
              <a:lstStyle/>
              <a:p>
                <a:r>
                  <a:rPr lang="zh-CN" altLang="en-US">
                    <a:noFill/>
                  </a:rPr>
                  <a:t> </a:t>
                </a:r>
              </a:p>
            </p:txBody>
          </p:sp>
        </mc:Fallback>
      </mc:AlternateContent>
      <p:graphicFrame>
        <p:nvGraphicFramePr>
          <p:cNvPr id="10" name="表格 9"/>
          <p:cNvGraphicFramePr>
            <a:graphicFrameLocks noGrp="1"/>
          </p:cNvGraphicFramePr>
          <p:nvPr>
            <p:extLst>
              <p:ext uri="{D42A27DB-BD31-4B8C-83A1-F6EECF244321}">
                <p14:modId xmlns:p14="http://schemas.microsoft.com/office/powerpoint/2010/main" val="115043675"/>
              </p:ext>
            </p:extLst>
          </p:nvPr>
        </p:nvGraphicFramePr>
        <p:xfrm>
          <a:off x="777846" y="5631581"/>
          <a:ext cx="9456395" cy="579120"/>
        </p:xfrm>
        <a:graphic>
          <a:graphicData uri="http://schemas.openxmlformats.org/drawingml/2006/table">
            <a:tbl>
              <a:tblPr firstRow="1" bandRow="1">
                <a:tableStyleId>{5C22544A-7EE6-4342-B048-85BDC9FD1C3A}</a:tableStyleId>
              </a:tblPr>
              <a:tblGrid>
                <a:gridCol w="560760">
                  <a:extLst>
                    <a:ext uri="{9D8B030D-6E8A-4147-A177-3AD203B41FA5}">
                      <a16:colId xmlns:a16="http://schemas.microsoft.com/office/drawing/2014/main" val="2615445154"/>
                    </a:ext>
                  </a:extLst>
                </a:gridCol>
                <a:gridCol w="8895635">
                  <a:extLst>
                    <a:ext uri="{9D8B030D-6E8A-4147-A177-3AD203B41FA5}">
                      <a16:colId xmlns:a16="http://schemas.microsoft.com/office/drawing/2014/main" val="1092369286"/>
                    </a:ext>
                  </a:extLst>
                </a:gridCol>
              </a:tblGrid>
              <a:tr h="370840">
                <a:tc>
                  <a:txBody>
                    <a:bodyPr/>
                    <a:lstStyle/>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1</a:t>
                      </a:r>
                    </a:p>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2</a:t>
                      </a:r>
                    </a:p>
                  </a:txBody>
                  <a:tcP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def</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linreg</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(X, w, b):</a:t>
                      </a:r>
                      <a:br>
                        <a:rPr kumimoji="1" lang="zh-CN" altLang="en-US" sz="1600" b="0" kern="1200" dirty="0">
                          <a:solidFill>
                            <a:sysClr val="windowText" lastClr="000000"/>
                          </a:solidFill>
                          <a:latin typeface="Times New Roman" panose="02020603050405020304" pitchFamily="18" charset="0"/>
                          <a:ea typeface="+mn-ea"/>
                          <a:cs typeface="Times New Roman" panose="02020603050405020304" pitchFamily="18" charset="0"/>
                        </a:rPr>
                      </a:br>
                      <a:r>
                        <a:rPr kumimoji="1" lang="zh-CN" altLang="en-US" sz="1600" b="0" kern="1200" dirty="0">
                          <a:solidFill>
                            <a:sysClr val="windowText" lastClr="000000"/>
                          </a:solidFill>
                          <a:latin typeface="Times New Roman" panose="02020603050405020304" pitchFamily="18" charset="0"/>
                          <a:ea typeface="+mn-ea"/>
                          <a:cs typeface="Times New Roman" panose="02020603050405020304" pitchFamily="18" charset="0"/>
                        </a:rPr>
                        <a:t>    </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return torch.mm(X, w) + b</a:t>
                      </a:r>
                    </a:p>
                  </a:txBody>
                  <a:tcP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40521486"/>
                  </a:ext>
                </a:extLst>
              </a:tr>
            </a:tbl>
          </a:graphicData>
        </a:graphic>
      </p:graphicFrame>
      <p:sp>
        <p:nvSpPr>
          <p:cNvPr id="12" name="文本框 4"/>
          <p:cNvSpPr txBox="1"/>
          <p:nvPr/>
        </p:nvSpPr>
        <p:spPr>
          <a:xfrm>
            <a:off x="777846" y="876367"/>
            <a:ext cx="1569428"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rgbClr val="0000FF"/>
                </a:solidFill>
                <a:latin typeface="微软雅黑" panose="020B0503020204020204" pitchFamily="34" charset="-122"/>
                <a:ea typeface="微软雅黑" panose="020B0503020204020204" pitchFamily="34" charset="-122"/>
              </a:rPr>
              <a:t>构建模型</a:t>
            </a:r>
            <a:endParaRPr lang="en-US" altLang="zh-CN" sz="2400" b="1"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02397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1.1 </a:t>
            </a:r>
            <a:r>
              <a:rPr lang="en-US" altLang="zh-CN" sz="2800" b="1" dirty="0" err="1">
                <a:solidFill>
                  <a:srgbClr val="000000"/>
                </a:solidFill>
                <a:latin typeface="微软雅黑" panose="020B0503020204020204" pitchFamily="34" charset="-122"/>
                <a:ea typeface="微软雅黑" panose="020B0503020204020204" pitchFamily="34" charset="-122"/>
              </a:rPr>
              <a:t>Anoconda</a:t>
            </a:r>
            <a:r>
              <a:rPr lang="zh-CN" altLang="en-US" sz="2800" b="1" dirty="0">
                <a:solidFill>
                  <a:srgbClr val="000000"/>
                </a:solidFill>
                <a:latin typeface="微软雅黑" panose="020B0503020204020204" pitchFamily="34" charset="-122"/>
                <a:ea typeface="微软雅黑" panose="020B0503020204020204" pitchFamily="34" charset="-122"/>
              </a:rPr>
              <a:t>安装</a:t>
            </a:r>
          </a:p>
        </p:txBody>
      </p:sp>
      <p:sp>
        <p:nvSpPr>
          <p:cNvPr id="2" name="文本框 1">
            <a:extLst>
              <a:ext uri="{FF2B5EF4-FFF2-40B4-BE49-F238E27FC236}">
                <a16:creationId xmlns:a16="http://schemas.microsoft.com/office/drawing/2014/main" id="{11B806D4-44D6-4129-B277-1D570A49B90B}"/>
              </a:ext>
            </a:extLst>
          </p:cNvPr>
          <p:cNvSpPr txBox="1">
            <a:spLocks/>
          </p:cNvSpPr>
          <p:nvPr/>
        </p:nvSpPr>
        <p:spPr>
          <a:xfrm>
            <a:off x="777846" y="1306704"/>
            <a:ext cx="10294106" cy="973787"/>
          </a:xfrm>
          <a:prstGeom prst="rect">
            <a:avLst/>
          </a:prstGeom>
          <a:noFill/>
        </p:spPr>
        <p:txBody>
          <a:bodyPr wrap="square" rtlCol="0">
            <a:noAutofit/>
          </a:bodyPr>
          <a:lstStyle/>
          <a:p>
            <a:r>
              <a:rPr lang="zh-CN" altLang="en-US" dirty="0">
                <a:latin typeface="Microsoft YaHei" panose="020B0503020204020204" pitchFamily="34" charset="-122"/>
                <a:ea typeface="Microsoft YaHei" panose="020B0503020204020204" pitchFamily="34" charset="-122"/>
              </a:rPr>
              <a:t>下载之后，点击安装，按照提示依次点击下一步，直到安装结束。安装完成后，在开始菜单会出现安装后的软件，如左图所示。打开程序</a:t>
            </a:r>
            <a:r>
              <a:rPr lang="en-US" altLang="zh-CN" b="1" dirty="0">
                <a:solidFill>
                  <a:srgbClr val="FF0000"/>
                </a:solidFill>
                <a:latin typeface="Microsoft YaHei" panose="020B0503020204020204" pitchFamily="34" charset="-122"/>
                <a:ea typeface="Microsoft YaHei" panose="020B0503020204020204" pitchFamily="34" charset="-122"/>
              </a:rPr>
              <a:t>Anaconda Navigator</a:t>
            </a:r>
            <a:r>
              <a:rPr lang="zh-CN" altLang="en-US" dirty="0">
                <a:latin typeface="Microsoft YaHei" panose="020B0503020204020204" pitchFamily="34" charset="-122"/>
                <a:ea typeface="Microsoft YaHei" panose="020B0503020204020204" pitchFamily="34" charset="-122"/>
              </a:rPr>
              <a:t>，启动后可以看到</a:t>
            </a:r>
            <a:r>
              <a:rPr lang="en-US" altLang="zh-CN" b="1" dirty="0">
                <a:latin typeface="Microsoft YaHei" panose="020B0503020204020204" pitchFamily="34" charset="-122"/>
                <a:ea typeface="Microsoft YaHei" panose="020B0503020204020204" pitchFamily="34" charset="-122"/>
              </a:rPr>
              <a:t>Anaconda</a:t>
            </a:r>
            <a:r>
              <a:rPr lang="zh-CN" altLang="en-US" dirty="0">
                <a:latin typeface="Microsoft YaHei" panose="020B0503020204020204" pitchFamily="34" charset="-122"/>
                <a:ea typeface="Microsoft YaHei" panose="020B0503020204020204" pitchFamily="34" charset="-122"/>
              </a:rPr>
              <a:t>的环境界面，如右图所示。</a:t>
            </a:r>
            <a:endParaRPr lang="en-US" altLang="zh-CN" dirty="0">
              <a:solidFill>
                <a:srgbClr val="000000"/>
              </a:solidFill>
              <a:latin typeface="Microsoft YaHei" panose="020B0503020204020204" pitchFamily="34" charset="-122"/>
              <a:ea typeface="Microsoft YaHei" panose="020B0503020204020204" pitchFamily="34" charset="-122"/>
            </a:endParaRPr>
          </a:p>
        </p:txBody>
      </p:sp>
      <p:pic>
        <p:nvPicPr>
          <p:cNvPr id="3" name="图片 2"/>
          <p:cNvPicPr>
            <a:picLocks noChangeAspect="1"/>
          </p:cNvPicPr>
          <p:nvPr/>
        </p:nvPicPr>
        <p:blipFill>
          <a:blip r:embed="rId3"/>
          <a:stretch>
            <a:fillRect/>
          </a:stretch>
        </p:blipFill>
        <p:spPr>
          <a:xfrm>
            <a:off x="1034099" y="2659032"/>
            <a:ext cx="2715004" cy="2534004"/>
          </a:xfrm>
          <a:prstGeom prst="rect">
            <a:avLst/>
          </a:prstGeom>
        </p:spPr>
      </p:pic>
      <p:pic>
        <p:nvPicPr>
          <p:cNvPr id="10" name="图片 9"/>
          <p:cNvPicPr/>
          <p:nvPr/>
        </p:nvPicPr>
        <p:blipFill>
          <a:blip r:embed="rId4"/>
          <a:stretch>
            <a:fillRect/>
          </a:stretch>
        </p:blipFill>
        <p:spPr>
          <a:xfrm>
            <a:off x="5111208" y="2659032"/>
            <a:ext cx="5274310" cy="2767965"/>
          </a:xfrm>
          <a:prstGeom prst="rect">
            <a:avLst/>
          </a:prstGeom>
        </p:spPr>
      </p:pic>
    </p:spTree>
    <p:extLst>
      <p:ext uri="{BB962C8B-B14F-4D97-AF65-F5344CB8AC3E}">
        <p14:creationId xmlns:p14="http://schemas.microsoft.com/office/powerpoint/2010/main" val="16385054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3.1</a:t>
            </a:r>
            <a:r>
              <a:rPr lang="zh-CN" altLang="en-US" sz="2800" b="1" dirty="0">
                <a:solidFill>
                  <a:srgbClr val="000000"/>
                </a:solidFill>
                <a:latin typeface="微软雅黑" panose="020B0503020204020204" pitchFamily="34" charset="-122"/>
                <a:ea typeface="微软雅黑" panose="020B0503020204020204" pitchFamily="34" charset="-122"/>
              </a:rPr>
              <a:t> 手动实现线性回归</a:t>
            </a:r>
            <a:endParaRPr lang="en-US" altLang="zh-CN" sz="2800" b="1" dirty="0">
              <a:solidFill>
                <a:srgbClr val="0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7D6583B-AD4C-C340-9280-20419A075A48}"/>
                  </a:ext>
                </a:extLst>
              </p:cNvPr>
              <p:cNvSpPr/>
              <p:nvPr/>
            </p:nvSpPr>
            <p:spPr>
              <a:xfrm>
                <a:off x="882661" y="1657525"/>
                <a:ext cx="9556036" cy="646331"/>
              </a:xfrm>
              <a:prstGeom prst="rect">
                <a:avLst/>
              </a:prstGeom>
            </p:spPr>
            <p:txBody>
              <a:bodyPr wrap="square">
                <a:spAutoFit/>
              </a:bodyPr>
              <a:lstStyle/>
              <a:p>
                <a:pPr marL="285750" indent="-285750">
                  <a:buClr>
                    <a:srgbClr val="0000FF"/>
                  </a:buClr>
                  <a:buFont typeface="Wingdings" pitchFamily="2" charset="2"/>
                  <a:buChar char="n"/>
                </a:pPr>
                <a:r>
                  <a:rPr lang="zh-CN" altLang="en-US" dirty="0">
                    <a:latin typeface="微软雅黑" panose="020B0503020204020204" pitchFamily="34" charset="-122"/>
                    <a:ea typeface="微软雅黑" panose="020B0503020204020204" pitchFamily="34" charset="-122"/>
                  </a:rPr>
                  <a:t>本实验使用平方损失来定义线性回归的损失函数。在实现中，我们需要把</a:t>
                </a:r>
                <a:r>
                  <a:rPr lang="zh-CN" altLang="en-US" b="1" dirty="0">
                    <a:latin typeface="微软雅黑" panose="020B0503020204020204" pitchFamily="34" charset="-122"/>
                    <a:ea typeface="微软雅黑" panose="020B0503020204020204" pitchFamily="34" charset="-122"/>
                  </a:rPr>
                  <a:t>真实值</a:t>
                </a:r>
                <a14:m>
                  <m:oMath xmlns:m="http://schemas.openxmlformats.org/officeDocument/2006/math">
                    <m:r>
                      <a:rPr lang="en-US" altLang="zh-CN" b="0" i="0" smtClean="0">
                        <a:solidFill>
                          <a:schemeClr val="accent2">
                            <a:lumMod val="75000"/>
                          </a:schemeClr>
                        </a:solidFill>
                        <a:latin typeface="Cambria Math" panose="02040503050406030204" pitchFamily="18" charset="0"/>
                      </a:rPr>
                      <m:t>  </m:t>
                    </m:r>
                    <m:r>
                      <a:rPr lang="en-US" altLang="zh-CN" b="0" i="1" smtClean="0">
                        <a:solidFill>
                          <a:srgbClr val="FF0000"/>
                        </a:solidFill>
                        <a:latin typeface="Cambria Math" panose="02040503050406030204" pitchFamily="18" charset="0"/>
                      </a:rPr>
                      <m:t>𝑦</m:t>
                    </m:r>
                    <m:r>
                      <a:rPr lang="en-US" altLang="zh-CN" b="0" i="0" smtClean="0">
                        <a:solidFill>
                          <a:srgbClr val="FF0000"/>
                        </a:solidFill>
                        <a:latin typeface="Cambria Math" panose="02040503050406030204" pitchFamily="18" charset="0"/>
                      </a:rPr>
                      <m:t> </m:t>
                    </m:r>
                    <m:r>
                      <a:rPr lang="en-US" altLang="zh-CN" b="0" i="0" smtClean="0">
                        <a:solidFill>
                          <a:schemeClr val="accent2">
                            <a:lumMod val="75000"/>
                          </a:schemeClr>
                        </a:solidFill>
                        <a:latin typeface="Cambria Math" panose="02040503050406030204" pitchFamily="18" charset="0"/>
                      </a:rPr>
                      <m:t> </m:t>
                    </m:r>
                  </m:oMath>
                </a14:m>
                <a:r>
                  <a:rPr lang="zh-CN" altLang="en-US" dirty="0">
                    <a:latin typeface="微软雅黑" panose="020B0503020204020204" pitchFamily="34" charset="-122"/>
                    <a:ea typeface="微软雅黑" panose="020B0503020204020204" pitchFamily="34" charset="-122"/>
                  </a:rPr>
                  <a:t>变形成</a:t>
                </a:r>
                <a:r>
                  <a:rPr lang="zh-CN" altLang="en-US" b="1" dirty="0">
                    <a:latin typeface="微软雅黑" panose="020B0503020204020204" pitchFamily="34" charset="-122"/>
                    <a:ea typeface="微软雅黑" panose="020B0503020204020204" pitchFamily="34" charset="-122"/>
                  </a:rPr>
                  <a:t>预测值</a:t>
                </a:r>
                <a14:m>
                  <m:oMath xmlns:m="http://schemas.openxmlformats.org/officeDocument/2006/math">
                    <m:r>
                      <a:rPr lang="en-US" altLang="zh-CN" b="1" i="0" smtClean="0">
                        <a:solidFill>
                          <a:schemeClr val="accent2">
                            <a:lumMod val="75000"/>
                          </a:schemeClr>
                        </a:solidFill>
                        <a:latin typeface="Cambria Math" panose="02040503050406030204" pitchFamily="18" charset="0"/>
                      </a:rPr>
                      <m:t>  </m:t>
                    </m:r>
                    <m:r>
                      <a:rPr lang="en-US" altLang="zh-CN" b="0" i="1" smtClean="0">
                        <a:solidFill>
                          <a:srgbClr val="FF0000"/>
                        </a:solidFill>
                        <a:latin typeface="Cambria Math" panose="02040503050406030204" pitchFamily="18" charset="0"/>
                      </a:rPr>
                      <m:t>𝑦</m:t>
                    </m:r>
                    <m:r>
                      <a:rPr lang="en-US" altLang="zh-CN" b="0" i="1" smtClean="0">
                        <a:solidFill>
                          <a:srgbClr val="FF0000"/>
                        </a:solidFill>
                        <a:latin typeface="Cambria Math" panose="02040503050406030204" pitchFamily="18" charset="0"/>
                      </a:rPr>
                      <m:t>_</m:t>
                    </m:r>
                    <m:r>
                      <a:rPr lang="en-US" altLang="zh-CN" b="0" i="1" smtClean="0">
                        <a:solidFill>
                          <a:srgbClr val="FF0000"/>
                        </a:solidFill>
                        <a:latin typeface="Cambria Math" panose="02040503050406030204" pitchFamily="18" charset="0"/>
                      </a:rPr>
                      <m:t>h𝑎𝑡</m:t>
                    </m:r>
                  </m:oMath>
                </a14:m>
                <a:r>
                  <a:rPr lang="zh-CN" altLang="en-US" dirty="0">
                    <a:latin typeface="微软雅黑" panose="020B0503020204020204" pitchFamily="34" charset="-122"/>
                    <a:ea typeface="微软雅黑" panose="020B0503020204020204" pitchFamily="34" charset="-122"/>
                  </a:rPr>
                  <a:t> 形状。以下的函数返回的结果和</a:t>
                </a:r>
                <a14:m>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_</m:t>
                    </m:r>
                    <m:r>
                      <a:rPr lang="en-US" altLang="zh-CN" i="1">
                        <a:latin typeface="Cambria Math" panose="02040503050406030204" pitchFamily="18" charset="0"/>
                      </a:rPr>
                      <m:t>h𝑎𝑡</m:t>
                    </m:r>
                  </m:oMath>
                </a14:m>
                <a:r>
                  <a:rPr lang="zh-CN" altLang="en-US" dirty="0">
                    <a:latin typeface="微软雅黑" panose="020B0503020204020204" pitchFamily="34" charset="-122"/>
                    <a:ea typeface="微软雅黑" panose="020B0503020204020204" pitchFamily="34" charset="-122"/>
                  </a:rPr>
                  <a:t>的形状相同。</a:t>
                </a:r>
              </a:p>
            </p:txBody>
          </p:sp>
        </mc:Choice>
        <mc:Fallback xmlns="">
          <p:sp>
            <p:nvSpPr>
              <p:cNvPr id="5" name="矩形 4">
                <a:extLst>
                  <a:ext uri="{FF2B5EF4-FFF2-40B4-BE49-F238E27FC236}">
                    <a16:creationId xmlns:a16="http://schemas.microsoft.com/office/drawing/2014/main" id="{67D6583B-AD4C-C340-9280-20419A075A48}"/>
                  </a:ext>
                </a:extLst>
              </p:cNvPr>
              <p:cNvSpPr>
                <a:spLocks noRot="1" noChangeAspect="1" noMove="1" noResize="1" noEditPoints="1" noAdjustHandles="1" noChangeArrowheads="1" noChangeShapeType="1" noTextEdit="1"/>
              </p:cNvSpPr>
              <p:nvPr/>
            </p:nvSpPr>
            <p:spPr>
              <a:xfrm>
                <a:off x="882661" y="1657525"/>
                <a:ext cx="9556036" cy="646331"/>
              </a:xfrm>
              <a:prstGeom prst="rect">
                <a:avLst/>
              </a:prstGeom>
              <a:blipFill>
                <a:blip r:embed="rId3"/>
                <a:stretch>
                  <a:fillRect l="-398" t="-3922" b="-13725"/>
                </a:stretch>
              </a:blipFill>
            </p:spPr>
            <p:txBody>
              <a:bodyPr/>
              <a:lstStyle/>
              <a:p>
                <a:r>
                  <a:rPr lang="zh-CN" altLang="en-US">
                    <a:noFill/>
                  </a:rPr>
                  <a:t> </a:t>
                </a:r>
              </a:p>
            </p:txBody>
          </p:sp>
        </mc:Fallback>
      </mc:AlternateContent>
      <p:graphicFrame>
        <p:nvGraphicFramePr>
          <p:cNvPr id="3" name="表格 2"/>
          <p:cNvGraphicFramePr>
            <a:graphicFrameLocks noGrp="1"/>
          </p:cNvGraphicFramePr>
          <p:nvPr/>
        </p:nvGraphicFramePr>
        <p:xfrm>
          <a:off x="882661" y="2511513"/>
          <a:ext cx="9456395" cy="579120"/>
        </p:xfrm>
        <a:graphic>
          <a:graphicData uri="http://schemas.openxmlformats.org/drawingml/2006/table">
            <a:tbl>
              <a:tblPr firstRow="1" bandRow="1">
                <a:tableStyleId>{5C22544A-7EE6-4342-B048-85BDC9FD1C3A}</a:tableStyleId>
              </a:tblPr>
              <a:tblGrid>
                <a:gridCol w="470869">
                  <a:extLst>
                    <a:ext uri="{9D8B030D-6E8A-4147-A177-3AD203B41FA5}">
                      <a16:colId xmlns:a16="http://schemas.microsoft.com/office/drawing/2014/main" val="2615445154"/>
                    </a:ext>
                  </a:extLst>
                </a:gridCol>
                <a:gridCol w="8985526">
                  <a:extLst>
                    <a:ext uri="{9D8B030D-6E8A-4147-A177-3AD203B41FA5}">
                      <a16:colId xmlns:a16="http://schemas.microsoft.com/office/drawing/2014/main" val="1092369286"/>
                    </a:ext>
                  </a:extLst>
                </a:gridCol>
              </a:tblGrid>
              <a:tr h="370840">
                <a:tc>
                  <a:txBody>
                    <a:bodyPr/>
                    <a:lstStyle/>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1</a:t>
                      </a:r>
                    </a:p>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2</a:t>
                      </a:r>
                    </a:p>
                  </a:txBody>
                  <a:tcP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def</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squared_loss</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y_hat</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y):  </a:t>
                      </a:r>
                      <a:br>
                        <a:rPr kumimoji="1" lang="zh-CN" altLang="en-US" sz="1600" b="0" kern="1200" dirty="0">
                          <a:solidFill>
                            <a:sysClr val="windowText" lastClr="000000"/>
                          </a:solidFill>
                          <a:latin typeface="Times New Roman" panose="02020603050405020304" pitchFamily="18" charset="0"/>
                          <a:ea typeface="+mn-ea"/>
                          <a:cs typeface="Times New Roman" panose="02020603050405020304" pitchFamily="18" charset="0"/>
                        </a:rPr>
                      </a:br>
                      <a:r>
                        <a:rPr kumimoji="1" lang="zh-CN" altLang="en-US" sz="1600" b="0" kern="1200" dirty="0">
                          <a:solidFill>
                            <a:sysClr val="windowText" lastClr="000000"/>
                          </a:solidFill>
                          <a:latin typeface="Times New Roman" panose="02020603050405020304" pitchFamily="18" charset="0"/>
                          <a:ea typeface="+mn-ea"/>
                          <a:cs typeface="Times New Roman" panose="02020603050405020304" pitchFamily="18" charset="0"/>
                        </a:rPr>
                        <a:t>    </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return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y_hat</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y.view</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y_hat.size</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 2 / 2</a:t>
                      </a:r>
                    </a:p>
                  </a:txBody>
                  <a:tcP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40521486"/>
                  </a:ext>
                </a:extLst>
              </a:tr>
            </a:tbl>
          </a:graphicData>
        </a:graphic>
      </p:graphicFrame>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67D6583B-AD4C-C340-9280-20419A075A48}"/>
                  </a:ext>
                </a:extLst>
              </p:cNvPr>
              <p:cNvSpPr/>
              <p:nvPr/>
            </p:nvSpPr>
            <p:spPr>
              <a:xfrm>
                <a:off x="882662" y="3502636"/>
                <a:ext cx="9456393" cy="923330"/>
              </a:xfrm>
              <a:prstGeom prst="rect">
                <a:avLst/>
              </a:prstGeom>
            </p:spPr>
            <p:txBody>
              <a:bodyPr wrap="square">
                <a:spAutoFit/>
              </a:bodyPr>
              <a:lstStyle/>
              <a:p>
                <a:pPr marL="285750" indent="-285750">
                  <a:buClr>
                    <a:srgbClr val="0000FF"/>
                  </a:buClr>
                  <a:buFont typeface="Wingdings" pitchFamily="2" charset="2"/>
                  <a:buChar char="n"/>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以下的 </a:t>
                </a:r>
                <a14:m>
                  <m:oMath xmlns:m="http://schemas.openxmlformats.org/officeDocument/2006/math">
                    <m:r>
                      <m:rPr>
                        <m:sty m:val="p"/>
                      </m:rPr>
                      <a:rPr lang="en-US" altLang="zh-CN" b="0" i="0" smtClean="0">
                        <a:solidFill>
                          <a:srgbClr val="FF0000"/>
                        </a:solidFill>
                        <a:latin typeface="Cambria Math" panose="02040503050406030204" pitchFamily="18" charset="0"/>
                      </a:rPr>
                      <m:t>sgd</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rPr>
                  <a:t> 函数实现了小批量随机梯度下降算法。它通过不断迭代模型参数来优化损失函数。这里自动求梯度模块计算得来提速是一个批量样本的梯度和。我们将它除以批量大小来得到平均值。</a:t>
                </a:r>
              </a:p>
            </p:txBody>
          </p:sp>
        </mc:Choice>
        <mc:Fallback xmlns="">
          <p:sp>
            <p:nvSpPr>
              <p:cNvPr id="7" name="矩形 6">
                <a:extLst>
                  <a:ext uri="{FF2B5EF4-FFF2-40B4-BE49-F238E27FC236}">
                    <a16:creationId xmlns:a16="http://schemas.microsoft.com/office/drawing/2014/main" id="{67D6583B-AD4C-C340-9280-20419A075A48}"/>
                  </a:ext>
                </a:extLst>
              </p:cNvPr>
              <p:cNvSpPr>
                <a:spLocks noRot="1" noChangeAspect="1" noMove="1" noResize="1" noEditPoints="1" noAdjustHandles="1" noChangeArrowheads="1" noChangeShapeType="1" noTextEdit="1"/>
              </p:cNvSpPr>
              <p:nvPr/>
            </p:nvSpPr>
            <p:spPr>
              <a:xfrm>
                <a:off x="882662" y="3502636"/>
                <a:ext cx="9456393" cy="923330"/>
              </a:xfrm>
              <a:prstGeom prst="rect">
                <a:avLst/>
              </a:prstGeom>
              <a:blipFill>
                <a:blip r:embed="rId4"/>
                <a:stretch>
                  <a:fillRect l="-403" t="-4110" b="-8219"/>
                </a:stretch>
              </a:blipFill>
            </p:spPr>
            <p:txBody>
              <a:bodyPr/>
              <a:lstStyle/>
              <a:p>
                <a:r>
                  <a:rPr lang="zh-CN" altLang="en-US">
                    <a:noFill/>
                  </a:rPr>
                  <a:t> </a:t>
                </a:r>
              </a:p>
            </p:txBody>
          </p:sp>
        </mc:Fallback>
      </mc:AlternateContent>
      <p:graphicFrame>
        <p:nvGraphicFramePr>
          <p:cNvPr id="8" name="表格 7"/>
          <p:cNvGraphicFramePr>
            <a:graphicFrameLocks noGrp="1"/>
          </p:cNvGraphicFramePr>
          <p:nvPr/>
        </p:nvGraphicFramePr>
        <p:xfrm>
          <a:off x="882661" y="4600996"/>
          <a:ext cx="9456395" cy="822960"/>
        </p:xfrm>
        <a:graphic>
          <a:graphicData uri="http://schemas.openxmlformats.org/drawingml/2006/table">
            <a:tbl>
              <a:tblPr firstRow="1" bandRow="1">
                <a:tableStyleId>{5C22544A-7EE6-4342-B048-85BDC9FD1C3A}</a:tableStyleId>
              </a:tblPr>
              <a:tblGrid>
                <a:gridCol w="470869">
                  <a:extLst>
                    <a:ext uri="{9D8B030D-6E8A-4147-A177-3AD203B41FA5}">
                      <a16:colId xmlns:a16="http://schemas.microsoft.com/office/drawing/2014/main" val="2615445154"/>
                    </a:ext>
                  </a:extLst>
                </a:gridCol>
                <a:gridCol w="8985526">
                  <a:extLst>
                    <a:ext uri="{9D8B030D-6E8A-4147-A177-3AD203B41FA5}">
                      <a16:colId xmlns:a16="http://schemas.microsoft.com/office/drawing/2014/main" val="1092369286"/>
                    </a:ext>
                  </a:extLst>
                </a:gridCol>
              </a:tblGrid>
              <a:tr h="370840">
                <a:tc>
                  <a:txBody>
                    <a:bodyPr/>
                    <a:lstStyle/>
                    <a:p>
                      <a:pPr algn="ct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1</a:t>
                      </a:r>
                    </a:p>
                    <a:p>
                      <a:pPr algn="ct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2</a:t>
                      </a:r>
                    </a:p>
                    <a:p>
                      <a:pPr algn="ct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3</a:t>
                      </a:r>
                    </a:p>
                  </a:txBody>
                  <a:tcP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def</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sgd</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params</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lr</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batch_size</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a:t>
                      </a:r>
                      <a:br>
                        <a:rPr kumimoji="1" lang="zh-CN" altLang="en-US" sz="1600" b="0" kern="1200" dirty="0">
                          <a:solidFill>
                            <a:sysClr val="windowText" lastClr="000000"/>
                          </a:solidFill>
                          <a:latin typeface="Times New Roman" panose="02020603050405020304" pitchFamily="18" charset="0"/>
                          <a:ea typeface="+mn-ea"/>
                          <a:cs typeface="Times New Roman" panose="02020603050405020304" pitchFamily="18" charset="0"/>
                        </a:rPr>
                      </a:br>
                      <a:r>
                        <a:rPr kumimoji="1" lang="zh-CN" altLang="en-US" sz="1600" b="0" kern="1200" dirty="0">
                          <a:solidFill>
                            <a:sysClr val="windowText" lastClr="000000"/>
                          </a:solidFill>
                          <a:latin typeface="Times New Roman" panose="02020603050405020304" pitchFamily="18" charset="0"/>
                          <a:ea typeface="+mn-ea"/>
                          <a:cs typeface="Times New Roman" panose="02020603050405020304" pitchFamily="18" charset="0"/>
                        </a:rPr>
                        <a:t>    </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for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param</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in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params</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a:t>
                      </a:r>
                      <a:b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b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param.data</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lr</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param.grad</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batch_size</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a:t>
                      </a:r>
                      <a:r>
                        <a:rPr kumimoji="1" lang="en-US" altLang="zh-CN" sz="1400" b="0" kern="1200" dirty="0">
                          <a:solidFill>
                            <a:srgbClr val="0000FF"/>
                          </a:solidFill>
                          <a:latin typeface="Times New Roman" panose="02020603050405020304" pitchFamily="18" charset="0"/>
                          <a:ea typeface="+mn-ea"/>
                          <a:cs typeface="Times New Roman" panose="02020603050405020304" pitchFamily="18" charset="0"/>
                        </a:rPr>
                        <a:t># </a:t>
                      </a:r>
                      <a:r>
                        <a:rPr kumimoji="1" lang="zh-CN" altLang="en-US" sz="1400" b="0" kern="1200" dirty="0">
                          <a:solidFill>
                            <a:srgbClr val="0000FF"/>
                          </a:solidFill>
                          <a:latin typeface="Times New Roman" panose="02020603050405020304" pitchFamily="18" charset="0"/>
                          <a:ea typeface="+mn-ea"/>
                          <a:cs typeface="Times New Roman" panose="02020603050405020304" pitchFamily="18" charset="0"/>
                        </a:rPr>
                        <a:t>注意这里更改</a:t>
                      </a:r>
                      <a:r>
                        <a:rPr kumimoji="1" lang="en-US" altLang="zh-CN" sz="1400" b="0" kern="1200" dirty="0" err="1">
                          <a:solidFill>
                            <a:srgbClr val="0000FF"/>
                          </a:solidFill>
                          <a:latin typeface="Times New Roman" panose="02020603050405020304" pitchFamily="18" charset="0"/>
                          <a:ea typeface="+mn-ea"/>
                          <a:cs typeface="Times New Roman" panose="02020603050405020304" pitchFamily="18" charset="0"/>
                        </a:rPr>
                        <a:t>param</a:t>
                      </a:r>
                      <a:r>
                        <a:rPr kumimoji="1" lang="zh-CN" altLang="en-US" sz="1400" b="0" kern="1200" dirty="0">
                          <a:solidFill>
                            <a:srgbClr val="0000FF"/>
                          </a:solidFill>
                          <a:latin typeface="Times New Roman" panose="02020603050405020304" pitchFamily="18" charset="0"/>
                          <a:ea typeface="+mn-ea"/>
                          <a:cs typeface="Times New Roman" panose="02020603050405020304" pitchFamily="18" charset="0"/>
                        </a:rPr>
                        <a:t>时用的</a:t>
                      </a:r>
                      <a:r>
                        <a:rPr kumimoji="1" lang="en-US" altLang="zh-CN" sz="1400" b="0" kern="1200" dirty="0" err="1">
                          <a:solidFill>
                            <a:srgbClr val="0000FF"/>
                          </a:solidFill>
                          <a:latin typeface="Times New Roman" panose="02020603050405020304" pitchFamily="18" charset="0"/>
                          <a:ea typeface="+mn-ea"/>
                          <a:cs typeface="Times New Roman" panose="02020603050405020304" pitchFamily="18" charset="0"/>
                        </a:rPr>
                        <a:t>param.data</a:t>
                      </a:r>
                      <a:endParaRPr kumimoji="1" lang="en-US" altLang="zh-CN" sz="1400" b="0" kern="1200" dirty="0">
                        <a:solidFill>
                          <a:srgbClr val="0000FF"/>
                        </a:solidFill>
                        <a:latin typeface="Times New Roman" panose="02020603050405020304" pitchFamily="18" charset="0"/>
                        <a:ea typeface="+mn-ea"/>
                        <a:cs typeface="Times New Roman" panose="02020603050405020304" pitchFamily="18" charset="0"/>
                      </a:endParaRPr>
                    </a:p>
                  </a:txBody>
                  <a:tcP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40521486"/>
                  </a:ext>
                </a:extLst>
              </a:tr>
            </a:tbl>
          </a:graphicData>
        </a:graphic>
      </p:graphicFrame>
      <p:sp>
        <p:nvSpPr>
          <p:cNvPr id="9" name="文本框 4"/>
          <p:cNvSpPr txBox="1"/>
          <p:nvPr/>
        </p:nvSpPr>
        <p:spPr>
          <a:xfrm>
            <a:off x="777846" y="918809"/>
            <a:ext cx="9497084"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rgbClr val="0000FF"/>
                </a:solidFill>
                <a:latin typeface="微软雅黑" panose="020B0503020204020204" pitchFamily="34" charset="-122"/>
                <a:ea typeface="微软雅黑" panose="020B0503020204020204" pitchFamily="34" charset="-122"/>
              </a:rPr>
              <a:t>损失函数和优化算法</a:t>
            </a:r>
            <a:endParaRPr lang="en-US" altLang="zh-CN" sz="2400" b="1"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62870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3.1</a:t>
            </a:r>
            <a:r>
              <a:rPr lang="zh-CN" altLang="en-US" sz="2800" b="1" dirty="0">
                <a:solidFill>
                  <a:srgbClr val="000000"/>
                </a:solidFill>
                <a:latin typeface="微软雅黑" panose="020B0503020204020204" pitchFamily="34" charset="-122"/>
                <a:ea typeface="微软雅黑" panose="020B0503020204020204" pitchFamily="34" charset="-122"/>
              </a:rPr>
              <a:t> 手动实现线性回归</a:t>
            </a:r>
            <a:endParaRPr lang="en-US" altLang="zh-CN" sz="2800" b="1" dirty="0">
              <a:solidFill>
                <a:srgbClr val="0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7D6583B-AD4C-C340-9280-20419A075A48}"/>
                  </a:ext>
                </a:extLst>
              </p:cNvPr>
              <p:cNvSpPr/>
              <p:nvPr/>
            </p:nvSpPr>
            <p:spPr>
              <a:xfrm>
                <a:off x="777846" y="1474196"/>
                <a:ext cx="10625959" cy="646331"/>
              </a:xfrm>
              <a:prstGeom prst="rect">
                <a:avLst/>
              </a:prstGeom>
            </p:spPr>
            <p:txBody>
              <a:bodyPr wrap="square">
                <a:spAutoFit/>
              </a:bodyPr>
              <a:lstStyle/>
              <a:p>
                <a:pPr marL="285750" indent="-285750">
                  <a:buClr>
                    <a:srgbClr val="0000FF"/>
                  </a:buClr>
                  <a:buFont typeface="Wingdings" pitchFamily="2" charset="2"/>
                  <a:buChar char="n"/>
                </a:pPr>
                <a:r>
                  <a:rPr lang="zh-CN" altLang="en-US" dirty="0">
                    <a:latin typeface="微软雅黑" panose="020B0503020204020204" pitchFamily="34" charset="-122"/>
                    <a:ea typeface="微软雅黑" panose="020B0503020204020204" pitchFamily="34" charset="-122"/>
                  </a:rPr>
                  <a:t>在训练过程中，模型将会多次迭代更新参数。在每次迭代中，根据当前读取的小批量数据样本（特征</a:t>
                </a:r>
                <a:r>
                  <a:rPr lang="en-US" altLang="zh-CN" dirty="0">
                    <a:latin typeface="微软雅黑" panose="020B0503020204020204" pitchFamily="34" charset="-122"/>
                    <a:ea typeface="微软雅黑" panose="020B0503020204020204" pitchFamily="34" charset="-122"/>
                  </a:rPr>
                  <a:t>x </a:t>
                </a:r>
                <a:r>
                  <a:rPr lang="zh-CN" altLang="en-US" dirty="0">
                    <a:latin typeface="微软雅黑" panose="020B0503020204020204" pitchFamily="34" charset="-122"/>
                    <a:ea typeface="微软雅黑" panose="020B0503020204020204" pitchFamily="34" charset="-122"/>
                  </a:rPr>
                  <a:t>和标签 </a:t>
                </a:r>
                <a:r>
                  <a:rPr lang="en-US" altLang="zh-CN" dirty="0">
                    <a:latin typeface="微软雅黑" panose="020B0503020204020204" pitchFamily="34" charset="-122"/>
                    <a:ea typeface="微软雅黑" panose="020B0503020204020204" pitchFamily="34" charset="-122"/>
                  </a:rPr>
                  <a:t>y</a:t>
                </a:r>
                <a:r>
                  <a:rPr lang="zh-CN" altLang="en-US" dirty="0">
                    <a:latin typeface="微软雅黑" panose="020B0503020204020204" pitchFamily="34" charset="-122"/>
                    <a:ea typeface="微软雅黑" panose="020B0503020204020204" pitchFamily="34" charset="-122"/>
                  </a:rPr>
                  <a:t>），通过调用反向函数</a:t>
                </a:r>
                <a:r>
                  <a:rPr lang="en-US" altLang="zh-CN" b="1" dirty="0">
                    <a:solidFill>
                      <a:srgbClr val="FF0000"/>
                    </a:solidFill>
                    <a:latin typeface="微软雅黑" panose="020B0503020204020204" pitchFamily="34" charset="-122"/>
                    <a:ea typeface="微软雅黑" panose="020B0503020204020204" pitchFamily="34" charset="-122"/>
                  </a:rPr>
                  <a:t>backward</a:t>
                </a:r>
                <a:r>
                  <a:rPr lang="zh-CN" altLang="en-US" dirty="0">
                    <a:latin typeface="微软雅黑" panose="020B0503020204020204" pitchFamily="34" charset="-122"/>
                    <a:ea typeface="微软雅黑" panose="020B0503020204020204" pitchFamily="34" charset="-122"/>
                  </a:rPr>
                  <a:t>计算小批量随机梯度，并调用优化算法</a:t>
                </a:r>
                <a14:m>
                  <m:oMath xmlns:m="http://schemas.openxmlformats.org/officeDocument/2006/math">
                    <m:r>
                      <a:rPr lang="en-US" altLang="zh-CN" b="1" i="0" smtClean="0">
                        <a:solidFill>
                          <a:srgbClr val="FF0000"/>
                        </a:solidFill>
                        <a:latin typeface="Cambria Math" panose="02040503050406030204" pitchFamily="18" charset="0"/>
                      </a:rPr>
                      <m:t>𝐬𝐠𝐝</m:t>
                    </m:r>
                    <m:r>
                      <a:rPr lang="zh-CN" altLang="en-US" i="1">
                        <a:latin typeface="Cambria Math" panose="02040503050406030204" pitchFamily="18" charset="0"/>
                      </a:rPr>
                      <m:t>迭代模型参数</m:t>
                    </m:r>
                  </m:oMath>
                </a14:m>
                <a:r>
                  <a:rPr lang="zh-CN" altLang="en-US" dirty="0">
                    <a:latin typeface="微软雅黑" panose="020B0503020204020204" pitchFamily="34" charset="-122"/>
                    <a:ea typeface="微软雅黑" panose="020B0503020204020204" pitchFamily="34" charset="-122"/>
                  </a:rPr>
                  <a:t>。</a:t>
                </a:r>
              </a:p>
            </p:txBody>
          </p:sp>
        </mc:Choice>
        <mc:Fallback xmlns="">
          <p:sp>
            <p:nvSpPr>
              <p:cNvPr id="5" name="矩形 4">
                <a:extLst>
                  <a:ext uri="{FF2B5EF4-FFF2-40B4-BE49-F238E27FC236}">
                    <a16:creationId xmlns:a16="http://schemas.microsoft.com/office/drawing/2014/main" id="{67D6583B-AD4C-C340-9280-20419A075A48}"/>
                  </a:ext>
                </a:extLst>
              </p:cNvPr>
              <p:cNvSpPr>
                <a:spLocks noRot="1" noChangeAspect="1" noMove="1" noResize="1" noEditPoints="1" noAdjustHandles="1" noChangeArrowheads="1" noChangeShapeType="1" noTextEdit="1"/>
              </p:cNvSpPr>
              <p:nvPr/>
            </p:nvSpPr>
            <p:spPr>
              <a:xfrm>
                <a:off x="777846" y="1474196"/>
                <a:ext cx="10625959" cy="646331"/>
              </a:xfrm>
              <a:prstGeom prst="rect">
                <a:avLst/>
              </a:prstGeom>
              <a:blipFill>
                <a:blip r:embed="rId3"/>
                <a:stretch>
                  <a:fillRect l="-239" t="-3846" r="-2625" b="-11538"/>
                </a:stretch>
              </a:blipFill>
            </p:spPr>
            <p:txBody>
              <a:bodyPr/>
              <a:lstStyle/>
              <a:p>
                <a:r>
                  <a:rPr lang="zh-CN" altLang="en-US">
                    <a:noFill/>
                  </a:rPr>
                  <a:t> </a:t>
                </a:r>
              </a:p>
            </p:txBody>
          </p:sp>
        </mc:Fallback>
      </mc:AlternateContent>
      <p:graphicFrame>
        <p:nvGraphicFramePr>
          <p:cNvPr id="3" name="表格 2"/>
          <p:cNvGraphicFramePr>
            <a:graphicFrameLocks noGrp="1"/>
          </p:cNvGraphicFramePr>
          <p:nvPr/>
        </p:nvGraphicFramePr>
        <p:xfrm>
          <a:off x="777846" y="2482765"/>
          <a:ext cx="10642400" cy="3505200"/>
        </p:xfrm>
        <a:graphic>
          <a:graphicData uri="http://schemas.openxmlformats.org/drawingml/2006/table">
            <a:tbl>
              <a:tblPr firstRow="1" bandRow="1">
                <a:tableStyleId>{5C22544A-7EE6-4342-B048-85BDC9FD1C3A}</a:tableStyleId>
              </a:tblPr>
              <a:tblGrid>
                <a:gridCol w="529925">
                  <a:extLst>
                    <a:ext uri="{9D8B030D-6E8A-4147-A177-3AD203B41FA5}">
                      <a16:colId xmlns:a16="http://schemas.microsoft.com/office/drawing/2014/main" val="2615445154"/>
                    </a:ext>
                  </a:extLst>
                </a:gridCol>
                <a:gridCol w="10112475">
                  <a:extLst>
                    <a:ext uri="{9D8B030D-6E8A-4147-A177-3AD203B41FA5}">
                      <a16:colId xmlns:a16="http://schemas.microsoft.com/office/drawing/2014/main" val="1092369286"/>
                    </a:ext>
                  </a:extLst>
                </a:gridCol>
              </a:tblGrid>
              <a:tr h="370840">
                <a:tc>
                  <a:txBody>
                    <a:bodyPr/>
                    <a:lstStyle/>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1</a:t>
                      </a:r>
                    </a:p>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2</a:t>
                      </a:r>
                    </a:p>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3</a:t>
                      </a:r>
                    </a:p>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4</a:t>
                      </a:r>
                    </a:p>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5</a:t>
                      </a:r>
                    </a:p>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6</a:t>
                      </a:r>
                    </a:p>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7</a:t>
                      </a:r>
                    </a:p>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8</a:t>
                      </a:r>
                    </a:p>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9</a:t>
                      </a:r>
                    </a:p>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10</a:t>
                      </a:r>
                    </a:p>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11</a:t>
                      </a:r>
                    </a:p>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12</a:t>
                      </a:r>
                    </a:p>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13</a:t>
                      </a:r>
                    </a:p>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14</a:t>
                      </a:r>
                    </a:p>
                  </a:txBody>
                  <a:tcP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lr</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 0.03</a:t>
                      </a:r>
                      <a:b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b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num_epochs</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 3</a:t>
                      </a:r>
                      <a:b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b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net =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linreg</a:t>
                      </a:r>
                      <a:b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b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loss =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squared_loss</a:t>
                      </a:r>
                      <a:b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b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for epoch in range(</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num_epochs</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a:t>
                      </a:r>
                      <a:r>
                        <a:rPr kumimoji="1" lang="en-US" altLang="zh-CN" sz="1400" b="0" kern="12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 </a:t>
                      </a:r>
                      <a:r>
                        <a:rPr kumimoji="1" lang="zh-CN" altLang="en-US" sz="1400" b="0" kern="12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训练模型一共需要</a:t>
                      </a:r>
                      <a:r>
                        <a:rPr kumimoji="1" lang="en-US" altLang="zh-CN" sz="1400" b="0" kern="1200" dirty="0" err="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num_epochs</a:t>
                      </a:r>
                      <a:r>
                        <a:rPr kumimoji="1" lang="zh-CN" altLang="en-US" sz="1400" b="0" kern="12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个迭代周期</a:t>
                      </a:r>
                      <a:br>
                        <a:rPr kumimoji="1" lang="zh-CN" altLang="en-US" sz="1400" b="0" kern="1200" dirty="0">
                          <a:solidFill>
                            <a:srgbClr val="0000FF"/>
                          </a:solidFill>
                          <a:latin typeface="Times New Roman" panose="02020603050405020304" pitchFamily="18" charset="0"/>
                          <a:ea typeface="+mn-ea"/>
                          <a:cs typeface="Times New Roman" panose="02020603050405020304" pitchFamily="18" charset="0"/>
                        </a:rPr>
                      </a:br>
                      <a:r>
                        <a:rPr kumimoji="1" lang="zh-CN" altLang="en-US" sz="1600" b="0" kern="1200" dirty="0">
                          <a:solidFill>
                            <a:srgbClr val="0000FF"/>
                          </a:solidFill>
                          <a:latin typeface="Times New Roman" panose="02020603050405020304" pitchFamily="18" charset="0"/>
                          <a:ea typeface="+mn-ea"/>
                          <a:cs typeface="Times New Roman" panose="02020603050405020304" pitchFamily="18" charset="0"/>
                        </a:rPr>
                        <a:t>    </a:t>
                      </a:r>
                      <a:r>
                        <a:rPr kumimoji="1" lang="en-US" altLang="zh-CN" sz="1400" b="0" kern="12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 </a:t>
                      </a:r>
                      <a:r>
                        <a:rPr kumimoji="1" lang="zh-CN" altLang="en-US" sz="1400" b="0" kern="12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在每一个迭代周期中，会使用训练数据集中所有样本一次</a:t>
                      </a:r>
                      <a:b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br>
                      <a:r>
                        <a:rPr kumimoji="1" lang="zh-CN" altLang="en-US" sz="1600" b="0" kern="1200" dirty="0">
                          <a:solidFill>
                            <a:sysClr val="windowText" lastClr="000000"/>
                          </a:solidFill>
                          <a:latin typeface="Times New Roman" panose="02020603050405020304" pitchFamily="18" charset="0"/>
                          <a:ea typeface="+mn-ea"/>
                          <a:cs typeface="Times New Roman" panose="02020603050405020304" pitchFamily="18" charset="0"/>
                        </a:rPr>
                        <a:t>    </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for X, y in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data_iter</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batch_size</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features, labels):       </a:t>
                      </a:r>
                      <a:r>
                        <a:rPr kumimoji="1" lang="en-US" altLang="zh-CN" sz="1400" b="0" kern="12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 x</a:t>
                      </a:r>
                      <a:r>
                        <a:rPr kumimoji="1" lang="zh-CN" altLang="en-US" sz="1400" b="0" kern="12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和</a:t>
                      </a:r>
                      <a:r>
                        <a:rPr kumimoji="1" lang="en-US" altLang="zh-CN" sz="1400" b="0" kern="12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y</a:t>
                      </a:r>
                      <a:r>
                        <a:rPr kumimoji="1" lang="zh-CN" altLang="en-US" sz="1400" b="0" kern="12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分别是小批量样本的特征和标签</a:t>
                      </a:r>
                      <a:br>
                        <a:rPr kumimoji="1" lang="en-US" altLang="zh-CN" sz="1400" b="0" kern="1200" dirty="0">
                          <a:solidFill>
                            <a:sysClr val="windowText" lastClr="000000"/>
                          </a:solidFill>
                          <a:latin typeface="Times New Roman" panose="02020603050405020304" pitchFamily="18" charset="0"/>
                          <a:ea typeface="+mn-ea"/>
                          <a:cs typeface="Times New Roman" panose="02020603050405020304" pitchFamily="18" charset="0"/>
                        </a:rPr>
                      </a:b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l = loss(net(X, w, b), y).sum()     </a:t>
                      </a:r>
                      <a:r>
                        <a:rPr kumimoji="1" lang="en-US" altLang="zh-CN" sz="1400" b="0" kern="12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 l</a:t>
                      </a:r>
                      <a:r>
                        <a:rPr kumimoji="1" lang="zh-CN" altLang="en-US" sz="1400" b="0" kern="12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是有关小批量</a:t>
                      </a:r>
                      <a:r>
                        <a:rPr kumimoji="1" lang="en-US" altLang="zh-CN" sz="1400" b="0" kern="12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X</a:t>
                      </a:r>
                      <a:r>
                        <a:rPr kumimoji="1" lang="zh-CN" altLang="en-US" sz="1400" b="0" kern="12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和</a:t>
                      </a:r>
                      <a:r>
                        <a:rPr kumimoji="1" lang="en-US" altLang="zh-CN" sz="1400" b="0" kern="12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y</a:t>
                      </a:r>
                      <a:r>
                        <a:rPr kumimoji="1" lang="zh-CN" altLang="en-US" sz="1400" b="0" kern="12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的损失</a:t>
                      </a:r>
                      <a:br>
                        <a:rPr kumimoji="1" lang="zh-CN" altLang="en-US" sz="1600" b="0" kern="1200" dirty="0">
                          <a:solidFill>
                            <a:sysClr val="windowText" lastClr="000000"/>
                          </a:solidFill>
                          <a:latin typeface="Times New Roman" panose="02020603050405020304" pitchFamily="18" charset="0"/>
                          <a:ea typeface="+mn-ea"/>
                          <a:cs typeface="Times New Roman" panose="02020603050405020304" pitchFamily="18" charset="0"/>
                        </a:rPr>
                      </a:br>
                      <a:r>
                        <a:rPr kumimoji="1" lang="zh-CN" altLang="en-US" sz="1600" b="0" kern="1200" dirty="0">
                          <a:solidFill>
                            <a:sysClr val="windowText" lastClr="000000"/>
                          </a:solidFill>
                          <a:latin typeface="Times New Roman" panose="02020603050405020304" pitchFamily="18" charset="0"/>
                          <a:ea typeface="+mn-ea"/>
                          <a:cs typeface="Times New Roman" panose="02020603050405020304" pitchFamily="18" charset="0"/>
                        </a:rPr>
                        <a:t>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l.backward</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a:t>
                      </a:r>
                      <a:r>
                        <a:rPr kumimoji="1" lang="en-US" altLang="zh-CN" sz="1400" b="0" kern="12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 </a:t>
                      </a:r>
                      <a:r>
                        <a:rPr kumimoji="1" lang="zh-CN" altLang="en-US" sz="1400" b="0" kern="12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小批量的损失对模型参数求梯度</a:t>
                      </a:r>
                      <a:br>
                        <a:rPr kumimoji="1" lang="zh-CN" altLang="en-US" sz="1600" b="0" kern="1200" dirty="0">
                          <a:solidFill>
                            <a:sysClr val="windowText" lastClr="000000"/>
                          </a:solidFill>
                          <a:latin typeface="Times New Roman" panose="02020603050405020304" pitchFamily="18" charset="0"/>
                          <a:ea typeface="+mn-ea"/>
                          <a:cs typeface="Times New Roman" panose="02020603050405020304" pitchFamily="18" charset="0"/>
                        </a:rPr>
                      </a:br>
                      <a:r>
                        <a:rPr kumimoji="1" lang="zh-CN" altLang="en-US" sz="1600" b="0" kern="1200" dirty="0">
                          <a:solidFill>
                            <a:sysClr val="windowText" lastClr="000000"/>
                          </a:solidFill>
                          <a:latin typeface="Times New Roman" panose="02020603050405020304" pitchFamily="18" charset="0"/>
                          <a:ea typeface="+mn-ea"/>
                          <a:cs typeface="Times New Roman" panose="02020603050405020304" pitchFamily="18" charset="0"/>
                        </a:rPr>
                        <a:t>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sgd</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([w, b],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lr</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batch_size</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a:t>
                      </a:r>
                      <a:r>
                        <a:rPr kumimoji="1" lang="en-US" altLang="zh-CN" sz="1400" b="0" kern="12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 </a:t>
                      </a:r>
                      <a:r>
                        <a:rPr kumimoji="1" lang="zh-CN" altLang="en-US" sz="1400" b="0" kern="12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使用小批量随机梯度下降迭代模型参数</a:t>
                      </a:r>
                      <a:br>
                        <a:rPr kumimoji="1" lang="zh-CN" altLang="en-US" sz="1600" b="0" kern="1200" dirty="0">
                          <a:solidFill>
                            <a:sysClr val="windowText" lastClr="000000"/>
                          </a:solidFill>
                          <a:latin typeface="Times New Roman" panose="02020603050405020304" pitchFamily="18" charset="0"/>
                          <a:ea typeface="+mn-ea"/>
                          <a:cs typeface="Times New Roman" panose="02020603050405020304" pitchFamily="18" charset="0"/>
                        </a:rPr>
                      </a:br>
                      <a:r>
                        <a:rPr kumimoji="1" lang="zh-CN" altLang="en-US" sz="1600" b="0" kern="1200" dirty="0">
                          <a:solidFill>
                            <a:sysClr val="windowText" lastClr="000000"/>
                          </a:solidFill>
                          <a:latin typeface="Times New Roman" panose="02020603050405020304" pitchFamily="18" charset="0"/>
                          <a:ea typeface="+mn-ea"/>
                          <a:cs typeface="Times New Roman" panose="02020603050405020304" pitchFamily="18" charset="0"/>
                        </a:rPr>
                        <a:t>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w.grad.data.zero</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_()    </a:t>
                      </a:r>
                      <a:r>
                        <a:rPr kumimoji="1" lang="en-US" altLang="zh-CN" sz="1400" b="0" kern="12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 </a:t>
                      </a:r>
                      <a:r>
                        <a:rPr kumimoji="1" lang="zh-CN" altLang="en-US" sz="1400" b="0" kern="12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梯度清零</a:t>
                      </a:r>
                      <a:b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b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b.grad.data.zero</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_()</a:t>
                      </a:r>
                      <a:b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b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train_l</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 loss(net(features, w, b), labels)</a:t>
                      </a:r>
                      <a:b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b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print('epoch %d, loss %f' % (epoch + 1,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train_l.mean</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().item()))</a:t>
                      </a:r>
                    </a:p>
                  </a:txBody>
                  <a:tcP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40521486"/>
                  </a:ext>
                </a:extLst>
              </a:tr>
            </a:tbl>
          </a:graphicData>
        </a:graphic>
      </p:graphicFrame>
      <p:sp>
        <p:nvSpPr>
          <p:cNvPr id="7" name="文本框 4"/>
          <p:cNvSpPr txBox="1"/>
          <p:nvPr/>
        </p:nvSpPr>
        <p:spPr>
          <a:xfrm>
            <a:off x="777846" y="900385"/>
            <a:ext cx="204247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rgbClr val="0000FF"/>
                </a:solidFill>
                <a:latin typeface="微软雅黑" panose="020B0503020204020204" pitchFamily="34" charset="-122"/>
                <a:ea typeface="微软雅黑" panose="020B0503020204020204" pitchFamily="34" charset="-122"/>
              </a:rPr>
              <a:t>模型训练</a:t>
            </a:r>
            <a:endParaRPr lang="en-US" altLang="zh-CN" sz="2400" b="1"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633932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3.1</a:t>
            </a:r>
            <a:r>
              <a:rPr lang="zh-CN" altLang="en-US" sz="2800" b="1" dirty="0">
                <a:solidFill>
                  <a:srgbClr val="000000"/>
                </a:solidFill>
                <a:latin typeface="微软雅黑" panose="020B0503020204020204" pitchFamily="34" charset="-122"/>
                <a:ea typeface="微软雅黑" panose="020B0503020204020204" pitchFamily="34" charset="-122"/>
              </a:rPr>
              <a:t> 手动实现线性回归</a:t>
            </a:r>
            <a:endParaRPr lang="en-US" altLang="zh-CN" sz="2800" b="1" dirty="0">
              <a:solidFill>
                <a:srgbClr val="000000"/>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67D6583B-AD4C-C340-9280-20419A075A48}"/>
              </a:ext>
            </a:extLst>
          </p:cNvPr>
          <p:cNvSpPr/>
          <p:nvPr/>
        </p:nvSpPr>
        <p:spPr>
          <a:xfrm>
            <a:off x="777845" y="1238874"/>
            <a:ext cx="10625959" cy="369332"/>
          </a:xfrm>
          <a:prstGeom prst="rect">
            <a:avLst/>
          </a:prstGeom>
        </p:spPr>
        <p:txBody>
          <a:bodyPr wrap="square">
            <a:spAutoFit/>
          </a:bodyPr>
          <a:lstStyle/>
          <a:p>
            <a:pPr marL="285750" indent="-285750">
              <a:buClr>
                <a:srgbClr val="0000FF"/>
              </a:buClr>
              <a:buFont typeface="Wingdings" pitchFamily="2" charset="2"/>
              <a:buChar char="n"/>
            </a:pPr>
            <a:r>
              <a:rPr lang="zh-CN" altLang="en-US" dirty="0">
                <a:latin typeface="微软雅黑" panose="020B0503020204020204" pitchFamily="34" charset="-122"/>
                <a:ea typeface="微软雅黑" panose="020B0503020204020204" pitchFamily="34" charset="-122"/>
              </a:rPr>
              <a:t>训练完成后，打印出学到的参数和用来生成训练集的真实参数，通过比较发现它们之间非常接近。 </a:t>
            </a:r>
          </a:p>
        </p:txBody>
      </p:sp>
      <p:graphicFrame>
        <p:nvGraphicFramePr>
          <p:cNvPr id="3" name="表格 2"/>
          <p:cNvGraphicFramePr>
            <a:graphicFrameLocks noGrp="1"/>
          </p:cNvGraphicFramePr>
          <p:nvPr/>
        </p:nvGraphicFramePr>
        <p:xfrm>
          <a:off x="777845" y="1876446"/>
          <a:ext cx="10110114" cy="613366"/>
        </p:xfrm>
        <a:graphic>
          <a:graphicData uri="http://schemas.openxmlformats.org/drawingml/2006/table">
            <a:tbl>
              <a:tblPr firstRow="1" bandRow="1">
                <a:tableStyleId>{5C22544A-7EE6-4342-B048-85BDC9FD1C3A}</a:tableStyleId>
              </a:tblPr>
              <a:tblGrid>
                <a:gridCol w="636176">
                  <a:extLst>
                    <a:ext uri="{9D8B030D-6E8A-4147-A177-3AD203B41FA5}">
                      <a16:colId xmlns:a16="http://schemas.microsoft.com/office/drawing/2014/main" val="2615445154"/>
                    </a:ext>
                  </a:extLst>
                </a:gridCol>
                <a:gridCol w="9473938">
                  <a:extLst>
                    <a:ext uri="{9D8B030D-6E8A-4147-A177-3AD203B41FA5}">
                      <a16:colId xmlns:a16="http://schemas.microsoft.com/office/drawing/2014/main" val="1092369286"/>
                    </a:ext>
                  </a:extLst>
                </a:gridCol>
              </a:tblGrid>
              <a:tr h="613366">
                <a:tc>
                  <a:txBody>
                    <a:bodyPr/>
                    <a:lstStyle/>
                    <a:p>
                      <a:pPr algn="ctr"/>
                      <a:r>
                        <a:rPr lang="en-US" altLang="zh-CN" sz="1600" b="0" dirty="0">
                          <a:solidFill>
                            <a:sysClr val="windowText" lastClr="000000"/>
                          </a:solidFill>
                          <a:latin typeface="Times New Roman" panose="02020603050405020304" pitchFamily="18" charset="0"/>
                          <a:ea typeface="微软雅黑" panose="020B0503020204020204" pitchFamily="34" charset="-122"/>
                          <a:cs typeface="Times New Roman" panose="02020603050405020304" pitchFamily="18" charset="0"/>
                        </a:rPr>
                        <a:t>1</a:t>
                      </a:r>
                    </a:p>
                    <a:p>
                      <a:pPr algn="ctr"/>
                      <a:r>
                        <a:rPr lang="en-US" altLang="zh-CN" sz="1600" b="0" dirty="0">
                          <a:solidFill>
                            <a:sysClr val="windowText" lastClr="000000"/>
                          </a:solidFill>
                          <a:latin typeface="Times New Roman" panose="02020603050405020304" pitchFamily="18" charset="0"/>
                          <a:ea typeface="微软雅黑" panose="020B0503020204020204" pitchFamily="34" charset="-122"/>
                          <a:cs typeface="Times New Roman" panose="02020603050405020304" pitchFamily="18" charset="0"/>
                        </a:rPr>
                        <a:t>2</a:t>
                      </a:r>
                    </a:p>
                  </a:txBody>
                  <a:tcP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kern="1200" dirty="0">
                          <a:solidFill>
                            <a:sysClr val="windowText" lastClr="000000"/>
                          </a:solidFill>
                          <a:latin typeface="Times New Roman" panose="02020603050405020304" pitchFamily="18" charset="0"/>
                          <a:ea typeface="微软雅黑" panose="020B0503020204020204" pitchFamily="34" charset="-122"/>
                          <a:cs typeface="Times New Roman" panose="02020603050405020304" pitchFamily="18" charset="0"/>
                        </a:rPr>
                        <a:t>print(</a:t>
                      </a:r>
                      <a:r>
                        <a:rPr kumimoji="1" lang="en-US" altLang="zh-CN" sz="1600" b="0" kern="1200" dirty="0" err="1">
                          <a:solidFill>
                            <a:sysClr val="windowText" lastClr="000000"/>
                          </a:solidFill>
                          <a:latin typeface="Times New Roman" panose="02020603050405020304" pitchFamily="18" charset="0"/>
                          <a:ea typeface="微软雅黑" panose="020B0503020204020204" pitchFamily="34" charset="-122"/>
                          <a:cs typeface="Times New Roman" panose="02020603050405020304" pitchFamily="18" charset="0"/>
                        </a:rPr>
                        <a:t>true_w</a:t>
                      </a:r>
                      <a:r>
                        <a:rPr kumimoji="1" lang="en-US" altLang="zh-CN" sz="1600" b="0" kern="1200" dirty="0">
                          <a:solidFill>
                            <a:sysClr val="windowText" lastClr="000000"/>
                          </a:solidFill>
                          <a:latin typeface="Times New Roman" panose="02020603050405020304" pitchFamily="18" charset="0"/>
                          <a:ea typeface="微软雅黑" panose="020B0503020204020204" pitchFamily="34" charset="-122"/>
                          <a:cs typeface="Times New Roman" panose="02020603050405020304" pitchFamily="18" charset="0"/>
                        </a:rPr>
                        <a:t>, '\n', w)</a:t>
                      </a:r>
                      <a:br>
                        <a:rPr kumimoji="1" lang="en-US" altLang="zh-CN" sz="1600" b="0" kern="1200" dirty="0">
                          <a:solidFill>
                            <a:sysClr val="windowText" lastClr="000000"/>
                          </a:solidFill>
                          <a:latin typeface="Times New Roman" panose="02020603050405020304" pitchFamily="18" charset="0"/>
                          <a:ea typeface="微软雅黑" panose="020B0503020204020204" pitchFamily="34" charset="-122"/>
                          <a:cs typeface="Times New Roman" panose="02020603050405020304" pitchFamily="18" charset="0"/>
                        </a:rPr>
                      </a:br>
                      <a:r>
                        <a:rPr kumimoji="1" lang="en-US" altLang="zh-CN" sz="1600" b="0" kern="1200" dirty="0">
                          <a:solidFill>
                            <a:sysClr val="windowText" lastClr="000000"/>
                          </a:solidFill>
                          <a:latin typeface="Times New Roman" panose="02020603050405020304" pitchFamily="18" charset="0"/>
                          <a:ea typeface="微软雅黑" panose="020B0503020204020204" pitchFamily="34" charset="-122"/>
                          <a:cs typeface="Times New Roman" panose="02020603050405020304" pitchFamily="18" charset="0"/>
                        </a:rPr>
                        <a:t>print(</a:t>
                      </a:r>
                      <a:r>
                        <a:rPr kumimoji="1" lang="en-US" altLang="zh-CN" sz="1600" b="0" kern="1200" dirty="0" err="1">
                          <a:solidFill>
                            <a:sysClr val="windowText" lastClr="000000"/>
                          </a:solidFill>
                          <a:latin typeface="Times New Roman" panose="02020603050405020304" pitchFamily="18" charset="0"/>
                          <a:ea typeface="微软雅黑" panose="020B0503020204020204" pitchFamily="34" charset="-122"/>
                          <a:cs typeface="Times New Roman" panose="02020603050405020304" pitchFamily="18" charset="0"/>
                        </a:rPr>
                        <a:t>true_b</a:t>
                      </a:r>
                      <a:r>
                        <a:rPr kumimoji="1" lang="en-US" altLang="zh-CN" sz="1600" b="0" kern="1200" dirty="0">
                          <a:solidFill>
                            <a:sysClr val="windowText" lastClr="000000"/>
                          </a:solidFill>
                          <a:latin typeface="Times New Roman" panose="02020603050405020304" pitchFamily="18" charset="0"/>
                          <a:ea typeface="微软雅黑" panose="020B0503020204020204" pitchFamily="34" charset="-122"/>
                          <a:cs typeface="Times New Roman" panose="02020603050405020304" pitchFamily="18" charset="0"/>
                        </a:rPr>
                        <a:t>, '\n', b)</a:t>
                      </a:r>
                    </a:p>
                  </a:txBody>
                  <a:tcP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40521486"/>
                  </a:ext>
                </a:extLst>
              </a:tr>
            </a:tbl>
          </a:graphicData>
        </a:graphic>
      </p:graphicFrame>
      <p:sp>
        <p:nvSpPr>
          <p:cNvPr id="7" name="矩形 6">
            <a:extLst>
              <a:ext uri="{FF2B5EF4-FFF2-40B4-BE49-F238E27FC236}">
                <a16:creationId xmlns:a16="http://schemas.microsoft.com/office/drawing/2014/main" id="{67D6583B-AD4C-C340-9280-20419A075A48}"/>
              </a:ext>
            </a:extLst>
          </p:cNvPr>
          <p:cNvSpPr/>
          <p:nvPr/>
        </p:nvSpPr>
        <p:spPr>
          <a:xfrm>
            <a:off x="777845" y="2976585"/>
            <a:ext cx="5490753" cy="369332"/>
          </a:xfrm>
          <a:prstGeom prst="rect">
            <a:avLst/>
          </a:prstGeom>
        </p:spPr>
        <p:txBody>
          <a:bodyPr wrap="square">
            <a:spAutoFit/>
          </a:bodyPr>
          <a:lstStyle/>
          <a:p>
            <a:pPr marL="285750" indent="-285750">
              <a:buClr>
                <a:srgbClr val="0000FF"/>
              </a:buClr>
              <a:buFont typeface="Wingdings" pitchFamily="2" charset="2"/>
              <a:buChar char="n"/>
            </a:pPr>
            <a:r>
              <a:rPr lang="zh-CN" altLang="en-US" dirty="0">
                <a:latin typeface="微软雅黑" panose="020B0503020204020204" pitchFamily="34" charset="-122"/>
                <a:ea typeface="微软雅黑" panose="020B0503020204020204" pitchFamily="34" charset="-122"/>
              </a:rPr>
              <a:t>输出的结果：</a:t>
            </a:r>
          </a:p>
        </p:txBody>
      </p:sp>
      <p:graphicFrame>
        <p:nvGraphicFramePr>
          <p:cNvPr id="8" name="表格 7"/>
          <p:cNvGraphicFramePr>
            <a:graphicFrameLocks noGrp="1"/>
          </p:cNvGraphicFramePr>
          <p:nvPr/>
        </p:nvGraphicFramePr>
        <p:xfrm>
          <a:off x="777845" y="3552142"/>
          <a:ext cx="10110114" cy="1146606"/>
        </p:xfrm>
        <a:graphic>
          <a:graphicData uri="http://schemas.openxmlformats.org/drawingml/2006/table">
            <a:tbl>
              <a:tblPr firstRow="1" bandRow="1">
                <a:tableStyleId>{5C22544A-7EE6-4342-B048-85BDC9FD1C3A}</a:tableStyleId>
              </a:tblPr>
              <a:tblGrid>
                <a:gridCol w="655029">
                  <a:extLst>
                    <a:ext uri="{9D8B030D-6E8A-4147-A177-3AD203B41FA5}">
                      <a16:colId xmlns:a16="http://schemas.microsoft.com/office/drawing/2014/main" val="2615445154"/>
                    </a:ext>
                  </a:extLst>
                </a:gridCol>
                <a:gridCol w="9455085">
                  <a:extLst>
                    <a:ext uri="{9D8B030D-6E8A-4147-A177-3AD203B41FA5}">
                      <a16:colId xmlns:a16="http://schemas.microsoft.com/office/drawing/2014/main" val="1092369286"/>
                    </a:ext>
                  </a:extLst>
                </a:gridCol>
              </a:tblGrid>
              <a:tr h="1146606">
                <a:tc>
                  <a:txBody>
                    <a:bodyPr/>
                    <a:lstStyle/>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1</a:t>
                      </a:r>
                    </a:p>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2</a:t>
                      </a:r>
                    </a:p>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3</a:t>
                      </a:r>
                    </a:p>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5</a:t>
                      </a:r>
                    </a:p>
                  </a:txBody>
                  <a:tcP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[2, -3.4]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tensor([[ 2.0000], [-3.3996]],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requires_grad</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=True)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4.2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tensor([4.1995],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requires_grad</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=True) </a:t>
                      </a:r>
                    </a:p>
                  </a:txBody>
                  <a:tcP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40521486"/>
                  </a:ext>
                </a:extLst>
              </a:tr>
            </a:tbl>
          </a:graphicData>
        </a:graphic>
      </p:graphicFrame>
    </p:spTree>
    <p:extLst>
      <p:ext uri="{BB962C8B-B14F-4D97-AF65-F5344CB8AC3E}">
        <p14:creationId xmlns:p14="http://schemas.microsoft.com/office/powerpoint/2010/main" val="157707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86899" y="154752"/>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3.2</a:t>
            </a:r>
            <a:r>
              <a:rPr lang="zh-CN" altLang="en-US" sz="2800" b="1" dirty="0">
                <a:solidFill>
                  <a:srgbClr val="000000"/>
                </a:solidFill>
                <a:latin typeface="微软雅黑" panose="020B0503020204020204" pitchFamily="34" charset="-122"/>
                <a:ea typeface="微软雅黑" panose="020B0503020204020204" pitchFamily="34" charset="-122"/>
              </a:rPr>
              <a:t> 利用</a:t>
            </a:r>
            <a:r>
              <a:rPr lang="en-US" altLang="zh-CN" sz="2800" b="1" dirty="0" err="1">
                <a:solidFill>
                  <a:srgbClr val="000000"/>
                </a:solidFill>
                <a:latin typeface="微软雅黑" panose="020B0503020204020204" pitchFamily="34" charset="-122"/>
                <a:ea typeface="微软雅黑" panose="020B0503020204020204" pitchFamily="34" charset="-122"/>
              </a:rPr>
              <a:t>torch.nn</a:t>
            </a:r>
            <a:r>
              <a:rPr lang="zh-CN" altLang="en-US" sz="2800" b="1" dirty="0">
                <a:solidFill>
                  <a:srgbClr val="000000"/>
                </a:solidFill>
                <a:latin typeface="微软雅黑" panose="020B0503020204020204" pitchFamily="34" charset="-122"/>
                <a:ea typeface="微软雅黑" panose="020B0503020204020204" pitchFamily="34" charset="-122"/>
              </a:rPr>
              <a:t>实现线性回归</a:t>
            </a:r>
          </a:p>
        </p:txBody>
      </p:sp>
      <p:sp>
        <p:nvSpPr>
          <p:cNvPr id="9" name="文本框 8"/>
          <p:cNvSpPr txBox="1"/>
          <p:nvPr/>
        </p:nvSpPr>
        <p:spPr>
          <a:xfrm>
            <a:off x="786899" y="1049883"/>
            <a:ext cx="4214759" cy="461665"/>
          </a:xfrm>
          <a:prstGeom prst="rect">
            <a:avLst/>
          </a:prstGeom>
          <a:noFill/>
        </p:spPr>
        <p:txBody>
          <a:bodyPr wrap="square" rtlCol="0">
            <a:spAutoFit/>
          </a:bodyPr>
          <a:lstStyle/>
          <a:p>
            <a:r>
              <a:rPr lang="en-US" altLang="zh-CN" sz="2400" b="1" dirty="0" err="1">
                <a:solidFill>
                  <a:srgbClr val="0000FF"/>
                </a:solidFill>
                <a:latin typeface="微软雅黑" panose="020B0503020204020204" pitchFamily="34" charset="-122"/>
                <a:ea typeface="微软雅黑" panose="020B0503020204020204" pitchFamily="34" charset="-122"/>
              </a:rPr>
              <a:t>Torch.nn</a:t>
            </a:r>
            <a:r>
              <a:rPr lang="en-US" altLang="zh-CN" sz="2400" b="1" dirty="0">
                <a:solidFill>
                  <a:srgbClr val="0000FF"/>
                </a:solidFill>
                <a:latin typeface="微软雅黑" panose="020B0503020204020204" pitchFamily="34" charset="-122"/>
                <a:ea typeface="微软雅黑" panose="020B0503020204020204" pitchFamily="34" charset="-122"/>
              </a:rPr>
              <a:t> </a:t>
            </a:r>
            <a:r>
              <a:rPr lang="zh-CN" altLang="en-US" sz="2400" b="1" dirty="0">
                <a:solidFill>
                  <a:srgbClr val="0000FF"/>
                </a:solidFill>
                <a:latin typeface="微软雅黑" panose="020B0503020204020204" pitchFamily="34" charset="-122"/>
                <a:ea typeface="微软雅黑" panose="020B0503020204020204" pitchFamily="34" charset="-122"/>
              </a:rPr>
              <a:t>模块简介</a:t>
            </a:r>
            <a:endParaRPr lang="en-US" altLang="zh-CN" sz="2400" b="1" dirty="0">
              <a:solidFill>
                <a:srgbClr val="0000FF"/>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0" name="文本框 9"/>
              <p:cNvSpPr txBox="1"/>
              <p:nvPr/>
            </p:nvSpPr>
            <p:spPr>
              <a:xfrm>
                <a:off x="786899" y="1883459"/>
                <a:ext cx="9271501" cy="1200329"/>
              </a:xfrm>
              <a:prstGeom prst="rect">
                <a:avLst/>
              </a:prstGeom>
              <a:noFill/>
            </p:spPr>
            <p:txBody>
              <a:bodyPr wrap="square" rtlCol="0">
                <a:spAutoFit/>
              </a:bodyPr>
              <a:lstStyle/>
              <a:p>
                <a:pPr marL="285750" indent="-285750">
                  <a:buClr>
                    <a:srgbClr val="0000FF"/>
                  </a:buClr>
                  <a:buFont typeface="Wingdings" pitchFamily="2" charset="2"/>
                  <a:buChar char="n"/>
                </a:pPr>
                <a:r>
                  <a:rPr lang="zh-CN" altLang="en-US" b="1" dirty="0">
                    <a:solidFill>
                      <a:srgbClr val="FF0000"/>
                    </a:solidFill>
                    <a:ea typeface="微软雅黑" panose="020B0503020204020204" pitchFamily="34" charset="-122"/>
                    <a:cs typeface="Times New Roman" panose="02020603050405020304" pitchFamily="18" charset="0"/>
                  </a:rPr>
                  <a:t> </a:t>
                </a:r>
                <a14:m>
                  <m:oMath xmlns:m="http://schemas.openxmlformats.org/officeDocument/2006/math">
                    <m:r>
                      <a:rPr lang="en-US" altLang="zh-CN" b="1" i="0" dirty="0" err="1" smtClean="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𝐭𝐨𝐫𝐜𝐡</m:t>
                    </m:r>
                    <m:r>
                      <a:rPr lang="en-US" altLang="zh-CN" b="1" i="0" dirty="0" err="1" smtClean="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b="1" i="0" dirty="0" err="1" smtClean="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𝐧𝐧</m:t>
                    </m:r>
                    <m:r>
                      <a:rPr lang="en-US" altLang="zh-CN" b="1" i="0" dirty="0" smtClean="0">
                        <a:solidFill>
                          <a:schemeClr val="accent2">
                            <a:lumMod val="75000"/>
                          </a:schemeClr>
                        </a:solidFill>
                        <a:latin typeface="Cambria Math" panose="02040503050406030204" pitchFamily="18" charset="0"/>
                        <a:ea typeface="微软雅黑" panose="020B0503020204020204" pitchFamily="34" charset="-122"/>
                        <a:cs typeface="Times New Roman" panose="02020603050405020304" pitchFamily="18" charset="0"/>
                      </a:rPr>
                      <m:t> </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模块是</a:t>
                </a:r>
                <a:r>
                  <a:rPr lang="en-US" altLang="zh-CN" dirty="0" err="1">
                    <a:latin typeface="微软雅黑" panose="020B0503020204020204" pitchFamily="34" charset="-122"/>
                    <a:ea typeface="微软雅黑" panose="020B0503020204020204" pitchFamily="34" charset="-122"/>
                    <a:cs typeface="Times New Roman" panose="02020603050405020304" pitchFamily="18" charset="0"/>
                  </a:rPr>
                  <a:t>Pytorch</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为神经网络设计的模块化接口， 该模块定义了大量的神经网络层。</a:t>
                </a:r>
                <a14:m>
                  <m:oMath xmlns:m="http://schemas.openxmlformats.org/officeDocument/2006/math">
                    <m:r>
                      <a:rPr lang="en-US" altLang="zh-CN" b="1" i="0" dirty="0" smtClean="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𝐧𝐧</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rPr>
                  <a:t> 利用</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a:t>
                </a:r>
                <a14:m>
                  <m:oMath xmlns:m="http://schemas.openxmlformats.org/officeDocument/2006/math">
                    <m:r>
                      <a:rPr lang="en-US" altLang="zh-CN" b="1" i="0" dirty="0" smtClean="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𝐚𝐮𝐭𝐨𝐠𝐫𝐚𝐝</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rPr>
                  <a:t> 来定义模型，其核心数据结构是</a:t>
                </a:r>
                <a14:m>
                  <m:oMath xmlns:m="http://schemas.openxmlformats.org/officeDocument/2006/math">
                    <m:r>
                      <a:rPr lang="en-US" altLang="zh-CN" b="0" i="0" dirty="0" smtClean="0">
                        <a:latin typeface="Cambria Math" panose="02040503050406030204" pitchFamily="18" charset="0"/>
                        <a:ea typeface="微软雅黑" panose="020B0503020204020204" pitchFamily="34" charset="-122"/>
                        <a:cs typeface="Times New Roman" panose="02020603050405020304" pitchFamily="18" charset="0"/>
                      </a:rPr>
                      <m:t> </m:t>
                    </m:r>
                    <m:r>
                      <a:rPr lang="en-US" altLang="zh-CN" b="1" i="0" dirty="0" smtClean="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𝐌𝐨𝐝𝐮𝐥𝐞</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Clr>
                    <a:srgbClr val="0000FF"/>
                  </a:buClr>
                  <a:buFont typeface="Wingdings" pitchFamily="2" charset="2"/>
                  <a:buChar char="n"/>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下表给出了部分</a:t>
                </a:r>
                <a14:m>
                  <m:oMath xmlns:m="http://schemas.openxmlformats.org/officeDocument/2006/math">
                    <m:r>
                      <a:rPr lang="en-US" altLang="zh-CN" b="0" i="0" dirty="0" smtClean="0">
                        <a:latin typeface="Cambria Math" panose="02040503050406030204" pitchFamily="18" charset="0"/>
                        <a:ea typeface="微软雅黑" panose="020B0503020204020204" pitchFamily="34" charset="-122"/>
                        <a:cs typeface="Times New Roman" panose="02020603050405020304" pitchFamily="18" charset="0"/>
                      </a:rPr>
                      <m:t> </m:t>
                    </m:r>
                    <m:r>
                      <a:rPr lang="en-US" altLang="zh-CN" b="1" i="0" dirty="0" smtClean="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𝐧𝐧</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rPr>
                  <a:t> 中所包含模块（其它模块可查阅官方</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API</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786899" y="1883459"/>
                <a:ext cx="9271501" cy="1200329"/>
              </a:xfrm>
              <a:prstGeom prst="rect">
                <a:avLst/>
              </a:prstGeom>
              <a:blipFill>
                <a:blip r:embed="rId3"/>
                <a:stretch>
                  <a:fillRect l="-274" t="-1042" b="-6250"/>
                </a:stretch>
              </a:blipFill>
            </p:spPr>
            <p:txBody>
              <a:bodyPr/>
              <a:lstStyle/>
              <a:p>
                <a:r>
                  <a:rPr lang="zh-CN" altLang="en-US">
                    <a:noFill/>
                  </a:rPr>
                  <a:t> </a:t>
                </a:r>
              </a:p>
            </p:txBody>
          </p:sp>
        </mc:Fallback>
      </mc:AlternateContent>
      <p:graphicFrame>
        <p:nvGraphicFramePr>
          <p:cNvPr id="11" name="表格 10"/>
          <p:cNvGraphicFramePr>
            <a:graphicFrameLocks noGrp="1"/>
          </p:cNvGraphicFramePr>
          <p:nvPr/>
        </p:nvGraphicFramePr>
        <p:xfrm>
          <a:off x="1232568" y="3429000"/>
          <a:ext cx="9726864" cy="2123440"/>
        </p:xfrm>
        <a:graphic>
          <a:graphicData uri="http://schemas.openxmlformats.org/drawingml/2006/table">
            <a:tbl>
              <a:tblPr firstRow="1" bandRow="1">
                <a:tableStyleId>{5C22544A-7EE6-4342-B048-85BDC9FD1C3A}</a:tableStyleId>
              </a:tblPr>
              <a:tblGrid>
                <a:gridCol w="2368885">
                  <a:extLst>
                    <a:ext uri="{9D8B030D-6E8A-4147-A177-3AD203B41FA5}">
                      <a16:colId xmlns:a16="http://schemas.microsoft.com/office/drawing/2014/main" val="2219677963"/>
                    </a:ext>
                  </a:extLst>
                </a:gridCol>
                <a:gridCol w="7357979">
                  <a:extLst>
                    <a:ext uri="{9D8B030D-6E8A-4147-A177-3AD203B41FA5}">
                      <a16:colId xmlns:a16="http://schemas.microsoft.com/office/drawing/2014/main" val="1370598837"/>
                    </a:ext>
                  </a:extLst>
                </a:gridCol>
              </a:tblGrid>
              <a:tr h="370840">
                <a:tc>
                  <a:txBody>
                    <a:bodyPr/>
                    <a:lstStyle/>
                    <a:p>
                      <a:pPr algn="ctr"/>
                      <a:r>
                        <a:rPr lang="zh-CN" altLang="en-US" dirty="0">
                          <a:latin typeface="DengXian" panose="02010600030101010101" pitchFamily="2" charset="-122"/>
                          <a:ea typeface="DengXian" panose="02010600030101010101" pitchFamily="2" charset="-122"/>
                        </a:rPr>
                        <a:t>模块</a:t>
                      </a:r>
                    </a:p>
                  </a:txBody>
                  <a:tcPr/>
                </a:tc>
                <a:tc>
                  <a:txBody>
                    <a:bodyPr/>
                    <a:lstStyle/>
                    <a:p>
                      <a:pPr algn="ctr"/>
                      <a:r>
                        <a:rPr lang="zh-CN" altLang="en-US" dirty="0">
                          <a:latin typeface="DengXian" panose="02010600030101010101" pitchFamily="2" charset="-122"/>
                          <a:ea typeface="DengXian" panose="02010600030101010101" pitchFamily="2" charset="-122"/>
                        </a:rPr>
                        <a:t>作用</a:t>
                      </a:r>
                    </a:p>
                  </a:txBody>
                  <a:tcPr/>
                </a:tc>
                <a:extLst>
                  <a:ext uri="{0D108BD9-81ED-4DB2-BD59-A6C34878D82A}">
                    <a16:rowId xmlns:a16="http://schemas.microsoft.com/office/drawing/2014/main" val="354490234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a:latin typeface="DengXian" panose="02010600030101010101" pitchFamily="2" charset="-122"/>
                          <a:ea typeface="DengXian" panose="02010600030101010101" pitchFamily="2" charset="-122"/>
                          <a:cs typeface="Times New Roman" panose="02020603050405020304" pitchFamily="18" charset="0"/>
                        </a:rPr>
                        <a:t>torch.nn.Module</a:t>
                      </a:r>
                      <a:r>
                        <a:rPr lang="en-US" altLang="zh-CN" dirty="0">
                          <a:latin typeface="DengXian" panose="02010600030101010101" pitchFamily="2" charset="-122"/>
                          <a:ea typeface="DengXian" panose="02010600030101010101" pitchFamily="2" charset="-122"/>
                          <a:cs typeface="Times New Roman" panose="02020603050405020304" pitchFamily="18" charset="0"/>
                        </a:rPr>
                        <a:t>()</a:t>
                      </a:r>
                    </a:p>
                  </a:txBody>
                  <a:tcPr anchor="ctr"/>
                </a:tc>
                <a:tc>
                  <a:txBody>
                    <a:bodyPr/>
                    <a:lstStyle/>
                    <a:p>
                      <a:r>
                        <a:rPr lang="en-US" altLang="zh-CN" dirty="0">
                          <a:latin typeface="DengXian" panose="02010600030101010101" pitchFamily="2" charset="-122"/>
                          <a:ea typeface="DengXian" panose="02010600030101010101" pitchFamily="2" charset="-122"/>
                          <a:cs typeface="Times New Roman" panose="02020603050405020304" pitchFamily="18" charset="0"/>
                        </a:rPr>
                        <a:t>Module</a:t>
                      </a:r>
                      <a:r>
                        <a:rPr lang="zh-CN" altLang="en-US" dirty="0">
                          <a:latin typeface="DengXian" panose="02010600030101010101" pitchFamily="2" charset="-122"/>
                          <a:ea typeface="DengXian" panose="02010600030101010101" pitchFamily="2" charset="-122"/>
                          <a:cs typeface="Times New Roman" panose="02020603050405020304" pitchFamily="18" charset="0"/>
                        </a:rPr>
                        <a:t>是所有神经网络模块的基类</a:t>
                      </a:r>
                    </a:p>
                  </a:txBody>
                  <a:tcPr anchor="ctr"/>
                </a:tc>
                <a:extLst>
                  <a:ext uri="{0D108BD9-81ED-4DB2-BD59-A6C34878D82A}">
                    <a16:rowId xmlns:a16="http://schemas.microsoft.com/office/drawing/2014/main" val="10511513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DengXian" panose="02010600030101010101" pitchFamily="2" charset="-122"/>
                          <a:ea typeface="DengXian" panose="02010600030101010101" pitchFamily="2" charset="-122"/>
                          <a:cs typeface="Times New Roman" panose="02020603050405020304" pitchFamily="18" charset="0"/>
                        </a:rPr>
                        <a:t>torch.nn.Linear</a:t>
                      </a:r>
                      <a:r>
                        <a:rPr lang="en-US" altLang="zh-CN" sz="1800" kern="1200" dirty="0">
                          <a:solidFill>
                            <a:schemeClr val="dk1"/>
                          </a:solidFill>
                          <a:latin typeface="DengXian" panose="02010600030101010101" pitchFamily="2" charset="-122"/>
                          <a:ea typeface="DengXian" panose="02010600030101010101" pitchFamily="2" charset="-122"/>
                          <a:cs typeface="Times New Roman" panose="02020603050405020304" pitchFamily="18" charset="0"/>
                        </a:rPr>
                        <a:t>()</a:t>
                      </a:r>
                    </a:p>
                  </a:txBody>
                  <a:tcPr anchor="ctr"/>
                </a:tc>
                <a:tc>
                  <a:txBody>
                    <a:bodyPr/>
                    <a:lstStyle/>
                    <a:p>
                      <a:r>
                        <a:rPr lang="en-US" altLang="zh-CN" dirty="0">
                          <a:latin typeface="DengXian" panose="02010600030101010101" pitchFamily="2" charset="-122"/>
                          <a:ea typeface="DengXian" panose="02010600030101010101" pitchFamily="2" charset="-122"/>
                          <a:cs typeface="Times New Roman" panose="02020603050405020304" pitchFamily="18" charset="0"/>
                        </a:rPr>
                        <a:t>Liner</a:t>
                      </a:r>
                      <a:r>
                        <a:rPr lang="zh-CN" altLang="en-US" dirty="0">
                          <a:latin typeface="DengXian" panose="02010600030101010101" pitchFamily="2" charset="-122"/>
                          <a:ea typeface="DengXian" panose="02010600030101010101" pitchFamily="2" charset="-122"/>
                          <a:cs typeface="Times New Roman" panose="02020603050405020304" pitchFamily="18" charset="0"/>
                        </a:rPr>
                        <a:t>用于对输入数据进行线性变换</a:t>
                      </a:r>
                    </a:p>
                  </a:txBody>
                  <a:tcPr anchor="ctr"/>
                </a:tc>
                <a:extLst>
                  <a:ext uri="{0D108BD9-81ED-4DB2-BD59-A6C34878D82A}">
                    <a16:rowId xmlns:a16="http://schemas.microsoft.com/office/drawing/2014/main" val="233337438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latin typeface="DengXian" panose="02010600030101010101" pitchFamily="2" charset="-122"/>
                          <a:ea typeface="DengXian" panose="02010600030101010101" pitchFamily="2" charset="-122"/>
                          <a:cs typeface="Times New Roman" panose="02020603050405020304" pitchFamily="18" charset="0"/>
                        </a:rPr>
                        <a:t>torch.nn.Sequential()</a:t>
                      </a:r>
                    </a:p>
                  </a:txBody>
                  <a:tcPr anchor="ctr"/>
                </a:tc>
                <a:tc>
                  <a:txBody>
                    <a:bodyPr/>
                    <a:lstStyle/>
                    <a:p>
                      <a:r>
                        <a:rPr lang="en-US" altLang="zh-CN" dirty="0">
                          <a:latin typeface="DengXian" panose="02010600030101010101" pitchFamily="2" charset="-122"/>
                          <a:ea typeface="DengXian" panose="02010600030101010101" pitchFamily="2" charset="-122"/>
                          <a:cs typeface="Times New Roman" panose="02020603050405020304" pitchFamily="18" charset="0"/>
                        </a:rPr>
                        <a:t>Sequential</a:t>
                      </a:r>
                      <a:r>
                        <a:rPr lang="zh-CN" altLang="en-US" dirty="0">
                          <a:latin typeface="DengXian" panose="02010600030101010101" pitchFamily="2" charset="-122"/>
                          <a:ea typeface="DengXian" panose="02010600030101010101" pitchFamily="2" charset="-122"/>
                          <a:cs typeface="Times New Roman" panose="02020603050405020304" pitchFamily="18" charset="0"/>
                        </a:rPr>
                        <a:t>是一个顺序容器</a:t>
                      </a:r>
                      <a:r>
                        <a:rPr lang="en-US" altLang="zh-CN" dirty="0">
                          <a:latin typeface="DengXian" panose="02010600030101010101" pitchFamily="2" charset="-122"/>
                          <a:ea typeface="DengXian" panose="02010600030101010101" pitchFamily="2" charset="-122"/>
                          <a:cs typeface="Times New Roman" panose="02020603050405020304" pitchFamily="18" charset="0"/>
                        </a:rPr>
                        <a:t>, </a:t>
                      </a:r>
                      <a:r>
                        <a:rPr lang="zh-CN" altLang="en-US" dirty="0">
                          <a:latin typeface="DengXian" panose="02010600030101010101" pitchFamily="2" charset="-122"/>
                          <a:ea typeface="DengXian" panose="02010600030101010101" pitchFamily="2" charset="-122"/>
                          <a:cs typeface="Times New Roman" panose="02020603050405020304" pitchFamily="18" charset="0"/>
                        </a:rPr>
                        <a:t>其中模块的添加顺序与在构造函数中传递模块时的顺序相同</a:t>
                      </a:r>
                    </a:p>
                  </a:txBody>
                  <a:tcPr anchor="ctr"/>
                </a:tc>
                <a:extLst>
                  <a:ext uri="{0D108BD9-81ED-4DB2-BD59-A6C34878D82A}">
                    <a16:rowId xmlns:a16="http://schemas.microsoft.com/office/drawing/2014/main" val="186806034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DengXian" panose="02010600030101010101" pitchFamily="2" charset="-122"/>
                          <a:ea typeface="DengXian" panose="02010600030101010101" pitchFamily="2" charset="-122"/>
                          <a:cs typeface="Times New Roman" panose="02020603050405020304" pitchFamily="18" charset="0"/>
                        </a:rPr>
                        <a:t>torch.nn.MSELoss</a:t>
                      </a:r>
                      <a:endParaRPr lang="en-US" altLang="zh-CN" sz="1800" kern="1200" dirty="0">
                        <a:solidFill>
                          <a:schemeClr val="dk1"/>
                        </a:solidFill>
                        <a:latin typeface="DengXian" panose="02010600030101010101" pitchFamily="2" charset="-122"/>
                        <a:ea typeface="DengXian" panose="02010600030101010101" pitchFamily="2" charset="-122"/>
                        <a:cs typeface="Times New Roman" panose="02020603050405020304" pitchFamily="18" charset="0"/>
                      </a:endParaRPr>
                    </a:p>
                  </a:txBody>
                  <a:tcPr anchor="ctr"/>
                </a:tc>
                <a:tc>
                  <a:txBody>
                    <a:bodyPr/>
                    <a:lstStyle/>
                    <a:p>
                      <a:r>
                        <a:rPr lang="en-US" altLang="zh-CN" sz="1800" b="0" i="0" kern="1200" dirty="0" err="1">
                          <a:solidFill>
                            <a:schemeClr val="dk1"/>
                          </a:solidFill>
                          <a:effectLst/>
                          <a:latin typeface="DengXian" panose="02010600030101010101" pitchFamily="2" charset="-122"/>
                          <a:ea typeface="DengXian" panose="02010600030101010101" pitchFamily="2" charset="-122"/>
                          <a:cs typeface="+mn-cs"/>
                        </a:rPr>
                        <a:t>MSELoss</a:t>
                      </a:r>
                      <a:r>
                        <a:rPr lang="zh-CN" altLang="en-US" sz="1800" b="0" i="0" kern="1200" dirty="0">
                          <a:solidFill>
                            <a:schemeClr val="dk1"/>
                          </a:solidFill>
                          <a:effectLst/>
                          <a:latin typeface="DengXian" panose="02010600030101010101" pitchFamily="2" charset="-122"/>
                          <a:ea typeface="DengXian" panose="02010600030101010101" pitchFamily="2" charset="-122"/>
                          <a:cs typeface="+mn-cs"/>
                        </a:rPr>
                        <a:t>用于衡量输入</a:t>
                      </a:r>
                      <a:r>
                        <a:rPr lang="en-US" altLang="zh-CN" sz="1800" b="0" i="0" kern="1200" dirty="0">
                          <a:solidFill>
                            <a:schemeClr val="dk1"/>
                          </a:solidFill>
                          <a:effectLst/>
                          <a:latin typeface="DengXian" panose="02010600030101010101" pitchFamily="2" charset="-122"/>
                          <a:ea typeface="DengXian" panose="02010600030101010101" pitchFamily="2" charset="-122"/>
                          <a:cs typeface="+mn-cs"/>
                        </a:rPr>
                        <a:t>x</a:t>
                      </a:r>
                      <a:r>
                        <a:rPr lang="zh-CN" altLang="en-US" sz="1800" b="0" i="0" kern="1200" dirty="0">
                          <a:solidFill>
                            <a:schemeClr val="dk1"/>
                          </a:solidFill>
                          <a:effectLst/>
                          <a:latin typeface="DengXian" panose="02010600030101010101" pitchFamily="2" charset="-122"/>
                          <a:ea typeface="DengXian" panose="02010600030101010101" pitchFamily="2" charset="-122"/>
                          <a:cs typeface="+mn-cs"/>
                        </a:rPr>
                        <a:t>和目标</a:t>
                      </a:r>
                      <a:r>
                        <a:rPr lang="en-US" altLang="zh-CN" sz="1800" b="0" i="0" kern="1200" dirty="0">
                          <a:solidFill>
                            <a:schemeClr val="dk1"/>
                          </a:solidFill>
                          <a:effectLst/>
                          <a:latin typeface="DengXian" panose="02010600030101010101" pitchFamily="2" charset="-122"/>
                          <a:ea typeface="DengXian" panose="02010600030101010101" pitchFamily="2" charset="-122"/>
                          <a:cs typeface="+mn-cs"/>
                        </a:rPr>
                        <a:t>y</a:t>
                      </a:r>
                      <a:r>
                        <a:rPr lang="zh-CN" altLang="en-US" sz="1800" b="0" i="0" kern="1200" dirty="0">
                          <a:solidFill>
                            <a:schemeClr val="dk1"/>
                          </a:solidFill>
                          <a:effectLst/>
                          <a:latin typeface="DengXian" panose="02010600030101010101" pitchFamily="2" charset="-122"/>
                          <a:ea typeface="DengXian" panose="02010600030101010101" pitchFamily="2" charset="-122"/>
                          <a:cs typeface="+mn-cs"/>
                        </a:rPr>
                        <a:t>中每个元素之间的均方误差的标准</a:t>
                      </a:r>
                      <a:r>
                        <a:rPr lang="zh-CN" altLang="en-US" dirty="0">
                          <a:latin typeface="DengXian" panose="02010600030101010101" pitchFamily="2" charset="-122"/>
                          <a:ea typeface="DengXian" panose="02010600030101010101" pitchFamily="2" charset="-122"/>
                          <a:cs typeface="Times New Roman" panose="02020603050405020304" pitchFamily="18" charset="0"/>
                        </a:rPr>
                        <a:t>。</a:t>
                      </a:r>
                    </a:p>
                  </a:txBody>
                  <a:tcPr anchor="ctr"/>
                </a:tc>
                <a:extLst>
                  <a:ext uri="{0D108BD9-81ED-4DB2-BD59-A6C34878D82A}">
                    <a16:rowId xmlns:a16="http://schemas.microsoft.com/office/drawing/2014/main" val="1568467866"/>
                  </a:ext>
                </a:extLst>
              </a:tr>
            </a:tbl>
          </a:graphicData>
        </a:graphic>
      </p:graphicFrame>
    </p:spTree>
    <p:extLst>
      <p:ext uri="{BB962C8B-B14F-4D97-AF65-F5344CB8AC3E}">
        <p14:creationId xmlns:p14="http://schemas.microsoft.com/office/powerpoint/2010/main" val="6704029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86899" y="154752"/>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3.2</a:t>
            </a:r>
            <a:r>
              <a:rPr lang="zh-CN" altLang="en-US" sz="2800" b="1" dirty="0">
                <a:solidFill>
                  <a:srgbClr val="000000"/>
                </a:solidFill>
                <a:latin typeface="微软雅黑" panose="020B0503020204020204" pitchFamily="34" charset="-122"/>
                <a:ea typeface="微软雅黑" panose="020B0503020204020204" pitchFamily="34" charset="-122"/>
              </a:rPr>
              <a:t> 利用</a:t>
            </a:r>
            <a:r>
              <a:rPr lang="en-US" altLang="zh-CN" sz="2800" b="1" dirty="0" err="1">
                <a:solidFill>
                  <a:srgbClr val="000000"/>
                </a:solidFill>
                <a:latin typeface="微软雅黑" panose="020B0503020204020204" pitchFamily="34" charset="-122"/>
                <a:ea typeface="微软雅黑" panose="020B0503020204020204" pitchFamily="34" charset="-122"/>
              </a:rPr>
              <a:t>torch.nn</a:t>
            </a:r>
            <a:r>
              <a:rPr lang="zh-CN" altLang="en-US" sz="2800" b="1" dirty="0">
                <a:solidFill>
                  <a:srgbClr val="000000"/>
                </a:solidFill>
                <a:latin typeface="微软雅黑" panose="020B0503020204020204" pitchFamily="34" charset="-122"/>
                <a:ea typeface="微软雅黑" panose="020B0503020204020204" pitchFamily="34" charset="-122"/>
              </a:rPr>
              <a:t>实现线性回归</a:t>
            </a:r>
          </a:p>
        </p:txBody>
      </p:sp>
      <p:sp>
        <p:nvSpPr>
          <p:cNvPr id="7" name="文本框 4"/>
          <p:cNvSpPr txBox="1"/>
          <p:nvPr/>
        </p:nvSpPr>
        <p:spPr>
          <a:xfrm>
            <a:off x="786899" y="914060"/>
            <a:ext cx="1052616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rgbClr val="0000FF"/>
                </a:solidFill>
                <a:latin typeface="微软雅黑" panose="020B0503020204020204" pitchFamily="34" charset="-122"/>
                <a:ea typeface="微软雅黑" panose="020B0503020204020204" pitchFamily="34" charset="-122"/>
              </a:rPr>
              <a:t>读取数据</a:t>
            </a:r>
            <a:endParaRPr lang="en-US" altLang="zh-CN" sz="2400" b="1" dirty="0">
              <a:solidFill>
                <a:srgbClr val="0000FF"/>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8" name="文本框 6"/>
              <p:cNvSpPr txBox="1"/>
              <p:nvPr/>
            </p:nvSpPr>
            <p:spPr>
              <a:xfrm>
                <a:off x="786899" y="1580123"/>
                <a:ext cx="10716126" cy="9233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Clr>
                    <a:srgbClr val="0000FF"/>
                  </a:buClr>
                  <a:buFont typeface="Wingdings" pitchFamily="2" charset="2"/>
                  <a:buChar char="n"/>
                </a:pPr>
                <a:r>
                  <a:rPr lang="en-US" altLang="zh-CN" dirty="0" err="1">
                    <a:latin typeface="微软雅黑" panose="020B0503020204020204" pitchFamily="34" charset="-122"/>
                    <a:ea typeface="微软雅黑" panose="020B0503020204020204" pitchFamily="34" charset="-122"/>
                    <a:cs typeface="Times New Roman" panose="02020603050405020304" pitchFamily="18" charset="0"/>
                  </a:rPr>
                  <a:t>PyTorch</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提供了 </a:t>
                </a:r>
                <a14:m>
                  <m:oMath xmlns:m="http://schemas.openxmlformats.org/officeDocument/2006/math">
                    <m:r>
                      <a:rPr lang="en-US" altLang="zh-CN" b="1" i="0" dirty="0" smtClean="0">
                        <a:solidFill>
                          <a:srgbClr val="FF0000"/>
                        </a:solidFill>
                        <a:latin typeface="Cambria Math" panose="02040503050406030204" pitchFamily="18" charset="0"/>
                        <a:cs typeface="Times New Roman" panose="02020603050405020304" pitchFamily="18" charset="0"/>
                      </a:rPr>
                      <m:t>𝐝𝐚𝐭𝐚</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rPr>
                  <a:t> 库来读取数据。由于</a:t>
                </a:r>
                <a14:m>
                  <m:oMath xmlns:m="http://schemas.openxmlformats.org/officeDocument/2006/math">
                    <m:r>
                      <m:rPr>
                        <m:sty m:val="p"/>
                      </m:rPr>
                      <a:rPr lang="en-US" altLang="zh-CN" i="0" dirty="0" smtClean="0">
                        <a:latin typeface="Cambria Math" panose="02040503050406030204" pitchFamily="18" charset="0"/>
                        <a:cs typeface="Times New Roman" panose="02020603050405020304" pitchFamily="18" charset="0"/>
                      </a:rPr>
                      <m:t>data</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常用作变量名，这里将导入的 </a:t>
                </a:r>
                <a14:m>
                  <m:oMath xmlns:m="http://schemas.openxmlformats.org/officeDocument/2006/math">
                    <m:r>
                      <a:rPr lang="en-US" altLang="zh-CN" b="1" i="0" dirty="0" smtClean="0">
                        <a:solidFill>
                          <a:srgbClr val="FF0000"/>
                        </a:solidFill>
                        <a:latin typeface="Cambria Math" panose="02040503050406030204" pitchFamily="18" charset="0"/>
                        <a:cs typeface="Times New Roman" panose="02020603050405020304" pitchFamily="18" charset="0"/>
                      </a:rPr>
                      <m:t>𝐝𝐚𝐭𝐚</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rPr>
                  <a:t> 模块用</a:t>
                </a:r>
                <a14:m>
                  <m:oMath xmlns:m="http://schemas.openxmlformats.org/officeDocument/2006/math">
                    <m:r>
                      <a:rPr lang="en-US" altLang="zh-CN" b="0" i="0" dirty="0" smtClean="0">
                        <a:latin typeface="Cambria Math" panose="02040503050406030204" pitchFamily="18" charset="0"/>
                        <a:cs typeface="Times New Roman" panose="02020603050405020304" pitchFamily="18" charset="0"/>
                      </a:rPr>
                      <m:t> </m:t>
                    </m:r>
                    <m:r>
                      <a:rPr lang="en-US" altLang="zh-CN" b="1" i="0" dirty="0" smtClean="0">
                        <a:solidFill>
                          <a:srgbClr val="FF0000"/>
                        </a:solidFill>
                        <a:latin typeface="Cambria Math" panose="02040503050406030204" pitchFamily="18" charset="0"/>
                        <a:cs typeface="Times New Roman" panose="02020603050405020304" pitchFamily="18" charset="0"/>
                      </a:rPr>
                      <m:t>𝐃𝐚𝐭𝐚</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rPr>
                  <a:t> 代替。对前面的读取数据部分可以使用</a:t>
                </a:r>
                <a14:m>
                  <m:oMath xmlns:m="http://schemas.openxmlformats.org/officeDocument/2006/math">
                    <m:r>
                      <a:rPr lang="en-US" altLang="zh-CN" b="0" i="0" dirty="0" smtClean="0">
                        <a:solidFill>
                          <a:srgbClr val="FF0000"/>
                        </a:solidFill>
                        <a:latin typeface="Cambria Math" panose="02040503050406030204" pitchFamily="18" charset="0"/>
                        <a:cs typeface="Times New Roman" panose="02020603050405020304" pitchFamily="18" charset="0"/>
                      </a:rPr>
                      <m:t> </m:t>
                    </m:r>
                    <m:r>
                      <a:rPr lang="en-US" altLang="zh-CN" b="1" i="0" dirty="0" smtClean="0">
                        <a:solidFill>
                          <a:srgbClr val="FF0000"/>
                        </a:solidFill>
                        <a:latin typeface="Cambria Math" panose="02040503050406030204" pitchFamily="18" charset="0"/>
                        <a:cs typeface="Times New Roman" panose="02020603050405020304" pitchFamily="18" charset="0"/>
                      </a:rPr>
                      <m:t>𝐝𝐚𝐭𝐚</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rPr>
                  <a:t> 库来处理。在每一次迭代中，使用</a:t>
                </a:r>
                <a14:m>
                  <m:oMath xmlns:m="http://schemas.openxmlformats.org/officeDocument/2006/math">
                    <m:r>
                      <a:rPr lang="en-US" altLang="zh-CN" b="0" i="0" dirty="0" smtClean="0">
                        <a:latin typeface="Cambria Math" panose="02040503050406030204" pitchFamily="18" charset="0"/>
                        <a:cs typeface="Times New Roman" panose="02020603050405020304" pitchFamily="18" charset="0"/>
                      </a:rPr>
                      <m:t> </m:t>
                    </m:r>
                    <m:r>
                      <a:rPr lang="en-US" altLang="zh-CN" b="1" i="0" dirty="0" smtClean="0">
                        <a:solidFill>
                          <a:srgbClr val="FF0000"/>
                        </a:solidFill>
                        <a:latin typeface="Cambria Math" panose="02040503050406030204" pitchFamily="18" charset="0"/>
                        <a:cs typeface="Times New Roman" panose="02020603050405020304" pitchFamily="18" charset="0"/>
                      </a:rPr>
                      <m:t>𝐃𝐚𝐭𝐚</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rPr>
                  <a:t> 随机读取包含</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10</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个数据样本的小批量。</a:t>
                </a:r>
              </a:p>
            </p:txBody>
          </p:sp>
        </mc:Choice>
        <mc:Fallback xmlns="">
          <p:sp>
            <p:nvSpPr>
              <p:cNvPr id="8" name="文本框 6"/>
              <p:cNvSpPr txBox="1">
                <a:spLocks noRot="1" noChangeAspect="1" noMove="1" noResize="1" noEditPoints="1" noAdjustHandles="1" noChangeArrowheads="1" noChangeShapeType="1" noTextEdit="1"/>
              </p:cNvSpPr>
              <p:nvPr/>
            </p:nvSpPr>
            <p:spPr>
              <a:xfrm>
                <a:off x="786899" y="1580123"/>
                <a:ext cx="10716126" cy="923330"/>
              </a:xfrm>
              <a:prstGeom prst="rect">
                <a:avLst/>
              </a:prstGeom>
              <a:blipFill>
                <a:blip r:embed="rId3"/>
                <a:stretch>
                  <a:fillRect l="-237" t="-1351" r="-118" b="-9459"/>
                </a:stretch>
              </a:blipFill>
            </p:spPr>
            <p:txBody>
              <a:bodyPr/>
              <a:lstStyle/>
              <a:p>
                <a:r>
                  <a:rPr lang="zh-CN" altLang="en-US">
                    <a:noFill/>
                  </a:rPr>
                  <a:t> </a:t>
                </a:r>
              </a:p>
            </p:txBody>
          </p:sp>
        </mc:Fallback>
      </mc:AlternateContent>
      <p:graphicFrame>
        <p:nvGraphicFramePr>
          <p:cNvPr id="9" name="表格 8"/>
          <p:cNvGraphicFramePr>
            <a:graphicFrameLocks noGrp="1"/>
          </p:cNvGraphicFramePr>
          <p:nvPr/>
        </p:nvGraphicFramePr>
        <p:xfrm>
          <a:off x="786899" y="2707851"/>
          <a:ext cx="9038503" cy="3505200"/>
        </p:xfrm>
        <a:graphic>
          <a:graphicData uri="http://schemas.openxmlformats.org/drawingml/2006/table">
            <a:tbl>
              <a:tblPr firstRow="1" bandRow="1">
                <a:tableStyleId>{5C22544A-7EE6-4342-B048-85BDC9FD1C3A}</a:tableStyleId>
              </a:tblPr>
              <a:tblGrid>
                <a:gridCol w="450061">
                  <a:extLst>
                    <a:ext uri="{9D8B030D-6E8A-4147-A177-3AD203B41FA5}">
                      <a16:colId xmlns:a16="http://schemas.microsoft.com/office/drawing/2014/main" val="2615445154"/>
                    </a:ext>
                  </a:extLst>
                </a:gridCol>
                <a:gridCol w="8588442">
                  <a:extLst>
                    <a:ext uri="{9D8B030D-6E8A-4147-A177-3AD203B41FA5}">
                      <a16:colId xmlns:a16="http://schemas.microsoft.com/office/drawing/2014/main" val="1092369286"/>
                    </a:ext>
                  </a:extLst>
                </a:gridCol>
              </a:tblGrid>
              <a:tr h="370840">
                <a:tc>
                  <a:txBody>
                    <a:bodyPr/>
                    <a:lstStyle/>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1</a:t>
                      </a:r>
                    </a:p>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2</a:t>
                      </a:r>
                    </a:p>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3</a:t>
                      </a:r>
                    </a:p>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4</a:t>
                      </a:r>
                    </a:p>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5</a:t>
                      </a:r>
                    </a:p>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6</a:t>
                      </a:r>
                    </a:p>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7</a:t>
                      </a:r>
                    </a:p>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8</a:t>
                      </a:r>
                    </a:p>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9</a:t>
                      </a:r>
                    </a:p>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10</a:t>
                      </a:r>
                    </a:p>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11</a:t>
                      </a:r>
                    </a:p>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12</a:t>
                      </a:r>
                    </a:p>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13</a:t>
                      </a:r>
                    </a:p>
                    <a:p>
                      <a:pPr algn="ctr"/>
                      <a:endParaRPr lang="en-US" altLang="zh-CN" sz="1600"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lr</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 0.03</a:t>
                      </a:r>
                      <a:b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b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import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torch.utils.data</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as Data</a:t>
                      </a:r>
                      <a:b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b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batch_size</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 10</a:t>
                      </a:r>
                      <a:b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br>
                      <a:r>
                        <a:rPr kumimoji="1" lang="en-US" altLang="zh-CN" sz="1400" b="0" kern="12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 </a:t>
                      </a:r>
                      <a:r>
                        <a:rPr kumimoji="1" lang="zh-CN" altLang="en-US" sz="1400" b="0" kern="12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将训练数据的特征和标签组合</a:t>
                      </a:r>
                      <a:br>
                        <a:rPr kumimoji="1" lang="zh-CN" altLang="en-US" sz="1600" b="0" kern="1200" dirty="0">
                          <a:solidFill>
                            <a:srgbClr val="0000FF"/>
                          </a:solidFill>
                          <a:latin typeface="Times New Roman" panose="02020603050405020304" pitchFamily="18" charset="0"/>
                          <a:ea typeface="+mn-ea"/>
                          <a:cs typeface="Times New Roman" panose="02020603050405020304" pitchFamily="18" charset="0"/>
                        </a:rPr>
                      </a:b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dataset =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Data.TensorDataset</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(features, labels)</a:t>
                      </a:r>
                      <a:b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br>
                      <a:b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br>
                      <a:r>
                        <a:rPr kumimoji="1" lang="en-US" altLang="zh-CN" sz="1400" b="0" kern="12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 </a:t>
                      </a:r>
                      <a:r>
                        <a:rPr kumimoji="1" lang="zh-CN" altLang="en-US" sz="1400" b="0" kern="12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把 </a:t>
                      </a:r>
                      <a:r>
                        <a:rPr kumimoji="1" lang="en-US" altLang="zh-CN" sz="1400" b="0" kern="12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dataset </a:t>
                      </a:r>
                      <a:r>
                        <a:rPr kumimoji="1" lang="zh-CN" altLang="en-US" sz="1400" b="0" kern="12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放入 </a:t>
                      </a:r>
                      <a:r>
                        <a:rPr kumimoji="1" lang="en-US" altLang="zh-CN" sz="1400" b="0" kern="1200" dirty="0" err="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DataLoader</a:t>
                      </a:r>
                      <a:b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b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data_iter</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Data.DataLoader</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a:t>
                      </a:r>
                      <a:b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b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dataset=dataset,      </a:t>
                      </a:r>
                      <a:r>
                        <a:rPr kumimoji="1" lang="en-US" altLang="zh-CN" sz="1400" b="0" kern="12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 torch </a:t>
                      </a:r>
                      <a:r>
                        <a:rPr kumimoji="1" lang="en-US" altLang="zh-CN" sz="1400" b="0" kern="1200" dirty="0" err="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TensorDataset</a:t>
                      </a:r>
                      <a:r>
                        <a:rPr kumimoji="1" lang="en-US" altLang="zh-CN" sz="1400" b="0" kern="12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 format</a:t>
                      </a:r>
                      <a:br>
                        <a:rPr kumimoji="1" lang="en-US" altLang="zh-CN" sz="1600" b="0" kern="1200" dirty="0">
                          <a:solidFill>
                            <a:srgbClr val="0000FF"/>
                          </a:solidFill>
                          <a:latin typeface="Times New Roman" panose="02020603050405020304" pitchFamily="18" charset="0"/>
                          <a:ea typeface="+mn-ea"/>
                          <a:cs typeface="Times New Roman" panose="02020603050405020304" pitchFamily="18" charset="0"/>
                        </a:rPr>
                      </a:b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batch_size</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batch_size</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a:t>
                      </a:r>
                      <a:r>
                        <a:rPr kumimoji="1" lang="en-US" altLang="zh-CN" sz="1400" b="0" kern="12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 mini batch size</a:t>
                      </a:r>
                      <a:br>
                        <a:rPr kumimoji="1" lang="en-US" altLang="zh-CN" sz="1600" b="0" kern="1200" dirty="0">
                          <a:solidFill>
                            <a:srgbClr val="0000FF"/>
                          </a:solidFill>
                          <a:latin typeface="Times New Roman" panose="02020603050405020304" pitchFamily="18" charset="0"/>
                          <a:ea typeface="+mn-ea"/>
                          <a:cs typeface="Times New Roman" panose="02020603050405020304" pitchFamily="18" charset="0"/>
                        </a:rPr>
                      </a:b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shuffle=True,               </a:t>
                      </a:r>
                      <a:r>
                        <a:rPr kumimoji="1" lang="en-US" altLang="zh-CN" sz="1400" b="0" kern="12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 </a:t>
                      </a:r>
                      <a:r>
                        <a:rPr kumimoji="1" lang="zh-CN" altLang="en-US" sz="1400" b="0" kern="12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是否打乱数据 </a:t>
                      </a:r>
                      <a:r>
                        <a:rPr kumimoji="1" lang="en-US" altLang="zh-CN" sz="1400" b="0" kern="12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a:t>
                      </a:r>
                      <a:r>
                        <a:rPr kumimoji="1" lang="zh-CN" altLang="en-US" sz="1400" b="0" kern="12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训练集一般需要进行打乱</a:t>
                      </a:r>
                      <a:r>
                        <a:rPr kumimoji="1" lang="en-US" altLang="zh-CN" sz="1400" b="0" kern="12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a:t>
                      </a:r>
                      <a:br>
                        <a:rPr kumimoji="1" lang="en-US" altLang="zh-CN" sz="1400" b="0" kern="12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b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num_workers</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=2,             </a:t>
                      </a:r>
                      <a:r>
                        <a:rPr kumimoji="1" lang="en-US" altLang="zh-CN" sz="1600" b="0" kern="1200" dirty="0">
                          <a:solidFill>
                            <a:srgbClr val="0000FF"/>
                          </a:solidFill>
                          <a:latin typeface="Times New Roman" panose="02020603050405020304" pitchFamily="18" charset="0"/>
                          <a:ea typeface="+mn-ea"/>
                          <a:cs typeface="Times New Roman" panose="02020603050405020304" pitchFamily="18" charset="0"/>
                        </a:rPr>
                        <a:t> </a:t>
                      </a:r>
                      <a:r>
                        <a:rPr kumimoji="1" lang="en-US" altLang="zh-CN" sz="1400" b="0" kern="12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 </a:t>
                      </a:r>
                      <a:r>
                        <a:rPr kumimoji="1" lang="zh-CN" altLang="en-US" sz="1400" b="0" kern="12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多线程来读数据，</a:t>
                      </a:r>
                      <a:r>
                        <a:rPr kumimoji="1" lang="zh-CN" altLang="en-US" sz="1400" b="0" kern="12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注意在</a:t>
                      </a:r>
                      <a:r>
                        <a:rPr kumimoji="1" lang="en-US" altLang="zh-CN" sz="1400" b="0" kern="12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Windows</a:t>
                      </a:r>
                      <a:r>
                        <a:rPr kumimoji="1" lang="zh-CN" altLang="en-US" sz="1400" b="0" kern="12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下需要设置为</a:t>
                      </a:r>
                      <a:r>
                        <a:rPr kumimoji="1" lang="en-US" altLang="zh-CN" sz="1400" b="0" kern="12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0</a:t>
                      </a:r>
                      <a:br>
                        <a:rPr kumimoji="1" lang="zh-CN" altLang="en-US" sz="1400" b="1" kern="12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b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a:t>
                      </a:r>
                      <a:b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br>
                      <a:endPar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40521486"/>
                  </a:ext>
                </a:extLst>
              </a:tr>
            </a:tbl>
          </a:graphicData>
        </a:graphic>
      </p:graphicFrame>
    </p:spTree>
    <p:extLst>
      <p:ext uri="{BB962C8B-B14F-4D97-AF65-F5344CB8AC3E}">
        <p14:creationId xmlns:p14="http://schemas.microsoft.com/office/powerpoint/2010/main" val="39300578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86899" y="154752"/>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3.2 </a:t>
            </a:r>
            <a:r>
              <a:rPr lang="zh-CN" altLang="en-US" sz="2800" b="1" dirty="0">
                <a:solidFill>
                  <a:srgbClr val="000000"/>
                </a:solidFill>
                <a:latin typeface="微软雅黑" panose="020B0503020204020204" pitchFamily="34" charset="-122"/>
                <a:ea typeface="微软雅黑" panose="020B0503020204020204" pitchFamily="34" charset="-122"/>
              </a:rPr>
              <a:t>利用</a:t>
            </a:r>
            <a:r>
              <a:rPr lang="en-US" altLang="zh-CN" sz="2800" b="1" dirty="0" err="1">
                <a:solidFill>
                  <a:srgbClr val="000000"/>
                </a:solidFill>
                <a:latin typeface="微软雅黑" panose="020B0503020204020204" pitchFamily="34" charset="-122"/>
                <a:ea typeface="微软雅黑" panose="020B0503020204020204" pitchFamily="34" charset="-122"/>
              </a:rPr>
              <a:t>torch.nn</a:t>
            </a:r>
            <a:r>
              <a:rPr lang="zh-CN" altLang="en-US" sz="2800" b="1" dirty="0">
                <a:solidFill>
                  <a:srgbClr val="000000"/>
                </a:solidFill>
                <a:latin typeface="微软雅黑" panose="020B0503020204020204" pitchFamily="34" charset="-122"/>
                <a:ea typeface="微软雅黑" panose="020B0503020204020204" pitchFamily="34" charset="-122"/>
              </a:rPr>
              <a:t>实现线性回归</a:t>
            </a:r>
          </a:p>
        </p:txBody>
      </p:sp>
      <p:sp>
        <p:nvSpPr>
          <p:cNvPr id="7" name="文本框 4"/>
          <p:cNvSpPr txBox="1"/>
          <p:nvPr/>
        </p:nvSpPr>
        <p:spPr>
          <a:xfrm>
            <a:off x="786899" y="879219"/>
            <a:ext cx="1588656"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rgbClr val="0000FF"/>
                </a:solidFill>
                <a:latin typeface="Microsoft YaHei" panose="020B0503020204020204" pitchFamily="34" charset="-122"/>
                <a:ea typeface="Microsoft YaHei" panose="020B0503020204020204" pitchFamily="34" charset="-122"/>
              </a:rPr>
              <a:t>构建模型</a:t>
            </a:r>
            <a:endParaRPr lang="en-US" altLang="zh-CN" sz="2400" b="1" dirty="0">
              <a:solidFill>
                <a:srgbClr val="0000FF"/>
              </a:solidFill>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8" name="文本框 6"/>
              <p:cNvSpPr txBox="1"/>
              <p:nvPr/>
            </p:nvSpPr>
            <p:spPr>
              <a:xfrm>
                <a:off x="786899" y="1542131"/>
                <a:ext cx="10716126"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Clr>
                    <a:srgbClr val="0000FF"/>
                  </a:buClr>
                  <a:buFont typeface="Wingdings" pitchFamily="2" charset="2"/>
                  <a:buChar char="n"/>
                </a:pPr>
                <a:r>
                  <a:rPr lang="zh-CN" altLang="en-US" dirty="0">
                    <a:latin typeface="微软雅黑" panose="020B0503020204020204" pitchFamily="34" charset="-122"/>
                    <a:ea typeface="微软雅黑" panose="020B0503020204020204" pitchFamily="34" charset="-122"/>
                  </a:rPr>
                  <a:t>构建模型的过程中，最常见的方法就是继承 </a:t>
                </a:r>
                <a14:m>
                  <m:oMath xmlns:m="http://schemas.openxmlformats.org/officeDocument/2006/math">
                    <m:r>
                      <a:rPr lang="en-US" altLang="zh-CN" b="1" i="0" dirty="0" smtClean="0">
                        <a:solidFill>
                          <a:srgbClr val="FF0000"/>
                        </a:solidFill>
                        <a:latin typeface="Cambria Math" panose="02040503050406030204" pitchFamily="18" charset="0"/>
                        <a:ea typeface="微软雅黑" panose="020B0503020204020204" pitchFamily="34" charset="-122"/>
                      </a:rPr>
                      <m:t>𝐧𝐧</m:t>
                    </m:r>
                    <m:r>
                      <a:rPr lang="en-US" altLang="zh-CN" b="1" i="0" dirty="0" smtClean="0">
                        <a:solidFill>
                          <a:srgbClr val="FF0000"/>
                        </a:solidFill>
                        <a:latin typeface="Cambria Math" panose="02040503050406030204" pitchFamily="18" charset="0"/>
                        <a:ea typeface="微软雅黑" panose="020B0503020204020204" pitchFamily="34" charset="-122"/>
                      </a:rPr>
                      <m:t>.</m:t>
                    </m:r>
                    <m:r>
                      <a:rPr lang="en-US" altLang="zh-CN" b="1" i="0" dirty="0" smtClean="0">
                        <a:solidFill>
                          <a:srgbClr val="FF0000"/>
                        </a:solidFill>
                        <a:latin typeface="Cambria Math" panose="02040503050406030204" pitchFamily="18" charset="0"/>
                        <a:ea typeface="微软雅黑" panose="020B0503020204020204" pitchFamily="34" charset="-122"/>
                      </a:rPr>
                      <m:t>𝐌𝐨𝐝𝐮𝐥𝐞</m:t>
                    </m:r>
                  </m:oMath>
                </a14:m>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然后构建自己的网络。一个 </a:t>
                </a:r>
                <a14:m>
                  <m:oMath xmlns:m="http://schemas.openxmlformats.org/officeDocument/2006/math">
                    <m:r>
                      <a:rPr lang="en-US" altLang="zh-CN" b="1" i="0" dirty="0" smtClean="0">
                        <a:solidFill>
                          <a:srgbClr val="FF0000"/>
                        </a:solidFill>
                        <a:latin typeface="Cambria Math" panose="02040503050406030204" pitchFamily="18" charset="0"/>
                        <a:ea typeface="微软雅黑" panose="020B0503020204020204" pitchFamily="34" charset="-122"/>
                      </a:rPr>
                      <m:t>𝐧𝐧</m:t>
                    </m:r>
                    <m:r>
                      <a:rPr lang="en-US" altLang="zh-CN" b="1" i="0" dirty="0" smtClean="0">
                        <a:solidFill>
                          <a:srgbClr val="FF0000"/>
                        </a:solidFill>
                        <a:latin typeface="Cambria Math" panose="02040503050406030204" pitchFamily="18" charset="0"/>
                        <a:ea typeface="微软雅黑" panose="020B0503020204020204" pitchFamily="34" charset="-122"/>
                      </a:rPr>
                      <m:t>.</m:t>
                    </m:r>
                    <m:r>
                      <a:rPr lang="en-US" altLang="zh-CN" b="1" i="0" dirty="0" smtClean="0">
                        <a:solidFill>
                          <a:srgbClr val="FF0000"/>
                        </a:solidFill>
                        <a:latin typeface="Cambria Math" panose="02040503050406030204" pitchFamily="18" charset="0"/>
                        <a:ea typeface="微软雅黑" panose="020B0503020204020204" pitchFamily="34" charset="-122"/>
                      </a:rPr>
                      <m:t>𝐌𝐨𝐝𝐮𝐥𝐞</m:t>
                    </m:r>
                  </m:oMath>
                </a14:m>
                <a:r>
                  <a:rPr lang="zh-CN" altLang="en-US" dirty="0">
                    <a:latin typeface="微软雅黑" panose="020B0503020204020204" pitchFamily="34" charset="-122"/>
                    <a:ea typeface="微软雅黑" panose="020B0503020204020204" pitchFamily="34" charset="-122"/>
                  </a:rPr>
                  <a:t> 实例需要包含一些层以及返回输出的前向传播方法。下面利用</a:t>
                </a:r>
                <a14:m>
                  <m:oMath xmlns:m="http://schemas.openxmlformats.org/officeDocument/2006/math">
                    <m:r>
                      <a:rPr lang="en-US" altLang="zh-CN" b="0" i="0" dirty="0" smtClean="0">
                        <a:solidFill>
                          <a:srgbClr val="FF0000"/>
                        </a:solidFill>
                        <a:latin typeface="Cambria Math" panose="02040503050406030204" pitchFamily="18" charset="0"/>
                        <a:ea typeface="微软雅黑" panose="020B0503020204020204" pitchFamily="34" charset="-122"/>
                      </a:rPr>
                      <m:t> </m:t>
                    </m:r>
                    <m:r>
                      <a:rPr lang="en-US" altLang="zh-CN" b="1" i="0" dirty="0" smtClean="0">
                        <a:solidFill>
                          <a:srgbClr val="FF0000"/>
                        </a:solidFill>
                        <a:latin typeface="Cambria Math" panose="02040503050406030204" pitchFamily="18" charset="0"/>
                        <a:ea typeface="微软雅黑" panose="020B0503020204020204" pitchFamily="34" charset="-122"/>
                      </a:rPr>
                      <m:t>𝐧𝐧</m:t>
                    </m:r>
                    <m:r>
                      <a:rPr lang="en-US" altLang="zh-CN" b="1" i="0" dirty="0" smtClean="0">
                        <a:solidFill>
                          <a:srgbClr val="FF0000"/>
                        </a:solidFill>
                        <a:latin typeface="Cambria Math" panose="02040503050406030204" pitchFamily="18" charset="0"/>
                        <a:ea typeface="微软雅黑" panose="020B0503020204020204" pitchFamily="34" charset="-122"/>
                      </a:rPr>
                      <m:t>.</m:t>
                    </m:r>
                    <m:r>
                      <a:rPr lang="en-US" altLang="zh-CN" b="1" i="0" dirty="0" smtClean="0">
                        <a:solidFill>
                          <a:srgbClr val="FF0000"/>
                        </a:solidFill>
                        <a:latin typeface="Cambria Math" panose="02040503050406030204" pitchFamily="18" charset="0"/>
                        <a:ea typeface="微软雅黑" panose="020B0503020204020204" pitchFamily="34" charset="-122"/>
                      </a:rPr>
                      <m:t>𝐌𝐨𝐝𝐮𝐥𝐞</m:t>
                    </m:r>
                  </m:oMath>
                </a14:m>
                <a:r>
                  <a:rPr lang="zh-CN" altLang="en-US" dirty="0">
                    <a:latin typeface="微软雅黑" panose="020B0503020204020204" pitchFamily="34" charset="-122"/>
                    <a:ea typeface="微软雅黑" panose="020B0503020204020204" pitchFamily="34" charset="-122"/>
                  </a:rPr>
                  <a:t> 构建一个线性回归模型。</a:t>
                </a:r>
              </a:p>
            </p:txBody>
          </p:sp>
        </mc:Choice>
        <mc:Fallback xmlns="">
          <p:sp>
            <p:nvSpPr>
              <p:cNvPr id="8" name="文本框 6"/>
              <p:cNvSpPr txBox="1">
                <a:spLocks noRot="1" noChangeAspect="1" noMove="1" noResize="1" noEditPoints="1" noAdjustHandles="1" noChangeArrowheads="1" noChangeShapeType="1" noTextEdit="1"/>
              </p:cNvSpPr>
              <p:nvPr/>
            </p:nvSpPr>
            <p:spPr>
              <a:xfrm>
                <a:off x="786899" y="1542131"/>
                <a:ext cx="10716126" cy="646331"/>
              </a:xfrm>
              <a:prstGeom prst="rect">
                <a:avLst/>
              </a:prstGeom>
              <a:blipFill>
                <a:blip r:embed="rId3"/>
                <a:stretch>
                  <a:fillRect l="-237" t="-1923" b="-13462"/>
                </a:stretch>
              </a:blipFill>
            </p:spPr>
            <p:txBody>
              <a:bodyPr/>
              <a:lstStyle/>
              <a:p>
                <a:r>
                  <a:rPr lang="zh-CN" altLang="en-US">
                    <a:noFill/>
                  </a:rPr>
                  <a:t> </a:t>
                </a:r>
              </a:p>
            </p:txBody>
          </p:sp>
        </mc:Fallback>
      </mc:AlternateContent>
      <p:graphicFrame>
        <p:nvGraphicFramePr>
          <p:cNvPr id="9" name="表格 8"/>
          <p:cNvGraphicFramePr>
            <a:graphicFrameLocks noGrp="1"/>
          </p:cNvGraphicFramePr>
          <p:nvPr/>
        </p:nvGraphicFramePr>
        <p:xfrm>
          <a:off x="786899" y="2594757"/>
          <a:ext cx="7993930" cy="2987040"/>
        </p:xfrm>
        <a:graphic>
          <a:graphicData uri="http://schemas.openxmlformats.org/drawingml/2006/table">
            <a:tbl>
              <a:tblPr firstRow="1" bandRow="1">
                <a:tableStyleId>{5C22544A-7EE6-4342-B048-85BDC9FD1C3A}</a:tableStyleId>
              </a:tblPr>
              <a:tblGrid>
                <a:gridCol w="622169">
                  <a:extLst>
                    <a:ext uri="{9D8B030D-6E8A-4147-A177-3AD203B41FA5}">
                      <a16:colId xmlns:a16="http://schemas.microsoft.com/office/drawing/2014/main" val="2615445154"/>
                    </a:ext>
                  </a:extLst>
                </a:gridCol>
                <a:gridCol w="7371761">
                  <a:extLst>
                    <a:ext uri="{9D8B030D-6E8A-4147-A177-3AD203B41FA5}">
                      <a16:colId xmlns:a16="http://schemas.microsoft.com/office/drawing/2014/main" val="1092369286"/>
                    </a:ext>
                  </a:extLst>
                </a:gridCol>
              </a:tblGrid>
              <a:tr h="370840">
                <a:tc>
                  <a:txBody>
                    <a:bodyPr/>
                    <a:lstStyle/>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1</a:t>
                      </a:r>
                    </a:p>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2</a:t>
                      </a:r>
                    </a:p>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3</a:t>
                      </a:r>
                    </a:p>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4</a:t>
                      </a:r>
                    </a:p>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5</a:t>
                      </a:r>
                    </a:p>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6</a:t>
                      </a:r>
                    </a:p>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7</a:t>
                      </a:r>
                    </a:p>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8</a:t>
                      </a:r>
                    </a:p>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9</a:t>
                      </a:r>
                    </a:p>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10</a:t>
                      </a:r>
                    </a:p>
                    <a:p>
                      <a:pPr algn="ctr"/>
                      <a:r>
                        <a:rPr lang="en-US" altLang="zh-CN" sz="1600" b="0" dirty="0">
                          <a:solidFill>
                            <a:sysClr val="windowText" lastClr="000000"/>
                          </a:solidFill>
                          <a:latin typeface="Times New Roman" panose="02020603050405020304" pitchFamily="18" charset="0"/>
                          <a:cs typeface="Times New Roman" panose="02020603050405020304" pitchFamily="18" charset="0"/>
                        </a:rPr>
                        <a:t>11</a:t>
                      </a:r>
                    </a:p>
                  </a:txBody>
                  <a:tcP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class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LinearNet</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nn.Module</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a:t>
                      </a:r>
                      <a:b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b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def</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__</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init</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__(self,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n_feature</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a:t>
                      </a:r>
                      <a:b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b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super(</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LinearNet</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self).__</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init</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__()</a:t>
                      </a:r>
                      <a:b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b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self.linear</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nn.Linear</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n_feature</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1)</a:t>
                      </a:r>
                    </a:p>
                    <a:p>
                      <a:pPr marL="0" marR="0" lvl="0" indent="0" algn="l" defTabSz="914400" rtl="0" eaLnBrk="1" fontAlgn="auto" latinLnBrk="0" hangingPunct="1">
                        <a:lnSpc>
                          <a:spcPct val="100000"/>
                        </a:lnSpc>
                        <a:spcBef>
                          <a:spcPts val="0"/>
                        </a:spcBef>
                        <a:spcAft>
                          <a:spcPts val="0"/>
                        </a:spcAft>
                        <a:buClrTx/>
                        <a:buSzTx/>
                        <a:buFontTx/>
                        <a:buNone/>
                        <a:tabLst/>
                        <a:defRPr/>
                      </a:pPr>
                      <a:b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br>
                      <a:r>
                        <a:rPr kumimoji="1" lang="en-US" altLang="zh-CN" sz="1400" b="0" kern="12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 forward </a:t>
                      </a:r>
                      <a:r>
                        <a:rPr kumimoji="1" lang="zh-CN" altLang="en-US" sz="1400" b="0" kern="12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定义前向传播</a:t>
                      </a:r>
                      <a:b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b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def</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forward(self, x):</a:t>
                      </a:r>
                      <a:b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b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y =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self.linear</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(x)</a:t>
                      </a:r>
                      <a:b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b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        return y</a:t>
                      </a:r>
                    </a:p>
                    <a:p>
                      <a:pPr marL="0" marR="0" lvl="0" indent="0" algn="l" defTabSz="914400" rtl="0" eaLnBrk="1" fontAlgn="auto" latinLnBrk="0" hangingPunct="1">
                        <a:lnSpc>
                          <a:spcPct val="100000"/>
                        </a:lnSpc>
                        <a:spcBef>
                          <a:spcPts val="0"/>
                        </a:spcBef>
                        <a:spcAft>
                          <a:spcPts val="0"/>
                        </a:spcAft>
                        <a:buClrTx/>
                        <a:buSzTx/>
                        <a:buFontTx/>
                        <a:buNone/>
                        <a:tabLst/>
                        <a:defRPr/>
                      </a:pPr>
                      <a:b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b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net =</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LinearNet</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a:t>
                      </a:r>
                      <a:r>
                        <a:rPr kumimoji="1" lang="en-US" altLang="zh-CN" sz="1600" b="0" kern="1200" dirty="0" err="1">
                          <a:solidFill>
                            <a:sysClr val="windowText" lastClr="000000"/>
                          </a:solidFill>
                          <a:latin typeface="Times New Roman" panose="02020603050405020304" pitchFamily="18" charset="0"/>
                          <a:ea typeface="+mn-ea"/>
                          <a:cs typeface="Times New Roman" panose="02020603050405020304" pitchFamily="18" charset="0"/>
                        </a:rPr>
                        <a:t>num_inputs</a:t>
                      </a:r>
                      <a:r>
                        <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600" b="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40521486"/>
                  </a:ext>
                </a:extLst>
              </a:tr>
            </a:tbl>
          </a:graphicData>
        </a:graphic>
      </p:graphicFrame>
    </p:spTree>
    <p:extLst>
      <p:ext uri="{BB962C8B-B14F-4D97-AF65-F5344CB8AC3E}">
        <p14:creationId xmlns:p14="http://schemas.microsoft.com/office/powerpoint/2010/main" val="29962310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86899" y="154752"/>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3.2 </a:t>
            </a:r>
            <a:r>
              <a:rPr lang="zh-CN" altLang="en-US" sz="2800" b="1" dirty="0">
                <a:solidFill>
                  <a:srgbClr val="000000"/>
                </a:solidFill>
                <a:latin typeface="微软雅黑" panose="020B0503020204020204" pitchFamily="34" charset="-122"/>
                <a:ea typeface="微软雅黑" panose="020B0503020204020204" pitchFamily="34" charset="-122"/>
              </a:rPr>
              <a:t>利用</a:t>
            </a:r>
            <a:r>
              <a:rPr lang="en-US" altLang="zh-CN" sz="2800" b="1" dirty="0" err="1">
                <a:solidFill>
                  <a:srgbClr val="000000"/>
                </a:solidFill>
                <a:latin typeface="微软雅黑" panose="020B0503020204020204" pitchFamily="34" charset="-122"/>
                <a:ea typeface="微软雅黑" panose="020B0503020204020204" pitchFamily="34" charset="-122"/>
              </a:rPr>
              <a:t>torch.nn</a:t>
            </a:r>
            <a:r>
              <a:rPr lang="zh-CN" altLang="en-US" sz="2800" b="1" dirty="0">
                <a:solidFill>
                  <a:srgbClr val="000000"/>
                </a:solidFill>
                <a:latin typeface="微软雅黑" panose="020B0503020204020204" pitchFamily="34" charset="-122"/>
                <a:ea typeface="微软雅黑" panose="020B0503020204020204" pitchFamily="34" charset="-122"/>
              </a:rPr>
              <a:t>实现线性回归</a:t>
            </a:r>
          </a:p>
        </p:txBody>
      </p:sp>
      <mc:AlternateContent xmlns:mc="http://schemas.openxmlformats.org/markup-compatibility/2006" xmlns:a14="http://schemas.microsoft.com/office/drawing/2010/main">
        <mc:Choice Requires="a14">
          <p:sp>
            <p:nvSpPr>
              <p:cNvPr id="7" name="文本框 6"/>
              <p:cNvSpPr txBox="1"/>
              <p:nvPr/>
            </p:nvSpPr>
            <p:spPr>
              <a:xfrm>
                <a:off x="786899" y="1144855"/>
                <a:ext cx="9535906" cy="646331"/>
              </a:xfrm>
              <a:prstGeom prst="rect">
                <a:avLst/>
              </a:prstGeom>
              <a:noFill/>
            </p:spPr>
            <p:txBody>
              <a:bodyPr wrap="square" rtlCol="0">
                <a:spAutoFit/>
              </a:bodyPr>
              <a:lstStyle/>
              <a:p>
                <a:pPr marL="285750" indent="-285750">
                  <a:buClr>
                    <a:srgbClr val="0000FF"/>
                  </a:buClr>
                  <a:buFont typeface="Wingdings" pitchFamily="2" charset="2"/>
                  <a:buChar char="n"/>
                </a:pPr>
                <a:r>
                  <a:rPr lang="zh-CN" altLang="en-US" dirty="0">
                    <a:latin typeface="微软雅黑" panose="020B0503020204020204" pitchFamily="34" charset="-122"/>
                    <a:ea typeface="微软雅黑" panose="020B0503020204020204" pitchFamily="34" charset="-122"/>
                  </a:rPr>
                  <a:t>除了继承 </a:t>
                </a:r>
                <a14:m>
                  <m:oMath xmlns:m="http://schemas.openxmlformats.org/officeDocument/2006/math">
                    <m:r>
                      <a:rPr lang="en-US" altLang="zh-CN" b="1" i="0" dirty="0" smtClean="0">
                        <a:solidFill>
                          <a:srgbClr val="FF0000"/>
                        </a:solidFill>
                        <a:latin typeface="Cambria Math" panose="02040503050406030204" pitchFamily="18" charset="0"/>
                        <a:ea typeface="微软雅黑" panose="020B0503020204020204" pitchFamily="34" charset="-122"/>
                      </a:rPr>
                      <m:t>𝐧𝐧</m:t>
                    </m:r>
                    <m:r>
                      <a:rPr lang="en-US" altLang="zh-CN" b="1" i="0" dirty="0" smtClean="0">
                        <a:solidFill>
                          <a:srgbClr val="FF0000"/>
                        </a:solidFill>
                        <a:latin typeface="Cambria Math" panose="02040503050406030204" pitchFamily="18" charset="0"/>
                        <a:ea typeface="微软雅黑" panose="020B0503020204020204" pitchFamily="34" charset="-122"/>
                      </a:rPr>
                      <m:t>.</m:t>
                    </m:r>
                    <m:r>
                      <a:rPr lang="en-US" altLang="zh-CN" b="1" i="0" dirty="0" smtClean="0">
                        <a:solidFill>
                          <a:srgbClr val="FF0000"/>
                        </a:solidFill>
                        <a:latin typeface="Cambria Math" panose="02040503050406030204" pitchFamily="18" charset="0"/>
                        <a:ea typeface="微软雅黑" panose="020B0503020204020204" pitchFamily="34" charset="-122"/>
                      </a:rPr>
                      <m:t>𝐌𝐨𝐮𝐝𝐥𝐞</m:t>
                    </m:r>
                  </m:oMath>
                </a14:m>
                <a:r>
                  <a:rPr lang="zh-CN" altLang="en-US" b="1" dirty="0">
                    <a:solidFill>
                      <a:srgbClr val="FF0000"/>
                    </a:solidFill>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来构建线性回归模型，还可以利用 </a:t>
                </a:r>
                <a14:m>
                  <m:oMath xmlns:m="http://schemas.openxmlformats.org/officeDocument/2006/math">
                    <m:r>
                      <a:rPr lang="en-US" altLang="zh-CN" b="1" i="0" dirty="0" smtClean="0">
                        <a:solidFill>
                          <a:srgbClr val="FF0000"/>
                        </a:solidFill>
                        <a:latin typeface="Cambria Math" panose="02040503050406030204" pitchFamily="18" charset="0"/>
                        <a:ea typeface="微软雅黑" panose="020B0503020204020204" pitchFamily="34" charset="-122"/>
                      </a:rPr>
                      <m:t>𝐧𝐧</m:t>
                    </m:r>
                    <m:r>
                      <a:rPr lang="en-US" altLang="zh-CN" b="1" i="0" dirty="0" smtClean="0">
                        <a:solidFill>
                          <a:srgbClr val="FF0000"/>
                        </a:solidFill>
                        <a:latin typeface="Cambria Math" panose="02040503050406030204" pitchFamily="18" charset="0"/>
                        <a:ea typeface="微软雅黑" panose="020B0503020204020204" pitchFamily="34" charset="-122"/>
                      </a:rPr>
                      <m:t>.</m:t>
                    </m:r>
                    <m:r>
                      <a:rPr lang="en-US" altLang="zh-CN" b="1" i="0" dirty="0" smtClean="0">
                        <a:solidFill>
                          <a:srgbClr val="FF0000"/>
                        </a:solidFill>
                        <a:latin typeface="Cambria Math" panose="02040503050406030204" pitchFamily="18" charset="0"/>
                        <a:ea typeface="微软雅黑" panose="020B0503020204020204" pitchFamily="34" charset="-122"/>
                      </a:rPr>
                      <m:t>𝐒𝐞𝐪𝐮𝐞𝐧𝐭𝐢𝐚𝐥</m:t>
                    </m:r>
                  </m:oMath>
                </a14:m>
                <a:r>
                  <a:rPr lang="zh-CN" altLang="en-US" dirty="0">
                    <a:latin typeface="微软雅黑" panose="020B0503020204020204" pitchFamily="34" charset="-122"/>
                    <a:ea typeface="微软雅黑" panose="020B0503020204020204" pitchFamily="34" charset="-122"/>
                  </a:rPr>
                  <a:t> 结合</a:t>
                </a:r>
                <a14:m>
                  <m:oMath xmlns:m="http://schemas.openxmlformats.org/officeDocument/2006/math">
                    <m:r>
                      <a:rPr lang="en-US" altLang="zh-CN" b="0" i="0" dirty="0" smtClean="0">
                        <a:solidFill>
                          <a:srgbClr val="FF0000"/>
                        </a:solidFill>
                        <a:latin typeface="Cambria Math" panose="02040503050406030204" pitchFamily="18" charset="0"/>
                        <a:ea typeface="微软雅黑" panose="020B0503020204020204" pitchFamily="34" charset="-122"/>
                      </a:rPr>
                      <m:t> </m:t>
                    </m:r>
                    <m:r>
                      <a:rPr lang="en-US" altLang="zh-CN" b="1" i="0" dirty="0" smtClean="0">
                        <a:solidFill>
                          <a:srgbClr val="FF0000"/>
                        </a:solidFill>
                        <a:latin typeface="Cambria Math" panose="02040503050406030204" pitchFamily="18" charset="0"/>
                        <a:ea typeface="微软雅黑" panose="020B0503020204020204" pitchFamily="34" charset="-122"/>
                      </a:rPr>
                      <m:t>𝐧𝐧</m:t>
                    </m:r>
                    <m:r>
                      <a:rPr lang="en-US" altLang="zh-CN" b="1" i="0" dirty="0" smtClean="0">
                        <a:solidFill>
                          <a:srgbClr val="FF0000"/>
                        </a:solidFill>
                        <a:latin typeface="Cambria Math" panose="02040503050406030204" pitchFamily="18" charset="0"/>
                        <a:ea typeface="微软雅黑" panose="020B0503020204020204" pitchFamily="34" charset="-122"/>
                      </a:rPr>
                      <m:t>.</m:t>
                    </m:r>
                    <m:r>
                      <a:rPr lang="en-US" altLang="zh-CN" b="1" i="0" dirty="0" smtClean="0">
                        <a:solidFill>
                          <a:srgbClr val="FF0000"/>
                        </a:solidFill>
                        <a:latin typeface="Cambria Math" panose="02040503050406030204" pitchFamily="18" charset="0"/>
                        <a:ea typeface="微软雅黑" panose="020B0503020204020204" pitchFamily="34" charset="-122"/>
                      </a:rPr>
                      <m:t>𝐋𝐢𝐧𝐞𝐚𝐫</m:t>
                    </m:r>
                  </m:oMath>
                </a14:m>
                <a:r>
                  <a:rPr lang="zh-CN" altLang="en-US" dirty="0">
                    <a:latin typeface="微软雅黑" panose="020B0503020204020204" pitchFamily="34" charset="-122"/>
                    <a:ea typeface="微软雅黑" panose="020B0503020204020204" pitchFamily="34" charset="-122"/>
                  </a:rPr>
                  <a:t> 来搭建模型</a:t>
                </a:r>
              </a:p>
            </p:txBody>
          </p:sp>
        </mc:Choice>
        <mc:Fallback xmlns="">
          <p:sp>
            <p:nvSpPr>
              <p:cNvPr id="7" name="文本框 6"/>
              <p:cNvSpPr txBox="1">
                <a:spLocks noRot="1" noChangeAspect="1" noMove="1" noResize="1" noEditPoints="1" noAdjustHandles="1" noChangeArrowheads="1" noChangeShapeType="1" noTextEdit="1"/>
              </p:cNvSpPr>
              <p:nvPr/>
            </p:nvSpPr>
            <p:spPr>
              <a:xfrm>
                <a:off x="786899" y="1144855"/>
                <a:ext cx="9535906" cy="646331"/>
              </a:xfrm>
              <a:prstGeom prst="rect">
                <a:avLst/>
              </a:prstGeom>
              <a:blipFill>
                <a:blip r:embed="rId3"/>
                <a:stretch>
                  <a:fillRect l="-266" t="-3846" b="-11538"/>
                </a:stretch>
              </a:blipFill>
            </p:spPr>
            <p:txBody>
              <a:bodyPr/>
              <a:lstStyle/>
              <a:p>
                <a:r>
                  <a:rPr lang="zh-CN" altLang="en-US">
                    <a:noFill/>
                  </a:rPr>
                  <a:t> </a:t>
                </a:r>
              </a:p>
            </p:txBody>
          </p:sp>
        </mc:Fallback>
      </mc:AlternateContent>
      <p:graphicFrame>
        <p:nvGraphicFramePr>
          <p:cNvPr id="8" name="表格 7"/>
          <p:cNvGraphicFramePr>
            <a:graphicFrameLocks noGrp="1"/>
          </p:cNvGraphicFramePr>
          <p:nvPr>
            <p:extLst>
              <p:ext uri="{D42A27DB-BD31-4B8C-83A1-F6EECF244321}">
                <p14:modId xmlns:p14="http://schemas.microsoft.com/office/powerpoint/2010/main" val="832745775"/>
              </p:ext>
            </p:extLst>
          </p:nvPr>
        </p:nvGraphicFramePr>
        <p:xfrm>
          <a:off x="786899" y="2125867"/>
          <a:ext cx="7401322" cy="3992880"/>
        </p:xfrm>
        <a:graphic>
          <a:graphicData uri="http://schemas.openxmlformats.org/drawingml/2006/table">
            <a:tbl>
              <a:tblPr firstRow="1" bandRow="1">
                <a:tableStyleId>{5C22544A-7EE6-4342-B048-85BDC9FD1C3A}</a:tableStyleId>
              </a:tblPr>
              <a:tblGrid>
                <a:gridCol w="622944">
                  <a:extLst>
                    <a:ext uri="{9D8B030D-6E8A-4147-A177-3AD203B41FA5}">
                      <a16:colId xmlns:a16="http://schemas.microsoft.com/office/drawing/2014/main" val="444337229"/>
                    </a:ext>
                  </a:extLst>
                </a:gridCol>
                <a:gridCol w="6778378">
                  <a:extLst>
                    <a:ext uri="{9D8B030D-6E8A-4147-A177-3AD203B41FA5}">
                      <a16:colId xmlns:a16="http://schemas.microsoft.com/office/drawing/2014/main" val="4186716572"/>
                    </a:ext>
                  </a:extLst>
                </a:gridCol>
              </a:tblGrid>
              <a:tr h="2679031">
                <a:tc>
                  <a:txBody>
                    <a:bodyPr/>
                    <a:lstStyle/>
                    <a:p>
                      <a:r>
                        <a:rPr lang="en-US" altLang="zh-CN" sz="1600" b="0" dirty="0">
                          <a:solidFill>
                            <a:sysClr val="windowText" lastClr="000000"/>
                          </a:solidFill>
                          <a:latin typeface="Times New Roman" panose="02020603050405020304" pitchFamily="18" charset="0"/>
                          <a:ea typeface="DengXian" panose="02010600030101010101" pitchFamily="2" charset="-122"/>
                          <a:cs typeface="Times New Roman" panose="02020603050405020304" pitchFamily="18" charset="0"/>
                        </a:rPr>
                        <a:t>1</a:t>
                      </a:r>
                    </a:p>
                    <a:p>
                      <a:r>
                        <a:rPr lang="en-US" altLang="zh-CN" sz="1600" b="0" dirty="0">
                          <a:solidFill>
                            <a:sysClr val="windowText" lastClr="000000"/>
                          </a:solidFill>
                          <a:latin typeface="Times New Roman" panose="02020603050405020304" pitchFamily="18" charset="0"/>
                          <a:ea typeface="DengXian" panose="02010600030101010101" pitchFamily="2" charset="-122"/>
                          <a:cs typeface="Times New Roman" panose="02020603050405020304" pitchFamily="18" charset="0"/>
                        </a:rPr>
                        <a:t>2</a:t>
                      </a:r>
                    </a:p>
                    <a:p>
                      <a:r>
                        <a:rPr lang="en-US" altLang="zh-CN" sz="1600" b="0" dirty="0">
                          <a:solidFill>
                            <a:sysClr val="windowText" lastClr="000000"/>
                          </a:solidFill>
                          <a:latin typeface="Times New Roman" panose="02020603050405020304" pitchFamily="18" charset="0"/>
                          <a:ea typeface="DengXian" panose="02010600030101010101" pitchFamily="2" charset="-122"/>
                          <a:cs typeface="Times New Roman" panose="02020603050405020304" pitchFamily="18" charset="0"/>
                        </a:rPr>
                        <a:t>3</a:t>
                      </a:r>
                    </a:p>
                    <a:p>
                      <a:r>
                        <a:rPr lang="en-US" altLang="zh-CN" sz="1600" b="0" dirty="0">
                          <a:solidFill>
                            <a:sysClr val="windowText" lastClr="000000"/>
                          </a:solidFill>
                          <a:latin typeface="Times New Roman" panose="02020603050405020304" pitchFamily="18" charset="0"/>
                          <a:ea typeface="DengXian" panose="02010600030101010101" pitchFamily="2" charset="-122"/>
                          <a:cs typeface="Times New Roman" panose="02020603050405020304" pitchFamily="18" charset="0"/>
                        </a:rPr>
                        <a:t>4</a:t>
                      </a:r>
                    </a:p>
                    <a:p>
                      <a:r>
                        <a:rPr lang="en-US" altLang="zh-CN" sz="1600" b="0" dirty="0">
                          <a:solidFill>
                            <a:sysClr val="windowText" lastClr="000000"/>
                          </a:solidFill>
                          <a:latin typeface="Times New Roman" panose="02020603050405020304" pitchFamily="18" charset="0"/>
                          <a:ea typeface="DengXian" panose="02010600030101010101" pitchFamily="2" charset="-122"/>
                          <a:cs typeface="Times New Roman" panose="02020603050405020304" pitchFamily="18" charset="0"/>
                        </a:rPr>
                        <a:t>5</a:t>
                      </a:r>
                    </a:p>
                    <a:p>
                      <a:r>
                        <a:rPr lang="en-US" altLang="zh-CN" sz="1600" b="0" dirty="0">
                          <a:solidFill>
                            <a:sysClr val="windowText" lastClr="000000"/>
                          </a:solidFill>
                          <a:latin typeface="Times New Roman" panose="02020603050405020304" pitchFamily="18" charset="0"/>
                          <a:ea typeface="DengXian" panose="02010600030101010101" pitchFamily="2" charset="-122"/>
                          <a:cs typeface="Times New Roman" panose="02020603050405020304" pitchFamily="18" charset="0"/>
                        </a:rPr>
                        <a:t>6</a:t>
                      </a:r>
                    </a:p>
                    <a:p>
                      <a:r>
                        <a:rPr lang="en-US" altLang="zh-CN" sz="1600" b="0" dirty="0">
                          <a:solidFill>
                            <a:sysClr val="windowText" lastClr="000000"/>
                          </a:solidFill>
                          <a:latin typeface="Times New Roman" panose="02020603050405020304" pitchFamily="18" charset="0"/>
                          <a:ea typeface="DengXian" panose="02010600030101010101" pitchFamily="2" charset="-122"/>
                          <a:cs typeface="Times New Roman" panose="02020603050405020304" pitchFamily="18" charset="0"/>
                        </a:rPr>
                        <a:t>7</a:t>
                      </a:r>
                    </a:p>
                    <a:p>
                      <a:r>
                        <a:rPr lang="en-US" altLang="zh-CN" sz="1600" b="0" dirty="0">
                          <a:solidFill>
                            <a:sysClr val="windowText" lastClr="000000"/>
                          </a:solidFill>
                          <a:latin typeface="Times New Roman" panose="02020603050405020304" pitchFamily="18" charset="0"/>
                          <a:ea typeface="DengXian" panose="02010600030101010101" pitchFamily="2" charset="-122"/>
                          <a:cs typeface="Times New Roman" panose="02020603050405020304" pitchFamily="18" charset="0"/>
                        </a:rPr>
                        <a:t>8</a:t>
                      </a:r>
                    </a:p>
                    <a:p>
                      <a:r>
                        <a:rPr lang="en-US" altLang="zh-CN" sz="1600" b="0" dirty="0">
                          <a:solidFill>
                            <a:sysClr val="windowText" lastClr="000000"/>
                          </a:solidFill>
                          <a:latin typeface="Times New Roman" panose="02020603050405020304" pitchFamily="18" charset="0"/>
                          <a:ea typeface="DengXian" panose="02010600030101010101" pitchFamily="2" charset="-122"/>
                          <a:cs typeface="Times New Roman" panose="02020603050405020304" pitchFamily="18" charset="0"/>
                        </a:rPr>
                        <a:t>9</a:t>
                      </a:r>
                    </a:p>
                    <a:p>
                      <a:r>
                        <a:rPr lang="en-US" altLang="zh-CN" sz="1600" b="0" dirty="0">
                          <a:solidFill>
                            <a:sysClr val="windowText" lastClr="000000"/>
                          </a:solidFill>
                          <a:latin typeface="Times New Roman" panose="02020603050405020304" pitchFamily="18" charset="0"/>
                          <a:ea typeface="DengXian" panose="02010600030101010101" pitchFamily="2" charset="-122"/>
                          <a:cs typeface="Times New Roman" panose="02020603050405020304" pitchFamily="18" charset="0"/>
                        </a:rPr>
                        <a:t>10</a:t>
                      </a:r>
                    </a:p>
                    <a:p>
                      <a:r>
                        <a:rPr lang="en-US" altLang="zh-CN" sz="1600" b="0" dirty="0">
                          <a:solidFill>
                            <a:sysClr val="windowText" lastClr="000000"/>
                          </a:solidFill>
                          <a:latin typeface="Times New Roman" panose="02020603050405020304" pitchFamily="18" charset="0"/>
                          <a:ea typeface="DengXian" panose="02010600030101010101" pitchFamily="2" charset="-122"/>
                          <a:cs typeface="Times New Roman" panose="02020603050405020304" pitchFamily="18" charset="0"/>
                        </a:rPr>
                        <a:t>11</a:t>
                      </a:r>
                    </a:p>
                    <a:p>
                      <a:r>
                        <a:rPr lang="en-US" altLang="zh-CN" sz="1600" b="0" dirty="0">
                          <a:solidFill>
                            <a:sysClr val="windowText" lastClr="000000"/>
                          </a:solidFill>
                          <a:latin typeface="Times New Roman" panose="02020603050405020304" pitchFamily="18" charset="0"/>
                          <a:ea typeface="DengXian" panose="02010600030101010101" pitchFamily="2" charset="-122"/>
                          <a:cs typeface="Times New Roman" panose="02020603050405020304" pitchFamily="18" charset="0"/>
                        </a:rPr>
                        <a:t>12</a:t>
                      </a:r>
                    </a:p>
                    <a:p>
                      <a:r>
                        <a:rPr lang="en-US" altLang="zh-CN" sz="1600" b="0" dirty="0">
                          <a:solidFill>
                            <a:sysClr val="windowText" lastClr="000000"/>
                          </a:solidFill>
                          <a:latin typeface="Times New Roman" panose="02020603050405020304" pitchFamily="18" charset="0"/>
                          <a:ea typeface="DengXian" panose="02010600030101010101" pitchFamily="2" charset="-122"/>
                          <a:cs typeface="Times New Roman" panose="02020603050405020304" pitchFamily="18" charset="0"/>
                        </a:rPr>
                        <a:t>13</a:t>
                      </a:r>
                    </a:p>
                    <a:p>
                      <a:r>
                        <a:rPr lang="en-US" altLang="zh-CN" sz="1600" b="0" dirty="0">
                          <a:solidFill>
                            <a:sysClr val="windowText" lastClr="000000"/>
                          </a:solidFill>
                          <a:latin typeface="Times New Roman" panose="02020603050405020304" pitchFamily="18" charset="0"/>
                          <a:ea typeface="DengXian" panose="02010600030101010101" pitchFamily="2" charset="-122"/>
                          <a:cs typeface="Times New Roman" panose="02020603050405020304" pitchFamily="18" charset="0"/>
                        </a:rPr>
                        <a:t>14</a:t>
                      </a:r>
                    </a:p>
                    <a:p>
                      <a:r>
                        <a:rPr lang="en-US" altLang="zh-CN" sz="1600" b="0" dirty="0">
                          <a:solidFill>
                            <a:sysClr val="windowText" lastClr="000000"/>
                          </a:solidFill>
                          <a:latin typeface="Times New Roman" panose="02020603050405020304" pitchFamily="18" charset="0"/>
                          <a:ea typeface="DengXian" panose="02010600030101010101" pitchFamily="2" charset="-122"/>
                          <a:cs typeface="Times New Roman" panose="02020603050405020304" pitchFamily="18" charset="0"/>
                        </a:rPr>
                        <a:t>15</a:t>
                      </a:r>
                    </a:p>
                    <a:p>
                      <a:r>
                        <a:rPr lang="en-US" altLang="zh-CN" sz="1600" b="0" dirty="0">
                          <a:solidFill>
                            <a:sysClr val="windowText" lastClr="000000"/>
                          </a:solidFill>
                          <a:latin typeface="Times New Roman" panose="02020603050405020304" pitchFamily="18" charset="0"/>
                          <a:ea typeface="DengXian" panose="02010600030101010101" pitchFamily="2" charset="-122"/>
                          <a:cs typeface="Times New Roman" panose="02020603050405020304" pitchFamily="18" charset="0"/>
                        </a:rPr>
                        <a:t>16</a:t>
                      </a:r>
                    </a:p>
                  </a:txBody>
                  <a:tcP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i="0" kern="1200" dirty="0">
                          <a:solidFill>
                            <a:srgbClr val="0000FF"/>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b="0" i="0" kern="1200" dirty="0">
                          <a:solidFill>
                            <a:srgbClr val="0000FF"/>
                          </a:solidFill>
                          <a:effectLst/>
                          <a:latin typeface="微软雅黑" panose="020B0503020204020204" pitchFamily="34" charset="-122"/>
                          <a:ea typeface="微软雅黑" panose="020B0503020204020204" pitchFamily="34" charset="-122"/>
                          <a:cs typeface="Times New Roman" panose="02020603050405020304" pitchFamily="18" charset="0"/>
                        </a:rPr>
                        <a:t>写法一</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net = </a:t>
                      </a:r>
                      <a:r>
                        <a:rPr lang="en-US" altLang="zh-CN" sz="1600" b="0" i="0" kern="120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nn.Sequential</a:t>
                      </a:r>
                      <a:r>
                        <a:rPr lang="en-US" altLang="zh-CN" sz="1600" b="0" i="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600" b="0" i="0" kern="120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nn.Linear</a:t>
                      </a:r>
                      <a:r>
                        <a:rPr lang="en-US" altLang="zh-CN" sz="1600" b="0" i="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a:t>
                      </a:r>
                      <a:r>
                        <a:rPr lang="en-US" altLang="zh-CN" sz="1600" b="0" i="0" kern="120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num_inputs</a:t>
                      </a:r>
                      <a:r>
                        <a:rPr lang="en-US" altLang="zh-CN" sz="1600" b="0" i="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400" b="0" i="0" kern="1200" dirty="0">
                          <a:solidFill>
                            <a:srgbClr val="0000FF"/>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400" b="0" i="0" kern="1200" dirty="0">
                          <a:solidFill>
                            <a:srgbClr val="0000FF"/>
                          </a:solidFill>
                          <a:effectLst/>
                          <a:latin typeface="微软雅黑" panose="020B0503020204020204" pitchFamily="34" charset="-122"/>
                          <a:ea typeface="微软雅黑" panose="020B0503020204020204" pitchFamily="34" charset="-122"/>
                          <a:cs typeface="Times New Roman" panose="02020603050405020304" pitchFamily="18" charset="0"/>
                        </a:rPr>
                        <a:t>此处可以添加其它层</a:t>
                      </a:r>
                      <a:endParaRPr lang="en-US" altLang="zh-CN" sz="1400" b="0" i="0" kern="1200" dirty="0">
                        <a:solidFill>
                          <a:srgbClr val="0000FF"/>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600" b="0" i="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i="0" kern="1200" dirty="0">
                          <a:solidFill>
                            <a:srgbClr val="0000FF"/>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400" b="0" i="0" kern="1200" dirty="0">
                          <a:solidFill>
                            <a:srgbClr val="0000FF"/>
                          </a:solidFill>
                          <a:effectLst/>
                          <a:latin typeface="微软雅黑" panose="020B0503020204020204" pitchFamily="34" charset="-122"/>
                          <a:ea typeface="微软雅黑" panose="020B0503020204020204" pitchFamily="34" charset="-122"/>
                          <a:cs typeface="Times New Roman" panose="02020603050405020304" pitchFamily="18" charset="0"/>
                        </a:rPr>
                        <a:t>写法二</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net = </a:t>
                      </a:r>
                      <a:r>
                        <a:rPr lang="en-US" altLang="zh-CN" sz="1600" b="0" i="0" kern="120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nn.Sequential</a:t>
                      </a:r>
                      <a:r>
                        <a:rPr lang="en-US" altLang="zh-CN" sz="1600" b="0" i="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600" b="0" i="0" kern="120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net.add_module</a:t>
                      </a:r>
                      <a:r>
                        <a:rPr lang="en-US" altLang="zh-CN" sz="1600" b="0" i="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('linear', </a:t>
                      </a:r>
                      <a:r>
                        <a:rPr lang="en-US" altLang="zh-CN" sz="1600" b="0" i="0" kern="120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nn.Linear</a:t>
                      </a:r>
                      <a:r>
                        <a:rPr lang="en-US" altLang="zh-CN" sz="1600" b="0" i="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a:t>
                      </a:r>
                      <a:r>
                        <a:rPr lang="en-US" altLang="zh-CN" sz="1600" b="0" i="0" kern="120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num_inputs</a:t>
                      </a:r>
                      <a:r>
                        <a:rPr lang="en-US" altLang="zh-CN" sz="1600" b="0" i="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a:t>
                      </a:r>
                      <a:r>
                        <a:rPr lang="en-US" altLang="zh-CN" sz="1600" b="0" i="0" kern="1200" baseline="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600" b="0" i="0" kern="120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net.add_module</a:t>
                      </a:r>
                      <a:r>
                        <a:rPr lang="en-US" altLang="zh-CN" sz="1600" b="0" i="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a:t>
                      </a:r>
                      <a:endParaRPr lang="zh-CN" altLang="en-US" sz="1600" b="0" i="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600" b="0" i="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i="0" kern="1200" dirty="0">
                          <a:solidFill>
                            <a:srgbClr val="0000FF"/>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400" b="0" i="0" kern="1200" dirty="0">
                          <a:solidFill>
                            <a:srgbClr val="0000FF"/>
                          </a:solidFill>
                          <a:effectLst/>
                          <a:latin typeface="微软雅黑" panose="020B0503020204020204" pitchFamily="34" charset="-122"/>
                          <a:ea typeface="微软雅黑" panose="020B0503020204020204" pitchFamily="34" charset="-122"/>
                          <a:cs typeface="Times New Roman" panose="02020603050405020304" pitchFamily="18" charset="0"/>
                        </a:rPr>
                        <a:t>写法三</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from collections import </a:t>
                      </a:r>
                      <a:r>
                        <a:rPr lang="en-US" altLang="zh-CN" sz="1600" b="0" i="0" kern="120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OrderedDict</a:t>
                      </a:r>
                      <a:endParaRPr lang="en-US" altLang="zh-CN" sz="1600" b="0" i="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net = </a:t>
                      </a:r>
                      <a:r>
                        <a:rPr lang="en-US" altLang="zh-CN" sz="1600" b="0" i="0" kern="120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nn.Sequential</a:t>
                      </a:r>
                      <a:r>
                        <a:rPr lang="en-US" altLang="zh-CN" sz="1600" b="0" i="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a:t>
                      </a:r>
                      <a:r>
                        <a:rPr lang="en-US" altLang="zh-CN" sz="1600" b="0" i="0" kern="120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OrderedDict</a:t>
                      </a:r>
                      <a:r>
                        <a:rPr lang="en-US" altLang="zh-CN" sz="1600" b="0" i="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kern="1200" baseline="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600" b="0" i="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('linear', </a:t>
                      </a:r>
                      <a:r>
                        <a:rPr lang="en-US" altLang="zh-CN" sz="1600" b="0" i="0" kern="120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nn.Linear</a:t>
                      </a:r>
                      <a:r>
                        <a:rPr lang="en-US" altLang="zh-CN" sz="1600" b="0" i="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a:t>
                      </a:r>
                      <a:r>
                        <a:rPr lang="en-US" altLang="zh-CN" sz="1600" b="0" i="0" kern="120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num_inputs</a:t>
                      </a:r>
                      <a:r>
                        <a:rPr lang="en-US" altLang="zh-CN" sz="1600" b="0" i="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600" b="0" i="0" kern="1200" baseline="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600" b="0" i="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a:t>
                      </a:r>
                    </a:p>
                  </a:txBody>
                  <a:tcP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624164331"/>
                  </a:ext>
                </a:extLst>
              </a:tr>
            </a:tbl>
          </a:graphicData>
        </a:graphic>
      </p:graphicFrame>
    </p:spTree>
    <p:extLst>
      <p:ext uri="{BB962C8B-B14F-4D97-AF65-F5344CB8AC3E}">
        <p14:creationId xmlns:p14="http://schemas.microsoft.com/office/powerpoint/2010/main" val="37874856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86899" y="154752"/>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3.2 </a:t>
            </a:r>
            <a:r>
              <a:rPr lang="zh-CN" altLang="en-US" sz="2800" b="1" dirty="0">
                <a:solidFill>
                  <a:srgbClr val="000000"/>
                </a:solidFill>
                <a:latin typeface="微软雅黑" panose="020B0503020204020204" pitchFamily="34" charset="-122"/>
                <a:ea typeface="微软雅黑" panose="020B0503020204020204" pitchFamily="34" charset="-122"/>
              </a:rPr>
              <a:t>利用</a:t>
            </a:r>
            <a:r>
              <a:rPr lang="en-US" altLang="zh-CN" sz="2800" b="1" dirty="0" err="1">
                <a:solidFill>
                  <a:srgbClr val="000000"/>
                </a:solidFill>
                <a:latin typeface="微软雅黑" panose="020B0503020204020204" pitchFamily="34" charset="-122"/>
                <a:ea typeface="微软雅黑" panose="020B0503020204020204" pitchFamily="34" charset="-122"/>
              </a:rPr>
              <a:t>torch.nn</a:t>
            </a:r>
            <a:r>
              <a:rPr lang="zh-CN" altLang="en-US" sz="2800" b="1" dirty="0">
                <a:solidFill>
                  <a:srgbClr val="000000"/>
                </a:solidFill>
                <a:latin typeface="微软雅黑" panose="020B0503020204020204" pitchFamily="34" charset="-122"/>
                <a:ea typeface="微软雅黑" panose="020B0503020204020204" pitchFamily="34" charset="-122"/>
              </a:rPr>
              <a:t>实现线性回归</a:t>
            </a:r>
          </a:p>
        </p:txBody>
      </p:sp>
      <p:sp>
        <p:nvSpPr>
          <p:cNvPr id="5" name="文本框 4"/>
          <p:cNvSpPr txBox="1"/>
          <p:nvPr/>
        </p:nvSpPr>
        <p:spPr>
          <a:xfrm>
            <a:off x="786899" y="996377"/>
            <a:ext cx="2672397" cy="461665"/>
          </a:xfrm>
          <a:prstGeom prst="rect">
            <a:avLst/>
          </a:prstGeom>
          <a:noFill/>
        </p:spPr>
        <p:txBody>
          <a:bodyPr wrap="square" rtlCol="0">
            <a:spAutoFit/>
          </a:bodyPr>
          <a:lstStyle/>
          <a:p>
            <a:r>
              <a:rPr lang="zh-CN" altLang="zh-CN" sz="2400" b="1" dirty="0">
                <a:solidFill>
                  <a:srgbClr val="0000FF"/>
                </a:solidFill>
                <a:latin typeface="Microsoft YaHei" panose="020B0503020204020204" pitchFamily="34" charset="-122"/>
                <a:ea typeface="Microsoft YaHei" panose="020B0503020204020204" pitchFamily="34" charset="-122"/>
              </a:rPr>
              <a:t>模型参数初始化</a:t>
            </a:r>
            <a:endParaRPr lang="en-US" altLang="zh-CN" sz="2800" b="1" dirty="0">
              <a:solidFill>
                <a:srgbClr val="0000FF"/>
              </a:solidFill>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9" name="文本框 8"/>
              <p:cNvSpPr txBox="1"/>
              <p:nvPr/>
            </p:nvSpPr>
            <p:spPr>
              <a:xfrm>
                <a:off x="786899" y="1623052"/>
                <a:ext cx="9106248" cy="923330"/>
              </a:xfrm>
              <a:prstGeom prst="rect">
                <a:avLst/>
              </a:prstGeom>
              <a:noFill/>
            </p:spPr>
            <p:txBody>
              <a:bodyPr wrap="square" rtlCol="0">
                <a:spAutoFit/>
              </a:bodyPr>
              <a:lstStyle/>
              <a:p>
                <a:pPr marL="285750" indent="-285750">
                  <a:buClr>
                    <a:srgbClr val="0000FF"/>
                  </a:buClr>
                  <a:buFont typeface="Wingdings" pitchFamily="2" charset="2"/>
                  <a:buChar char="n"/>
                </a:pPr>
                <a:r>
                  <a:rPr lang="zh-CN" altLang="en-US" dirty="0"/>
                  <a:t>在使用定义的模型</a:t>
                </a:r>
                <a:r>
                  <a:rPr lang="en-US" altLang="zh-CN" dirty="0"/>
                  <a:t>net</a:t>
                </a:r>
                <a:r>
                  <a:rPr lang="zh-CN" altLang="en-US" dirty="0"/>
                  <a:t>之前，需要对模型中的一些参数进行初始化。</a:t>
                </a:r>
                <a:r>
                  <a:rPr lang="en-US" altLang="zh-CN" dirty="0" err="1"/>
                  <a:t>Pytorch</a:t>
                </a:r>
                <a:r>
                  <a:rPr lang="zh-CN" altLang="en-US" dirty="0"/>
                  <a:t>在</a:t>
                </a:r>
                <a:r>
                  <a:rPr lang="en-US" altLang="zh-CN" b="1" dirty="0">
                    <a:solidFill>
                      <a:srgbClr val="FF0000"/>
                    </a:solidFill>
                  </a:rPr>
                  <a:t>init</a:t>
                </a:r>
                <a:r>
                  <a:rPr lang="zh-CN" altLang="en-US" dirty="0"/>
                  <a:t>模块中提供了许多初始化参数的方法。我们可以调用</a:t>
                </a:r>
                <a14:m>
                  <m:oMath xmlns:m="http://schemas.openxmlformats.org/officeDocument/2006/math">
                    <m:r>
                      <a:rPr lang="en-US" altLang="zh-CN" b="1" i="0" dirty="0" smtClean="0">
                        <a:solidFill>
                          <a:srgbClr val="FF0000"/>
                        </a:solidFill>
                        <a:latin typeface="Cambria Math" panose="02040503050406030204" pitchFamily="18" charset="0"/>
                      </a:rPr>
                      <m:t>𝐢𝐧𝐢𝐭</m:t>
                    </m:r>
                    <m:r>
                      <a:rPr lang="en-US" altLang="zh-CN" b="1" i="0" dirty="0" smtClean="0">
                        <a:solidFill>
                          <a:srgbClr val="FF0000"/>
                        </a:solidFill>
                        <a:latin typeface="Cambria Math" panose="02040503050406030204" pitchFamily="18" charset="0"/>
                      </a:rPr>
                      <m:t>.</m:t>
                    </m:r>
                    <m:r>
                      <a:rPr lang="en-US" altLang="zh-CN" b="1" i="0" dirty="0" smtClean="0">
                        <a:solidFill>
                          <a:srgbClr val="FF0000"/>
                        </a:solidFill>
                        <a:latin typeface="Cambria Math" panose="02040503050406030204" pitchFamily="18" charset="0"/>
                      </a:rPr>
                      <m:t>𝐧𝐨𝐫𝐦𝐚𝐥</m:t>
                    </m:r>
                  </m:oMath>
                </a14:m>
                <a:r>
                  <a:rPr lang="zh-CN" altLang="en-US" dirty="0"/>
                  <a:t>模块通过正态分布对线性回归中的权重和偏差进行初始化</a:t>
                </a:r>
              </a:p>
            </p:txBody>
          </p:sp>
        </mc:Choice>
        <mc:Fallback xmlns="">
          <p:sp>
            <p:nvSpPr>
              <p:cNvPr id="9" name="文本框 8"/>
              <p:cNvSpPr txBox="1">
                <a:spLocks noRot="1" noChangeAspect="1" noMove="1" noResize="1" noEditPoints="1" noAdjustHandles="1" noChangeArrowheads="1" noChangeShapeType="1" noTextEdit="1"/>
              </p:cNvSpPr>
              <p:nvPr/>
            </p:nvSpPr>
            <p:spPr>
              <a:xfrm>
                <a:off x="786899" y="1623052"/>
                <a:ext cx="9106248" cy="923330"/>
              </a:xfrm>
              <a:prstGeom prst="rect">
                <a:avLst/>
              </a:prstGeom>
              <a:blipFill>
                <a:blip r:embed="rId3"/>
                <a:stretch>
                  <a:fillRect l="-279" t="-2703" b="-8108"/>
                </a:stretch>
              </a:blipFill>
            </p:spPr>
            <p:txBody>
              <a:bodyPr/>
              <a:lstStyle/>
              <a:p>
                <a:r>
                  <a:rPr lang="zh-CN" altLang="en-US">
                    <a:noFill/>
                  </a:rPr>
                  <a:t> </a:t>
                </a:r>
              </a:p>
            </p:txBody>
          </p:sp>
        </mc:Fallback>
      </mc:AlternateContent>
      <p:graphicFrame>
        <p:nvGraphicFramePr>
          <p:cNvPr id="10" name="表格 9"/>
          <p:cNvGraphicFramePr>
            <a:graphicFrameLocks noGrp="1"/>
          </p:cNvGraphicFramePr>
          <p:nvPr>
            <p:extLst>
              <p:ext uri="{D42A27DB-BD31-4B8C-83A1-F6EECF244321}">
                <p14:modId xmlns:p14="http://schemas.microsoft.com/office/powerpoint/2010/main" val="1433376307"/>
              </p:ext>
            </p:extLst>
          </p:nvPr>
        </p:nvGraphicFramePr>
        <p:xfrm>
          <a:off x="786899" y="2835758"/>
          <a:ext cx="9106248" cy="1141332"/>
        </p:xfrm>
        <a:graphic>
          <a:graphicData uri="http://schemas.openxmlformats.org/drawingml/2006/table">
            <a:tbl>
              <a:tblPr firstRow="1" bandRow="1">
                <a:tableStyleId>{5C22544A-7EE6-4342-B048-85BDC9FD1C3A}</a:tableStyleId>
              </a:tblPr>
              <a:tblGrid>
                <a:gridCol w="420838">
                  <a:extLst>
                    <a:ext uri="{9D8B030D-6E8A-4147-A177-3AD203B41FA5}">
                      <a16:colId xmlns:a16="http://schemas.microsoft.com/office/drawing/2014/main" val="444337229"/>
                    </a:ext>
                  </a:extLst>
                </a:gridCol>
                <a:gridCol w="8685410">
                  <a:extLst>
                    <a:ext uri="{9D8B030D-6E8A-4147-A177-3AD203B41FA5}">
                      <a16:colId xmlns:a16="http://schemas.microsoft.com/office/drawing/2014/main" val="4186716572"/>
                    </a:ext>
                  </a:extLst>
                </a:gridCol>
              </a:tblGrid>
              <a:tr h="1141332">
                <a:tc>
                  <a:txBody>
                    <a:bodyPr/>
                    <a:lstStyle/>
                    <a:p>
                      <a:r>
                        <a:rPr kumimoji="1" lang="en-US" altLang="zh-CN" sz="1600" b="0" dirty="0">
                          <a:solidFill>
                            <a:sysClr val="windowText" lastClr="000000"/>
                          </a:solidFill>
                          <a:latin typeface="Times New Roman" panose="02020603050405020304" pitchFamily="18" charset="0"/>
                          <a:ea typeface="DengXian" panose="02010600030101010101" pitchFamily="2" charset="-122"/>
                          <a:cs typeface="Times New Roman" panose="02020603050405020304" pitchFamily="18" charset="0"/>
                        </a:rPr>
                        <a:t>1</a:t>
                      </a:r>
                    </a:p>
                    <a:p>
                      <a:r>
                        <a:rPr kumimoji="1" lang="en-US" altLang="zh-CN" sz="1600" b="0" dirty="0">
                          <a:solidFill>
                            <a:sysClr val="windowText" lastClr="000000"/>
                          </a:solidFill>
                          <a:latin typeface="Times New Roman" panose="02020603050405020304" pitchFamily="18" charset="0"/>
                          <a:ea typeface="DengXian" panose="02010600030101010101" pitchFamily="2" charset="-122"/>
                          <a:cs typeface="Times New Roman" panose="02020603050405020304" pitchFamily="18" charset="0"/>
                        </a:rPr>
                        <a:t>2</a:t>
                      </a:r>
                    </a:p>
                    <a:p>
                      <a:r>
                        <a:rPr kumimoji="1" lang="en-US" altLang="zh-CN" sz="1600" b="0" dirty="0">
                          <a:solidFill>
                            <a:sysClr val="windowText" lastClr="000000"/>
                          </a:solidFill>
                          <a:latin typeface="Times New Roman" panose="02020603050405020304" pitchFamily="18" charset="0"/>
                          <a:ea typeface="DengXian" panose="02010600030101010101" pitchFamily="2" charset="-122"/>
                          <a:cs typeface="Times New Roman" panose="02020603050405020304" pitchFamily="18" charset="0"/>
                        </a:rPr>
                        <a:t>3</a:t>
                      </a:r>
                    </a:p>
                    <a:p>
                      <a:r>
                        <a:rPr kumimoji="1" lang="en-US" altLang="zh-CN" sz="1600" b="0" dirty="0">
                          <a:solidFill>
                            <a:sysClr val="windowText" lastClr="000000"/>
                          </a:solidFill>
                          <a:latin typeface="Times New Roman" panose="02020603050405020304" pitchFamily="18" charset="0"/>
                          <a:ea typeface="DengXian" panose="02010600030101010101" pitchFamily="2" charset="-122"/>
                          <a:cs typeface="Times New Roman" panose="02020603050405020304" pitchFamily="18" charset="0"/>
                        </a:rPr>
                        <a:t>4</a:t>
                      </a:r>
                    </a:p>
                  </a:txBody>
                  <a:tcP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from </a:t>
                      </a:r>
                      <a:r>
                        <a:rPr lang="en-US" altLang="zh-CN" sz="1600" b="0" i="0" kern="120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torch.nn</a:t>
                      </a:r>
                      <a:r>
                        <a:rPr lang="en-US" altLang="zh-CN" sz="1600" b="0" i="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import init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600" b="0" i="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kern="120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init.normal</a:t>
                      </a:r>
                      <a:r>
                        <a:rPr lang="en-US" altLang="zh-CN" sz="1600" b="0" i="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_(net[0].weight, mean=0, </a:t>
                      </a:r>
                      <a:r>
                        <a:rPr lang="en-US" altLang="zh-CN" sz="1600" b="0" i="0" kern="120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std</a:t>
                      </a:r>
                      <a:r>
                        <a:rPr lang="en-US" altLang="zh-CN" sz="1600" b="0" i="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=0.01)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kern="120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init.constant</a:t>
                      </a:r>
                      <a:r>
                        <a:rPr lang="en-US" altLang="zh-CN" sz="1600" b="0" i="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_(net[0].bias, </a:t>
                      </a:r>
                      <a:r>
                        <a:rPr lang="en-US" altLang="zh-CN" sz="1600" b="0" i="0" kern="120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val</a:t>
                      </a:r>
                      <a:r>
                        <a:rPr lang="en-US" altLang="zh-CN" sz="1600" b="0" i="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=0)   </a:t>
                      </a:r>
                      <a:r>
                        <a:rPr lang="en-US" altLang="zh-CN" sz="1400" b="0" i="0" kern="1200" dirty="0">
                          <a:solidFill>
                            <a:srgbClr val="0000FF"/>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b="0" i="0" kern="1200" dirty="0">
                          <a:solidFill>
                            <a:srgbClr val="0000FF"/>
                          </a:solidFill>
                          <a:effectLst/>
                          <a:latin typeface="微软雅黑" panose="020B0503020204020204" pitchFamily="34" charset="-122"/>
                          <a:ea typeface="微软雅黑" panose="020B0503020204020204" pitchFamily="34" charset="-122"/>
                          <a:cs typeface="Times New Roman" panose="02020603050405020304" pitchFamily="18" charset="0"/>
                        </a:rPr>
                        <a:t>也可以直接修改</a:t>
                      </a:r>
                      <a:r>
                        <a:rPr lang="en-US" altLang="zh-CN" sz="1400" b="0" i="0" kern="1200" dirty="0">
                          <a:solidFill>
                            <a:srgbClr val="0000FF"/>
                          </a:solidFill>
                          <a:effectLst/>
                          <a:latin typeface="微软雅黑" panose="020B0503020204020204" pitchFamily="34" charset="-122"/>
                          <a:ea typeface="微软雅黑" panose="020B0503020204020204" pitchFamily="34" charset="-122"/>
                          <a:cs typeface="Times New Roman" panose="02020603050405020304" pitchFamily="18" charset="0"/>
                        </a:rPr>
                        <a:t>bias</a:t>
                      </a:r>
                      <a:r>
                        <a:rPr lang="zh-CN" altLang="en-US" sz="1400" b="0" i="0" kern="1200" dirty="0">
                          <a:solidFill>
                            <a:srgbClr val="0000FF"/>
                          </a:solidFill>
                          <a:effectLst/>
                          <a:latin typeface="微软雅黑" panose="020B0503020204020204" pitchFamily="34" charset="-122"/>
                          <a:ea typeface="微软雅黑" panose="020B0503020204020204" pitchFamily="34" charset="-122"/>
                          <a:cs typeface="Times New Roman" panose="02020603050405020304" pitchFamily="18" charset="0"/>
                        </a:rPr>
                        <a:t>的</a:t>
                      </a:r>
                      <a:r>
                        <a:rPr lang="en-US" altLang="zh-CN" sz="1400" b="0" i="0" kern="1200" dirty="0">
                          <a:solidFill>
                            <a:srgbClr val="0000FF"/>
                          </a:solidFill>
                          <a:effectLst/>
                          <a:latin typeface="微软雅黑" panose="020B0503020204020204" pitchFamily="34" charset="-122"/>
                          <a:ea typeface="微软雅黑" panose="020B0503020204020204" pitchFamily="34" charset="-122"/>
                          <a:cs typeface="Times New Roman" panose="02020603050405020304" pitchFamily="18" charset="0"/>
                        </a:rPr>
                        <a:t>data</a:t>
                      </a:r>
                      <a:r>
                        <a:rPr lang="zh-CN" altLang="en-US" sz="1400" b="0" i="0" kern="1200" dirty="0">
                          <a:solidFill>
                            <a:srgbClr val="0000FF"/>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b="0" i="0" kern="1200" dirty="0">
                          <a:solidFill>
                            <a:srgbClr val="0000FF"/>
                          </a:solidFill>
                          <a:effectLst/>
                          <a:latin typeface="微软雅黑" panose="020B0503020204020204" pitchFamily="34" charset="-122"/>
                          <a:ea typeface="微软雅黑" panose="020B0503020204020204" pitchFamily="34" charset="-122"/>
                          <a:cs typeface="Times New Roman" panose="02020603050405020304" pitchFamily="18" charset="0"/>
                        </a:rPr>
                        <a:t>net[0].</a:t>
                      </a:r>
                      <a:r>
                        <a:rPr lang="en-US" altLang="zh-CN" sz="1400" b="0" i="0" kern="1200" dirty="0" err="1">
                          <a:solidFill>
                            <a:srgbClr val="0000FF"/>
                          </a:solidFill>
                          <a:effectLst/>
                          <a:latin typeface="微软雅黑" panose="020B0503020204020204" pitchFamily="34" charset="-122"/>
                          <a:ea typeface="微软雅黑" panose="020B0503020204020204" pitchFamily="34" charset="-122"/>
                          <a:cs typeface="Times New Roman" panose="02020603050405020304" pitchFamily="18" charset="0"/>
                        </a:rPr>
                        <a:t>bias.data.fill</a:t>
                      </a:r>
                      <a:r>
                        <a:rPr lang="en-US" altLang="zh-CN" sz="1400" b="0" i="0" kern="1200" dirty="0">
                          <a:solidFill>
                            <a:srgbClr val="0000FF"/>
                          </a:solidFill>
                          <a:effectLst/>
                          <a:latin typeface="微软雅黑" panose="020B0503020204020204" pitchFamily="34" charset="-122"/>
                          <a:ea typeface="微软雅黑" panose="020B0503020204020204" pitchFamily="34" charset="-122"/>
                          <a:cs typeface="Times New Roman" panose="02020603050405020304" pitchFamily="18" charset="0"/>
                        </a:rPr>
                        <a:t>_(0)</a:t>
                      </a:r>
                    </a:p>
                  </a:txBody>
                  <a:tcP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624164331"/>
                  </a:ext>
                </a:extLst>
              </a:tr>
            </a:tbl>
          </a:graphicData>
        </a:graphic>
      </p:graphicFrame>
      <p:sp>
        <p:nvSpPr>
          <p:cNvPr id="11" name="矩形 10"/>
          <p:cNvSpPr/>
          <p:nvPr/>
        </p:nvSpPr>
        <p:spPr>
          <a:xfrm>
            <a:off x="786899" y="4476437"/>
            <a:ext cx="9106249" cy="646331"/>
          </a:xfrm>
          <a:prstGeom prst="rect">
            <a:avLst/>
          </a:prstGeom>
        </p:spPr>
        <p:txBody>
          <a:bodyPr wrap="square">
            <a:spAutoFit/>
          </a:bodyPr>
          <a:lstStyle/>
          <a:p>
            <a:r>
              <a:rPr lang="zh-CN" altLang="en-US" dirty="0"/>
              <a:t>上述代码，将参数中的每个元素随机初始化为了均值为</a:t>
            </a:r>
            <a:r>
              <a:rPr lang="en-US" altLang="zh-CN" dirty="0"/>
              <a:t>0</a:t>
            </a:r>
            <a:r>
              <a:rPr lang="zh-CN" altLang="en-US" dirty="0"/>
              <a:t>，标准差为</a:t>
            </a:r>
            <a:r>
              <a:rPr lang="en-US" altLang="zh-CN" dirty="0"/>
              <a:t>0.01</a:t>
            </a:r>
            <a:r>
              <a:rPr lang="zh-CN" altLang="en-US" dirty="0"/>
              <a:t>的正态分布，同时将偏差初始化为零</a:t>
            </a:r>
          </a:p>
        </p:txBody>
      </p:sp>
    </p:spTree>
    <p:extLst>
      <p:ext uri="{BB962C8B-B14F-4D97-AF65-F5344CB8AC3E}">
        <p14:creationId xmlns:p14="http://schemas.microsoft.com/office/powerpoint/2010/main" val="37901358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86899" y="154752"/>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3.2 </a:t>
            </a:r>
            <a:r>
              <a:rPr lang="zh-CN" altLang="en-US" sz="2800" b="1" dirty="0">
                <a:solidFill>
                  <a:srgbClr val="000000"/>
                </a:solidFill>
                <a:latin typeface="微软雅黑" panose="020B0503020204020204" pitchFamily="34" charset="-122"/>
                <a:ea typeface="微软雅黑" panose="020B0503020204020204" pitchFamily="34" charset="-122"/>
              </a:rPr>
              <a:t>利用</a:t>
            </a:r>
            <a:r>
              <a:rPr lang="en-US" altLang="zh-CN" sz="2800" b="1" dirty="0" err="1">
                <a:solidFill>
                  <a:srgbClr val="000000"/>
                </a:solidFill>
                <a:latin typeface="微软雅黑" panose="020B0503020204020204" pitchFamily="34" charset="-122"/>
                <a:ea typeface="微软雅黑" panose="020B0503020204020204" pitchFamily="34" charset="-122"/>
              </a:rPr>
              <a:t>torch.nn</a:t>
            </a:r>
            <a:r>
              <a:rPr lang="zh-CN" altLang="en-US" sz="2800" b="1" dirty="0">
                <a:solidFill>
                  <a:srgbClr val="000000"/>
                </a:solidFill>
                <a:latin typeface="微软雅黑" panose="020B0503020204020204" pitchFamily="34" charset="-122"/>
                <a:ea typeface="微软雅黑" panose="020B0503020204020204" pitchFamily="34" charset="-122"/>
              </a:rPr>
              <a:t>实现线性回归</a:t>
            </a:r>
          </a:p>
        </p:txBody>
      </p:sp>
      <p:sp>
        <p:nvSpPr>
          <p:cNvPr id="5" name="文本框 4"/>
          <p:cNvSpPr txBox="1"/>
          <p:nvPr/>
        </p:nvSpPr>
        <p:spPr>
          <a:xfrm>
            <a:off x="786898" y="982875"/>
            <a:ext cx="10443411" cy="461665"/>
          </a:xfrm>
          <a:prstGeom prst="rect">
            <a:avLst/>
          </a:prstGeom>
          <a:noFill/>
        </p:spPr>
        <p:txBody>
          <a:bodyPr wrap="square" rtlCol="0">
            <a:spAutoFit/>
          </a:bodyPr>
          <a:lstStyle/>
          <a:p>
            <a:r>
              <a:rPr lang="zh-CN" altLang="en-US" sz="2400" b="1" dirty="0">
                <a:solidFill>
                  <a:srgbClr val="0000FF"/>
                </a:solidFill>
                <a:latin typeface="Microsoft YaHei" panose="020B0503020204020204" pitchFamily="34" charset="-122"/>
                <a:ea typeface="Microsoft YaHei" panose="020B0503020204020204" pitchFamily="34" charset="-122"/>
              </a:rPr>
              <a:t>损失函数和优化</a:t>
            </a:r>
            <a:endParaRPr lang="en-US" altLang="zh-CN" sz="2800" b="1" dirty="0">
              <a:solidFill>
                <a:srgbClr val="0000FF"/>
              </a:solidFill>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9" name="文本框 8"/>
              <p:cNvSpPr txBox="1"/>
              <p:nvPr/>
            </p:nvSpPr>
            <p:spPr>
              <a:xfrm>
                <a:off x="786899" y="1571482"/>
                <a:ext cx="10232858" cy="646331"/>
              </a:xfrm>
              <a:prstGeom prst="rect">
                <a:avLst/>
              </a:prstGeom>
              <a:noFill/>
            </p:spPr>
            <p:txBody>
              <a:bodyPr wrap="square" rtlCol="0">
                <a:spAutoFit/>
              </a:bodyPr>
              <a:lstStyle/>
              <a:p>
                <a:pPr marL="285750" indent="-285750">
                  <a:buClr>
                    <a:srgbClr val="0000FF"/>
                  </a:buClr>
                  <a:buFont typeface="Wingdings" pitchFamily="2" charset="2"/>
                  <a:buChar char="n"/>
                </a:pP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Pytorch</a:t>
                </a:r>
                <a:r>
                  <a:rPr lang="zh-CN" altLang="en-US" dirty="0">
                    <a:latin typeface="微软雅黑" panose="020B0503020204020204" pitchFamily="34" charset="-122"/>
                    <a:ea typeface="微软雅黑" panose="020B0503020204020204" pitchFamily="34" charset="-122"/>
                  </a:rPr>
                  <a:t>在 </a:t>
                </a:r>
                <a14:m>
                  <m:oMath xmlns:m="http://schemas.openxmlformats.org/officeDocument/2006/math">
                    <m:r>
                      <a:rPr lang="en-US" altLang="zh-CN" i="1" dirty="0" smtClean="0">
                        <a:latin typeface="Cambria Math" panose="02040503050406030204" pitchFamily="18" charset="0"/>
                        <a:ea typeface="微软雅黑" panose="020B0503020204020204" pitchFamily="34" charset="-122"/>
                      </a:rPr>
                      <m:t>𝑡𝑜𝑟𝑐h</m:t>
                    </m:r>
                    <m:r>
                      <a:rPr lang="en-US" altLang="zh-CN" i="1" dirty="0" smtClean="0">
                        <a:latin typeface="Cambria Math" panose="02040503050406030204" pitchFamily="18" charset="0"/>
                        <a:ea typeface="微软雅黑" panose="020B0503020204020204" pitchFamily="34" charset="-122"/>
                      </a:rPr>
                      <m:t>.</m:t>
                    </m:r>
                    <m:r>
                      <a:rPr lang="en-US" altLang="zh-CN" i="1" dirty="0" smtClean="0">
                        <a:latin typeface="Cambria Math" panose="02040503050406030204" pitchFamily="18" charset="0"/>
                        <a:ea typeface="微软雅黑" panose="020B0503020204020204" pitchFamily="34" charset="-122"/>
                      </a:rPr>
                      <m:t>𝑛𝑛</m:t>
                    </m:r>
                  </m:oMath>
                </a14:m>
                <a:r>
                  <a:rPr lang="zh-CN" altLang="en-US" dirty="0">
                    <a:latin typeface="微软雅黑" panose="020B0503020204020204" pitchFamily="34" charset="-122"/>
                    <a:ea typeface="微软雅黑" panose="020B0503020204020204" pitchFamily="34" charset="-122"/>
                  </a:rPr>
                  <a:t> 中提供了各种损失函数，这些损失函数实现为 </a:t>
                </a:r>
                <a14:m>
                  <m:oMath xmlns:m="http://schemas.openxmlformats.org/officeDocument/2006/math">
                    <m:r>
                      <a:rPr lang="en-US" altLang="zh-CN" b="1" i="0" dirty="0" smtClean="0">
                        <a:solidFill>
                          <a:srgbClr val="FF0000"/>
                        </a:solidFill>
                        <a:latin typeface="Cambria Math" panose="02040503050406030204" pitchFamily="18" charset="0"/>
                        <a:ea typeface="微软雅黑" panose="020B0503020204020204" pitchFamily="34" charset="-122"/>
                      </a:rPr>
                      <m:t>𝐧𝐧</m:t>
                    </m:r>
                    <m:r>
                      <a:rPr lang="en-US" altLang="zh-CN" b="1" i="0" dirty="0" smtClean="0">
                        <a:solidFill>
                          <a:srgbClr val="FF0000"/>
                        </a:solidFill>
                        <a:latin typeface="Cambria Math" panose="02040503050406030204" pitchFamily="18" charset="0"/>
                        <a:ea typeface="微软雅黑" panose="020B0503020204020204" pitchFamily="34" charset="-122"/>
                      </a:rPr>
                      <m:t>.</m:t>
                    </m:r>
                    <m:r>
                      <a:rPr lang="en-US" altLang="zh-CN" b="1" i="0" dirty="0" smtClean="0">
                        <a:solidFill>
                          <a:srgbClr val="FF0000"/>
                        </a:solidFill>
                        <a:latin typeface="Cambria Math" panose="02040503050406030204" pitchFamily="18" charset="0"/>
                        <a:ea typeface="微软雅黑" panose="020B0503020204020204" pitchFamily="34" charset="-122"/>
                      </a:rPr>
                      <m:t>𝐌𝐨𝐝𝐮𝐥𝐞</m:t>
                    </m:r>
                  </m:oMath>
                </a14:m>
                <a:r>
                  <a:rPr lang="zh-CN" altLang="en-US" dirty="0">
                    <a:latin typeface="微软雅黑" panose="020B0503020204020204" pitchFamily="34" charset="-122"/>
                    <a:ea typeface="微软雅黑" panose="020B0503020204020204" pitchFamily="34" charset="-122"/>
                  </a:rPr>
                  <a:t> 的子类，可以将这些损失函数作为一种特殊的层。</a:t>
                </a:r>
              </a:p>
            </p:txBody>
          </p:sp>
        </mc:Choice>
        <mc:Fallback xmlns="">
          <p:sp>
            <p:nvSpPr>
              <p:cNvPr id="9" name="文本框 8"/>
              <p:cNvSpPr txBox="1">
                <a:spLocks noRot="1" noChangeAspect="1" noMove="1" noResize="1" noEditPoints="1" noAdjustHandles="1" noChangeArrowheads="1" noChangeShapeType="1" noTextEdit="1"/>
              </p:cNvSpPr>
              <p:nvPr/>
            </p:nvSpPr>
            <p:spPr>
              <a:xfrm>
                <a:off x="786899" y="1571482"/>
                <a:ext cx="10232858" cy="646331"/>
              </a:xfrm>
              <a:prstGeom prst="rect">
                <a:avLst/>
              </a:prstGeom>
              <a:blipFill>
                <a:blip r:embed="rId3"/>
                <a:stretch>
                  <a:fillRect l="-248" t="-3846" b="-11538"/>
                </a:stretch>
              </a:blipFill>
            </p:spPr>
            <p:txBody>
              <a:bodyPr/>
              <a:lstStyle/>
              <a:p>
                <a:r>
                  <a:rPr lang="zh-CN" altLang="en-US">
                    <a:noFill/>
                  </a:rPr>
                  <a:t> </a:t>
                </a:r>
              </a:p>
            </p:txBody>
          </p:sp>
        </mc:Fallback>
      </mc:AlternateContent>
      <p:graphicFrame>
        <p:nvGraphicFramePr>
          <p:cNvPr id="10" name="表格 9"/>
          <p:cNvGraphicFramePr>
            <a:graphicFrameLocks noGrp="1"/>
          </p:cNvGraphicFramePr>
          <p:nvPr/>
        </p:nvGraphicFramePr>
        <p:xfrm>
          <a:off x="786899" y="2406310"/>
          <a:ext cx="10232859" cy="347908"/>
        </p:xfrm>
        <a:graphic>
          <a:graphicData uri="http://schemas.openxmlformats.org/drawingml/2006/table">
            <a:tbl>
              <a:tblPr firstRow="1" bandRow="1">
                <a:tableStyleId>{5C22544A-7EE6-4342-B048-85BDC9FD1C3A}</a:tableStyleId>
              </a:tblPr>
              <a:tblGrid>
                <a:gridCol w="391452">
                  <a:extLst>
                    <a:ext uri="{9D8B030D-6E8A-4147-A177-3AD203B41FA5}">
                      <a16:colId xmlns:a16="http://schemas.microsoft.com/office/drawing/2014/main" val="444337229"/>
                    </a:ext>
                  </a:extLst>
                </a:gridCol>
                <a:gridCol w="9841407">
                  <a:extLst>
                    <a:ext uri="{9D8B030D-6E8A-4147-A177-3AD203B41FA5}">
                      <a16:colId xmlns:a16="http://schemas.microsoft.com/office/drawing/2014/main" val="4186716572"/>
                    </a:ext>
                  </a:extLst>
                </a:gridCol>
              </a:tblGrid>
              <a:tr h="347908">
                <a:tc>
                  <a:txBody>
                    <a:bodyPr/>
                    <a:lstStyle/>
                    <a:p>
                      <a:r>
                        <a:rPr kumimoji="1" lang="en-US" altLang="zh-CN" sz="1600" b="0" dirty="0">
                          <a:solidFill>
                            <a:sysClr val="windowText" lastClr="000000"/>
                          </a:solidFill>
                          <a:latin typeface="Times New Roman" panose="02020603050405020304" pitchFamily="18" charset="0"/>
                          <a:ea typeface="DengXian" panose="02010600030101010101" pitchFamily="2" charset="-122"/>
                          <a:cs typeface="Times New Roman" panose="02020603050405020304" pitchFamily="18" charset="0"/>
                        </a:rPr>
                        <a:t>1</a:t>
                      </a:r>
                      <a:endParaRPr lang="zh-CN" altLang="en-US" sz="1600" b="0" dirty="0">
                        <a:solidFill>
                          <a:sysClr val="windowText" lastClr="000000"/>
                        </a:solidFill>
                        <a:latin typeface="Times New Roman" panose="02020603050405020304" pitchFamily="18" charset="0"/>
                        <a:ea typeface="DengXian" panose="02010600030101010101" pitchFamily="2"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loss = </a:t>
                      </a:r>
                      <a:r>
                        <a:rPr lang="en-US" altLang="zh-CN" sz="1600" b="0" i="0" kern="120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nn.MSELoss</a:t>
                      </a:r>
                      <a:r>
                        <a:rPr lang="en-US" altLang="zh-CN" sz="1600" b="0" i="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a:t>
                      </a:r>
                    </a:p>
                  </a:txBody>
                  <a:tcP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624164331"/>
                  </a:ext>
                </a:extLst>
              </a:tr>
            </a:tbl>
          </a:graphicData>
        </a:graphic>
      </p:graphicFrame>
      <mc:AlternateContent xmlns:mc="http://schemas.openxmlformats.org/markup-compatibility/2006" xmlns:a14="http://schemas.microsoft.com/office/drawing/2010/main">
        <mc:Choice Requires="a14">
          <p:sp>
            <p:nvSpPr>
              <p:cNvPr id="11" name="文本框 10"/>
              <p:cNvSpPr txBox="1"/>
              <p:nvPr/>
            </p:nvSpPr>
            <p:spPr>
              <a:xfrm>
                <a:off x="786899" y="2977158"/>
                <a:ext cx="10232858" cy="646331"/>
              </a:xfrm>
              <a:prstGeom prst="rect">
                <a:avLst/>
              </a:prstGeom>
              <a:noFill/>
            </p:spPr>
            <p:txBody>
              <a:bodyPr wrap="square" rtlCol="0">
                <a:spAutoFit/>
              </a:bodyPr>
              <a:lstStyle/>
              <a:p>
                <a:pPr marL="285750" indent="-285750">
                  <a:buClr>
                    <a:srgbClr val="0000FF"/>
                  </a:buClr>
                  <a:buFont typeface="Wingdings" pitchFamily="2" charset="2"/>
                  <a:buChar char="n"/>
                </a:pPr>
                <a:r>
                  <a:rPr lang="en-US" altLang="zh-CN" dirty="0">
                    <a:latin typeface="微软雅黑" panose="020B0503020204020204" pitchFamily="34" charset="-122"/>
                    <a:ea typeface="微软雅黑" panose="020B0503020204020204" pitchFamily="34" charset="-122"/>
                  </a:rPr>
                  <a:t>Pytorch</a:t>
                </a:r>
                <a:r>
                  <a:rPr lang="zh-CN" altLang="en-US" dirty="0">
                    <a:latin typeface="微软雅黑" panose="020B0503020204020204" pitchFamily="34" charset="-122"/>
                    <a:ea typeface="微软雅黑" panose="020B0503020204020204" pitchFamily="34" charset="-122"/>
                  </a:rPr>
                  <a:t>在 </a:t>
                </a:r>
                <a14:m>
                  <m:oMath xmlns:m="http://schemas.openxmlformats.org/officeDocument/2006/math">
                    <m:r>
                      <a:rPr lang="en-US" altLang="zh-CN" b="1" i="0" dirty="0" smtClean="0">
                        <a:solidFill>
                          <a:srgbClr val="FF0000"/>
                        </a:solidFill>
                        <a:latin typeface="Cambria Math" panose="02040503050406030204" pitchFamily="18" charset="0"/>
                        <a:ea typeface="微软雅黑" panose="020B0503020204020204" pitchFamily="34" charset="-122"/>
                      </a:rPr>
                      <m:t>𝐭𝐨𝐫𝐜𝐡</m:t>
                    </m:r>
                    <m:r>
                      <a:rPr lang="en-US" altLang="zh-CN" b="1" i="0" dirty="0" smtClean="0">
                        <a:solidFill>
                          <a:srgbClr val="FF0000"/>
                        </a:solidFill>
                        <a:latin typeface="Cambria Math" panose="02040503050406030204" pitchFamily="18" charset="0"/>
                        <a:ea typeface="微软雅黑" panose="020B0503020204020204" pitchFamily="34" charset="-122"/>
                      </a:rPr>
                      <m:t>.</m:t>
                    </m:r>
                    <m:r>
                      <a:rPr lang="en-US" altLang="zh-CN" b="1" i="0" dirty="0" smtClean="0">
                        <a:solidFill>
                          <a:srgbClr val="FF0000"/>
                        </a:solidFill>
                        <a:latin typeface="Cambria Math" panose="02040503050406030204" pitchFamily="18" charset="0"/>
                        <a:ea typeface="微软雅黑" panose="020B0503020204020204" pitchFamily="34" charset="-122"/>
                      </a:rPr>
                      <m:t>𝐨𝐩𝐭𝐢𝐦</m:t>
                    </m:r>
                  </m:oMath>
                </a14:m>
                <a:r>
                  <a:rPr lang="zh-CN" altLang="en-US" dirty="0">
                    <a:latin typeface="微软雅黑" panose="020B0503020204020204" pitchFamily="34" charset="-122"/>
                    <a:ea typeface="微软雅黑" panose="020B0503020204020204" pitchFamily="34" charset="-122"/>
                  </a:rPr>
                  <a:t> 模块中提供了诸如 </a:t>
                </a:r>
                <a14:m>
                  <m:oMath xmlns:m="http://schemas.openxmlformats.org/officeDocument/2006/math">
                    <m:r>
                      <a:rPr lang="en-US" altLang="zh-CN" b="1" i="1" dirty="0" smtClean="0">
                        <a:latin typeface="Cambria Math" panose="02040503050406030204" pitchFamily="18" charset="0"/>
                        <a:ea typeface="微软雅黑" panose="020B0503020204020204" pitchFamily="34" charset="-122"/>
                      </a:rPr>
                      <m:t>𝑺𝑮𝑫</m:t>
                    </m:r>
                    <m:r>
                      <a:rPr lang="en-US" altLang="zh-CN" b="1" i="1" dirty="0" smtClean="0">
                        <a:latin typeface="Cambria Math" panose="02040503050406030204" pitchFamily="18" charset="0"/>
                        <a:ea typeface="微软雅黑" panose="020B0503020204020204" pitchFamily="34" charset="-122"/>
                      </a:rPr>
                      <m:t> </m:t>
                    </m:r>
                  </m:oMath>
                </a14:m>
                <a:r>
                  <a:rPr lang="zh-CN" altLang="en-US" dirty="0">
                    <a:latin typeface="微软雅黑" panose="020B0503020204020204" pitchFamily="34" charset="-122"/>
                    <a:ea typeface="微软雅黑" panose="020B0503020204020204" pitchFamily="34" charset="-122"/>
                  </a:rPr>
                  <a:t>， </a:t>
                </a:r>
                <a14:m>
                  <m:oMath xmlns:m="http://schemas.openxmlformats.org/officeDocument/2006/math">
                    <m:r>
                      <a:rPr lang="en-US" altLang="zh-CN" b="1" i="1" dirty="0" smtClean="0">
                        <a:latin typeface="Cambria Math" panose="02040503050406030204" pitchFamily="18" charset="0"/>
                        <a:ea typeface="微软雅黑" panose="020B0503020204020204" pitchFamily="34" charset="-122"/>
                      </a:rPr>
                      <m:t>𝑨𝒅𝒂𝒎</m:t>
                    </m:r>
                  </m:oMath>
                </a14:m>
                <a:r>
                  <a:rPr lang="zh-CN" altLang="en-US" dirty="0">
                    <a:latin typeface="微软雅黑" panose="020B0503020204020204" pitchFamily="34" charset="-122"/>
                    <a:ea typeface="微软雅黑" panose="020B0503020204020204" pitchFamily="34" charset="-122"/>
                  </a:rPr>
                  <a:t> 和 </a:t>
                </a:r>
                <a14:m>
                  <m:oMath xmlns:m="http://schemas.openxmlformats.org/officeDocument/2006/math">
                    <m:r>
                      <a:rPr lang="en-US" altLang="zh-CN" b="1" i="1" dirty="0" smtClean="0">
                        <a:latin typeface="Cambria Math" panose="02040503050406030204" pitchFamily="18" charset="0"/>
                        <a:ea typeface="微软雅黑" panose="020B0503020204020204" pitchFamily="34" charset="-122"/>
                      </a:rPr>
                      <m:t>𝑹𝑴𝑺𝑷𝒓𝒐𝒐𝒑</m:t>
                    </m:r>
                  </m:oMath>
                </a14:m>
                <a:r>
                  <a:rPr lang="zh-CN" altLang="en-US" dirty="0">
                    <a:latin typeface="微软雅黑" panose="020B0503020204020204" pitchFamily="34" charset="-122"/>
                    <a:ea typeface="微软雅黑" panose="020B0503020204020204" pitchFamily="34" charset="-122"/>
                  </a:rPr>
                  <a:t> 等优化算法。本例将使用小批量随机梯度下降算法进行优化。</a:t>
                </a:r>
              </a:p>
            </p:txBody>
          </p:sp>
        </mc:Choice>
        <mc:Fallback xmlns="">
          <p:sp>
            <p:nvSpPr>
              <p:cNvPr id="11" name="文本框 10"/>
              <p:cNvSpPr txBox="1">
                <a:spLocks noRot="1" noChangeAspect="1" noMove="1" noResize="1" noEditPoints="1" noAdjustHandles="1" noChangeArrowheads="1" noChangeShapeType="1" noTextEdit="1"/>
              </p:cNvSpPr>
              <p:nvPr/>
            </p:nvSpPr>
            <p:spPr>
              <a:xfrm>
                <a:off x="786899" y="2977158"/>
                <a:ext cx="10232858" cy="646331"/>
              </a:xfrm>
              <a:prstGeom prst="rect">
                <a:avLst/>
              </a:prstGeom>
              <a:blipFill>
                <a:blip r:embed="rId4"/>
                <a:stretch>
                  <a:fillRect l="-248" t="-1923" r="-372" b="-13462"/>
                </a:stretch>
              </a:blipFill>
            </p:spPr>
            <p:txBody>
              <a:bodyPr/>
              <a:lstStyle/>
              <a:p>
                <a:r>
                  <a:rPr lang="zh-CN" altLang="en-US">
                    <a:noFill/>
                  </a:rPr>
                  <a:t> </a:t>
                </a:r>
              </a:p>
            </p:txBody>
          </p:sp>
        </mc:Fallback>
      </mc:AlternateContent>
      <p:graphicFrame>
        <p:nvGraphicFramePr>
          <p:cNvPr id="12" name="表格 11"/>
          <p:cNvGraphicFramePr>
            <a:graphicFrameLocks noGrp="1"/>
          </p:cNvGraphicFramePr>
          <p:nvPr>
            <p:extLst>
              <p:ext uri="{D42A27DB-BD31-4B8C-83A1-F6EECF244321}">
                <p14:modId xmlns:p14="http://schemas.microsoft.com/office/powerpoint/2010/main" val="3728441188"/>
              </p:ext>
            </p:extLst>
          </p:nvPr>
        </p:nvGraphicFramePr>
        <p:xfrm>
          <a:off x="786898" y="3828577"/>
          <a:ext cx="10232859" cy="2286000"/>
        </p:xfrm>
        <a:graphic>
          <a:graphicData uri="http://schemas.openxmlformats.org/drawingml/2006/table">
            <a:tbl>
              <a:tblPr firstRow="1" bandRow="1">
                <a:tableStyleId>{5C22544A-7EE6-4342-B048-85BDC9FD1C3A}</a:tableStyleId>
              </a:tblPr>
              <a:tblGrid>
                <a:gridCol w="419733">
                  <a:extLst>
                    <a:ext uri="{9D8B030D-6E8A-4147-A177-3AD203B41FA5}">
                      <a16:colId xmlns:a16="http://schemas.microsoft.com/office/drawing/2014/main" val="444337229"/>
                    </a:ext>
                  </a:extLst>
                </a:gridCol>
                <a:gridCol w="9813126">
                  <a:extLst>
                    <a:ext uri="{9D8B030D-6E8A-4147-A177-3AD203B41FA5}">
                      <a16:colId xmlns:a16="http://schemas.microsoft.com/office/drawing/2014/main" val="4186716572"/>
                    </a:ext>
                  </a:extLst>
                </a:gridCol>
              </a:tblGrid>
              <a:tr h="2221897">
                <a:tc>
                  <a:txBody>
                    <a:bodyPr/>
                    <a:lstStyle/>
                    <a:p>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1</a:t>
                      </a:r>
                    </a:p>
                    <a:p>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2</a:t>
                      </a:r>
                    </a:p>
                    <a:p>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3</a:t>
                      </a:r>
                    </a:p>
                    <a:p>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4</a:t>
                      </a:r>
                    </a:p>
                    <a:p>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5</a:t>
                      </a:r>
                    </a:p>
                    <a:p>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6</a:t>
                      </a:r>
                    </a:p>
                    <a:p>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7</a:t>
                      </a:r>
                    </a:p>
                    <a:p>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8</a:t>
                      </a:r>
                    </a:p>
                    <a:p>
                      <a:r>
                        <a:rPr kumimoji="1" lang="en-US" altLang="zh-CN"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rPr>
                        <a:t>9</a:t>
                      </a:r>
                      <a:endParaRPr lang="zh-CN" altLang="en-US" sz="1600" b="0" dirty="0">
                        <a:solidFill>
                          <a:sysClr val="windowText" lastClr="000000"/>
                        </a:solidFill>
                        <a:latin typeface="Times New Roman" panose="02020603050405020304" pitchFamily="18" charset="0"/>
                        <a:ea typeface="Microsoft YaHei" panose="020B0503020204020204" pitchFamily="34"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kern="1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rPr>
                        <a:t>import </a:t>
                      </a:r>
                      <a:r>
                        <a:rPr lang="en-US" altLang="zh-CN" sz="1600" b="0" i="0" kern="1200" dirty="0" err="1">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rPr>
                        <a:t>torch.optim</a:t>
                      </a:r>
                      <a:r>
                        <a:rPr lang="en-US" altLang="zh-CN" sz="1600" b="0" i="0" kern="1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rPr>
                        <a:t> as </a:t>
                      </a:r>
                      <a:r>
                        <a:rPr lang="en-US" altLang="zh-CN" sz="1600" b="0" i="0" kern="1200" dirty="0" err="1">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rPr>
                        <a:t>optim</a:t>
                      </a:r>
                      <a:endParaRPr lang="en-US" altLang="zh-CN" sz="1600" b="0" i="0" kern="1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kern="1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rPr>
                        <a:t>optimizer = </a:t>
                      </a:r>
                      <a:r>
                        <a:rPr lang="en-US" altLang="zh-CN" sz="1600" b="0" i="0" kern="1200" dirty="0" err="1">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rPr>
                        <a:t>optim.SGD</a:t>
                      </a:r>
                      <a:r>
                        <a:rPr lang="en-US" altLang="zh-CN" sz="1600" b="0" i="0" kern="1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1600" b="0" i="0" kern="1200" dirty="0" err="1">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rPr>
                        <a:t>net.parameters</a:t>
                      </a:r>
                      <a:r>
                        <a:rPr lang="en-US" altLang="zh-CN" sz="1600" b="0" i="0" kern="1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600" b="0" i="0" kern="1200" dirty="0" err="1">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rPr>
                        <a:t>lr</a:t>
                      </a:r>
                      <a:r>
                        <a:rPr lang="en-US" altLang="zh-CN" sz="1600" b="0" i="0" kern="1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rPr>
                        <a:t>=0.03)  </a:t>
                      </a:r>
                      <a:r>
                        <a:rPr lang="en-US" altLang="zh-CN" sz="1400" b="0" i="0" kern="1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1400" b="0" i="0" kern="1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梯度下降的学习率指定为</a:t>
                      </a:r>
                      <a:r>
                        <a:rPr lang="en-US" altLang="zh-CN" sz="1400" b="0" i="0" kern="1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0.03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600" b="0" i="0" kern="1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i="0" kern="1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1400" b="0" i="0" kern="1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可以为不同的子网络设置不同学习率</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kern="1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rPr>
                        <a:t># optimizer =</a:t>
                      </a:r>
                      <a:r>
                        <a:rPr lang="en-US" altLang="zh-CN" sz="1600" b="0" i="0" kern="1200" dirty="0" err="1">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rPr>
                        <a:t>optim.SGD</a:t>
                      </a:r>
                      <a:r>
                        <a:rPr lang="en-US" altLang="zh-CN" sz="1600" b="0" i="0" kern="1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kern="1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b="0" i="0" kern="1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1400" b="0" i="0" kern="1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如果不指定学习率，则用默认的最外层学习率</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kern="1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1600" b="0" i="0" kern="1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600" b="0" i="0" kern="1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rPr>
                        <a:t>{'params': net.subnet1.parameters()}, # </a:t>
                      </a:r>
                      <a:r>
                        <a:rPr lang="en-US" altLang="zh-CN" sz="1600" b="0" i="0" kern="1200" dirty="0" err="1">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rPr>
                        <a:t>lr</a:t>
                      </a:r>
                      <a:r>
                        <a:rPr lang="en-US" altLang="zh-CN" sz="1600" b="0" i="0" kern="1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rPr>
                        <a:t>=0.03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kern="1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rPr>
                        <a:t>#     {'params': net.subnet2.parameters(), '</a:t>
                      </a:r>
                      <a:r>
                        <a:rPr lang="en-US" altLang="zh-CN" sz="1600" b="0" i="0" kern="1200" dirty="0" err="1">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rPr>
                        <a:t>lr</a:t>
                      </a:r>
                      <a:r>
                        <a:rPr lang="en-US" altLang="zh-CN" sz="1600" b="0" i="0" kern="1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rPr>
                        <a:t>': 0.01}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kern="1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rPr>
                        <a:t># ], </a:t>
                      </a:r>
                      <a:r>
                        <a:rPr lang="en-US" altLang="zh-CN" sz="1600" b="0" i="0" kern="1200" dirty="0" err="1">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rPr>
                        <a:t>lr</a:t>
                      </a:r>
                      <a:r>
                        <a:rPr lang="en-US" altLang="zh-CN" sz="1600" b="0" i="0" kern="1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rPr>
                        <a:t>=0.03)</a:t>
                      </a:r>
                    </a:p>
                  </a:txBody>
                  <a:tcP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624164331"/>
                  </a:ext>
                </a:extLst>
              </a:tr>
            </a:tbl>
          </a:graphicData>
        </a:graphic>
      </p:graphicFrame>
    </p:spTree>
    <p:extLst>
      <p:ext uri="{BB962C8B-B14F-4D97-AF65-F5344CB8AC3E}">
        <p14:creationId xmlns:p14="http://schemas.microsoft.com/office/powerpoint/2010/main" val="4624976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86899" y="154752"/>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3.2 </a:t>
            </a:r>
            <a:r>
              <a:rPr lang="zh-CN" altLang="en-US" sz="2800" b="1" dirty="0">
                <a:solidFill>
                  <a:srgbClr val="000000"/>
                </a:solidFill>
                <a:latin typeface="微软雅黑" panose="020B0503020204020204" pitchFamily="34" charset="-122"/>
                <a:ea typeface="微软雅黑" panose="020B0503020204020204" pitchFamily="34" charset="-122"/>
              </a:rPr>
              <a:t>利用</a:t>
            </a:r>
            <a:r>
              <a:rPr lang="en-US" altLang="zh-CN" sz="2800" b="1" dirty="0" err="1">
                <a:solidFill>
                  <a:srgbClr val="000000"/>
                </a:solidFill>
                <a:latin typeface="微软雅黑" panose="020B0503020204020204" pitchFamily="34" charset="-122"/>
                <a:ea typeface="微软雅黑" panose="020B0503020204020204" pitchFamily="34" charset="-122"/>
              </a:rPr>
              <a:t>torch.nn</a:t>
            </a:r>
            <a:r>
              <a:rPr lang="zh-CN" altLang="en-US" sz="2800" b="1" dirty="0">
                <a:solidFill>
                  <a:srgbClr val="000000"/>
                </a:solidFill>
                <a:latin typeface="微软雅黑" panose="020B0503020204020204" pitchFamily="34" charset="-122"/>
                <a:ea typeface="微软雅黑" panose="020B0503020204020204" pitchFamily="34" charset="-122"/>
              </a:rPr>
              <a:t>实现线性回归</a:t>
            </a:r>
          </a:p>
        </p:txBody>
      </p:sp>
      <p:sp>
        <p:nvSpPr>
          <p:cNvPr id="5" name="文本框 4"/>
          <p:cNvSpPr txBox="1"/>
          <p:nvPr/>
        </p:nvSpPr>
        <p:spPr>
          <a:xfrm>
            <a:off x="786899" y="962888"/>
            <a:ext cx="2606296" cy="461665"/>
          </a:xfrm>
          <a:prstGeom prst="rect">
            <a:avLst/>
          </a:prstGeom>
          <a:noFill/>
        </p:spPr>
        <p:txBody>
          <a:bodyPr wrap="square" rtlCol="0">
            <a:spAutoFit/>
          </a:bodyPr>
          <a:lstStyle/>
          <a:p>
            <a:r>
              <a:rPr lang="zh-CN" altLang="en-US" sz="2400" b="1" dirty="0">
                <a:solidFill>
                  <a:srgbClr val="0000FF"/>
                </a:solidFill>
                <a:latin typeface="微软雅黑" panose="020B0503020204020204" pitchFamily="34" charset="-122"/>
                <a:ea typeface="微软雅黑" panose="020B0503020204020204" pitchFamily="34" charset="-122"/>
              </a:rPr>
              <a:t>模型训练</a:t>
            </a:r>
            <a:endParaRPr lang="en-US" altLang="zh-CN" sz="2800" b="1" dirty="0">
              <a:solidFill>
                <a:srgbClr val="0000FF"/>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9" name="文本框 8"/>
              <p:cNvSpPr txBox="1"/>
              <p:nvPr/>
            </p:nvSpPr>
            <p:spPr>
              <a:xfrm>
                <a:off x="786900" y="1604574"/>
                <a:ext cx="9450610" cy="646331"/>
              </a:xfrm>
              <a:prstGeom prst="rect">
                <a:avLst/>
              </a:prstGeom>
              <a:noFill/>
            </p:spPr>
            <p:txBody>
              <a:bodyPr wrap="square" rtlCol="0">
                <a:spAutoFit/>
              </a:bodyPr>
              <a:lstStyle/>
              <a:p>
                <a:pPr marL="285750" indent="-285750">
                  <a:buClr>
                    <a:srgbClr val="0000FF"/>
                  </a:buClr>
                  <a:buFont typeface="Wingdings" pitchFamily="2" charset="2"/>
                  <a:buChar char="n"/>
                </a:pPr>
                <a:r>
                  <a:rPr lang="zh-CN" altLang="en-US" dirty="0">
                    <a:latin typeface="微软雅黑" panose="020B0503020204020204" pitchFamily="34" charset="-122"/>
                    <a:ea typeface="微软雅黑" panose="020B0503020204020204" pitchFamily="34" charset="-122"/>
                  </a:rPr>
                  <a:t>训练模型时，可以调用</a:t>
                </a:r>
                <a:r>
                  <a:rPr lang="zh-CN" altLang="en-US" dirty="0">
                    <a:solidFill>
                      <a:srgbClr val="FF0000"/>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b="1" i="0" dirty="0" smtClean="0">
                        <a:solidFill>
                          <a:srgbClr val="FF0000"/>
                        </a:solidFill>
                        <a:latin typeface="Cambria Math" panose="02040503050406030204" pitchFamily="18" charset="0"/>
                        <a:ea typeface="微软雅黑" panose="020B0503020204020204" pitchFamily="34" charset="-122"/>
                      </a:rPr>
                      <m:t>𝐨𝐩𝐭𝐢𝐦</m:t>
                    </m:r>
                    <m:r>
                      <a:rPr lang="en-US" altLang="zh-CN" b="0" i="1" dirty="0" smtClean="0">
                        <a:solidFill>
                          <a:srgbClr val="FF0000"/>
                        </a:solidFill>
                        <a:latin typeface="Cambria Math" panose="02040503050406030204" pitchFamily="18" charset="0"/>
                        <a:ea typeface="微软雅黑" panose="020B0503020204020204" pitchFamily="34" charset="-122"/>
                      </a:rPr>
                      <m:t> </m:t>
                    </m:r>
                  </m:oMath>
                </a14:m>
                <a:r>
                  <a:rPr lang="zh-CN" altLang="en-US" dirty="0">
                    <a:latin typeface="微软雅黑" panose="020B0503020204020204" pitchFamily="34" charset="-122"/>
                    <a:ea typeface="微软雅黑" panose="020B0503020204020204" pitchFamily="34" charset="-122"/>
                  </a:rPr>
                  <a:t>中的</a:t>
                </a:r>
                <a14:m>
                  <m:oMath xmlns:m="http://schemas.openxmlformats.org/officeDocument/2006/math">
                    <m:r>
                      <a:rPr lang="en-US" altLang="zh-CN" b="0" i="0" dirty="0" smtClean="0">
                        <a:latin typeface="Cambria Math" panose="02040503050406030204" pitchFamily="18" charset="0"/>
                        <a:ea typeface="微软雅黑" panose="020B0503020204020204" pitchFamily="34" charset="-122"/>
                      </a:rPr>
                      <m:t> </m:t>
                    </m:r>
                    <m:r>
                      <a:rPr lang="en-US" altLang="zh-CN" b="1" i="0" dirty="0" smtClean="0">
                        <a:solidFill>
                          <a:srgbClr val="FF0000"/>
                        </a:solidFill>
                        <a:latin typeface="Cambria Math" panose="02040503050406030204" pitchFamily="18" charset="0"/>
                        <a:ea typeface="微软雅黑" panose="020B0503020204020204" pitchFamily="34" charset="-122"/>
                      </a:rPr>
                      <m:t>𝐬𝐭𝐞𝐩</m:t>
                    </m:r>
                    <m:r>
                      <a:rPr lang="en-US" altLang="zh-CN" b="1" i="0" dirty="0" smtClean="0">
                        <a:solidFill>
                          <a:srgbClr val="FF0000"/>
                        </a:solidFill>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 函数来迭代模型参数。按照小批量随机梯度下降的定义，在 </a:t>
                </a:r>
                <a14:m>
                  <m:oMath xmlns:m="http://schemas.openxmlformats.org/officeDocument/2006/math">
                    <m:r>
                      <a:rPr lang="en-US" altLang="zh-CN" b="1" i="0" dirty="0" smtClean="0">
                        <a:solidFill>
                          <a:srgbClr val="FF0000"/>
                        </a:solidFill>
                        <a:latin typeface="Cambria Math" panose="02040503050406030204" pitchFamily="18" charset="0"/>
                        <a:ea typeface="微软雅黑" panose="020B0503020204020204" pitchFamily="34" charset="-122"/>
                      </a:rPr>
                      <m:t>𝐬𝐭𝐞𝐩</m:t>
                    </m:r>
                    <m:r>
                      <a:rPr lang="en-US" altLang="zh-CN" b="1" i="0" dirty="0" smtClean="0">
                        <a:solidFill>
                          <a:srgbClr val="FF0000"/>
                        </a:solidFill>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 函数中指定批量大小，从而对批量中的样本梯度求平均。</a:t>
                </a:r>
              </a:p>
            </p:txBody>
          </p:sp>
        </mc:Choice>
        <mc:Fallback xmlns="">
          <p:sp>
            <p:nvSpPr>
              <p:cNvPr id="9" name="文本框 8"/>
              <p:cNvSpPr txBox="1">
                <a:spLocks noRot="1" noChangeAspect="1" noMove="1" noResize="1" noEditPoints="1" noAdjustHandles="1" noChangeArrowheads="1" noChangeShapeType="1" noTextEdit="1"/>
              </p:cNvSpPr>
              <p:nvPr/>
            </p:nvSpPr>
            <p:spPr>
              <a:xfrm>
                <a:off x="786900" y="1604574"/>
                <a:ext cx="9450610" cy="646331"/>
              </a:xfrm>
              <a:prstGeom prst="rect">
                <a:avLst/>
              </a:prstGeom>
              <a:blipFill>
                <a:blip r:embed="rId3"/>
                <a:stretch>
                  <a:fillRect l="-268" t="-1923" b="-13462"/>
                </a:stretch>
              </a:blipFill>
            </p:spPr>
            <p:txBody>
              <a:bodyPr/>
              <a:lstStyle/>
              <a:p>
                <a:r>
                  <a:rPr lang="zh-CN" altLang="en-US">
                    <a:noFill/>
                  </a:rPr>
                  <a:t> </a:t>
                </a:r>
              </a:p>
            </p:txBody>
          </p:sp>
        </mc:Fallback>
      </mc:AlternateContent>
      <p:graphicFrame>
        <p:nvGraphicFramePr>
          <p:cNvPr id="10" name="表格 9"/>
          <p:cNvGraphicFramePr>
            <a:graphicFrameLocks noGrp="1"/>
          </p:cNvGraphicFramePr>
          <p:nvPr>
            <p:extLst>
              <p:ext uri="{D42A27DB-BD31-4B8C-83A1-F6EECF244321}">
                <p14:modId xmlns:p14="http://schemas.microsoft.com/office/powerpoint/2010/main" val="666947475"/>
              </p:ext>
            </p:extLst>
          </p:nvPr>
        </p:nvGraphicFramePr>
        <p:xfrm>
          <a:off x="786899" y="2431056"/>
          <a:ext cx="9289021" cy="2286000"/>
        </p:xfrm>
        <a:graphic>
          <a:graphicData uri="http://schemas.openxmlformats.org/drawingml/2006/table">
            <a:tbl>
              <a:tblPr firstRow="1" bandRow="1">
                <a:tableStyleId>{5C22544A-7EE6-4342-B048-85BDC9FD1C3A}</a:tableStyleId>
              </a:tblPr>
              <a:tblGrid>
                <a:gridCol w="485720">
                  <a:extLst>
                    <a:ext uri="{9D8B030D-6E8A-4147-A177-3AD203B41FA5}">
                      <a16:colId xmlns:a16="http://schemas.microsoft.com/office/drawing/2014/main" val="444337229"/>
                    </a:ext>
                  </a:extLst>
                </a:gridCol>
                <a:gridCol w="8803301">
                  <a:extLst>
                    <a:ext uri="{9D8B030D-6E8A-4147-A177-3AD203B41FA5}">
                      <a16:colId xmlns:a16="http://schemas.microsoft.com/office/drawing/2014/main" val="4186716572"/>
                    </a:ext>
                  </a:extLst>
                </a:gridCol>
              </a:tblGrid>
              <a:tr h="2221897">
                <a:tc>
                  <a:txBody>
                    <a:bodyPr/>
                    <a:lstStyle/>
                    <a:p>
                      <a:r>
                        <a:rPr kumimoji="1" lang="en-US" altLang="zh-CN" sz="1600" b="0" dirty="0">
                          <a:solidFill>
                            <a:sysClr val="windowText" lastClr="000000"/>
                          </a:solidFill>
                          <a:latin typeface="Times New Roman" panose="02020603050405020304" pitchFamily="18" charset="0"/>
                          <a:ea typeface="DengXian" panose="02010600030101010101" pitchFamily="2" charset="-122"/>
                          <a:cs typeface="Times New Roman" panose="02020603050405020304" pitchFamily="18" charset="0"/>
                        </a:rPr>
                        <a:t>1</a:t>
                      </a:r>
                    </a:p>
                    <a:p>
                      <a:r>
                        <a:rPr kumimoji="1" lang="en-US" altLang="zh-CN" sz="1600" b="0" dirty="0">
                          <a:solidFill>
                            <a:sysClr val="windowText" lastClr="000000"/>
                          </a:solidFill>
                          <a:latin typeface="Times New Roman" panose="02020603050405020304" pitchFamily="18" charset="0"/>
                          <a:ea typeface="DengXian" panose="02010600030101010101" pitchFamily="2" charset="-122"/>
                          <a:cs typeface="Times New Roman" panose="02020603050405020304" pitchFamily="18" charset="0"/>
                        </a:rPr>
                        <a:t>2</a:t>
                      </a:r>
                    </a:p>
                    <a:p>
                      <a:r>
                        <a:rPr kumimoji="1" lang="en-US" altLang="zh-CN" sz="1600" b="0" dirty="0">
                          <a:solidFill>
                            <a:sysClr val="windowText" lastClr="000000"/>
                          </a:solidFill>
                          <a:latin typeface="Times New Roman" panose="02020603050405020304" pitchFamily="18" charset="0"/>
                          <a:ea typeface="DengXian" panose="02010600030101010101" pitchFamily="2" charset="-122"/>
                          <a:cs typeface="Times New Roman" panose="02020603050405020304" pitchFamily="18" charset="0"/>
                        </a:rPr>
                        <a:t>3</a:t>
                      </a:r>
                    </a:p>
                    <a:p>
                      <a:r>
                        <a:rPr kumimoji="1" lang="en-US" altLang="zh-CN" sz="1600" b="0" dirty="0">
                          <a:solidFill>
                            <a:sysClr val="windowText" lastClr="000000"/>
                          </a:solidFill>
                          <a:latin typeface="Times New Roman" panose="02020603050405020304" pitchFamily="18" charset="0"/>
                          <a:ea typeface="DengXian" panose="02010600030101010101" pitchFamily="2" charset="-122"/>
                          <a:cs typeface="Times New Roman" panose="02020603050405020304" pitchFamily="18" charset="0"/>
                        </a:rPr>
                        <a:t>4</a:t>
                      </a:r>
                    </a:p>
                    <a:p>
                      <a:r>
                        <a:rPr kumimoji="1" lang="en-US" altLang="zh-CN" sz="1600" b="0" dirty="0">
                          <a:solidFill>
                            <a:sysClr val="windowText" lastClr="000000"/>
                          </a:solidFill>
                          <a:latin typeface="Times New Roman" panose="02020603050405020304" pitchFamily="18" charset="0"/>
                          <a:ea typeface="DengXian" panose="02010600030101010101" pitchFamily="2" charset="-122"/>
                          <a:cs typeface="Times New Roman" panose="02020603050405020304" pitchFamily="18" charset="0"/>
                        </a:rPr>
                        <a:t>5</a:t>
                      </a:r>
                    </a:p>
                    <a:p>
                      <a:r>
                        <a:rPr kumimoji="1" lang="en-US" altLang="zh-CN" sz="1600" b="0" dirty="0">
                          <a:solidFill>
                            <a:sysClr val="windowText" lastClr="000000"/>
                          </a:solidFill>
                          <a:latin typeface="Times New Roman" panose="02020603050405020304" pitchFamily="18" charset="0"/>
                          <a:ea typeface="DengXian" panose="02010600030101010101" pitchFamily="2" charset="-122"/>
                          <a:cs typeface="Times New Roman" panose="02020603050405020304" pitchFamily="18" charset="0"/>
                        </a:rPr>
                        <a:t>6</a:t>
                      </a:r>
                    </a:p>
                    <a:p>
                      <a:r>
                        <a:rPr kumimoji="0" lang="en-US" altLang="zh-CN" sz="1600" b="0" dirty="0">
                          <a:solidFill>
                            <a:sysClr val="windowText" lastClr="000000"/>
                          </a:solidFill>
                          <a:latin typeface="Times New Roman" panose="02020603050405020304" pitchFamily="18" charset="0"/>
                          <a:ea typeface="DengXian" panose="02010600030101010101" pitchFamily="2" charset="-122"/>
                          <a:cs typeface="Times New Roman" panose="02020603050405020304" pitchFamily="18" charset="0"/>
                        </a:rPr>
                        <a:t>7</a:t>
                      </a:r>
                    </a:p>
                    <a:p>
                      <a:r>
                        <a:rPr kumimoji="0" lang="en-US" altLang="zh-CN" sz="1600" b="0" dirty="0">
                          <a:solidFill>
                            <a:sysClr val="windowText" lastClr="000000"/>
                          </a:solidFill>
                          <a:latin typeface="Times New Roman" panose="02020603050405020304" pitchFamily="18" charset="0"/>
                          <a:ea typeface="DengXian" panose="02010600030101010101" pitchFamily="2" charset="-122"/>
                          <a:cs typeface="Times New Roman" panose="02020603050405020304" pitchFamily="18" charset="0"/>
                        </a:rPr>
                        <a:t>8</a:t>
                      </a:r>
                    </a:p>
                    <a:p>
                      <a:r>
                        <a:rPr kumimoji="0" lang="en-US" altLang="zh-CN" sz="1600" b="0" dirty="0">
                          <a:solidFill>
                            <a:sysClr val="windowText" lastClr="000000"/>
                          </a:solidFill>
                          <a:latin typeface="Times New Roman" panose="02020603050405020304" pitchFamily="18" charset="0"/>
                          <a:ea typeface="DengXian" panose="02010600030101010101" pitchFamily="2" charset="-122"/>
                          <a:cs typeface="Times New Roman" panose="02020603050405020304" pitchFamily="18" charset="0"/>
                        </a:rPr>
                        <a:t>9</a:t>
                      </a:r>
                      <a:endParaRPr kumimoji="1" lang="en-US" altLang="zh-CN" sz="1600" b="0" dirty="0">
                        <a:solidFill>
                          <a:sysClr val="windowText" lastClr="000000"/>
                        </a:solidFill>
                        <a:latin typeface="Times New Roman" panose="02020603050405020304" pitchFamily="18" charset="0"/>
                        <a:ea typeface="DengXian" panose="02010600030101010101" pitchFamily="2"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kern="120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num_epochs</a:t>
                      </a:r>
                      <a:r>
                        <a:rPr lang="en-US" altLang="zh-CN" sz="1600" b="0" i="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 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for epoch in range(1, </a:t>
                      </a:r>
                      <a:r>
                        <a:rPr lang="en-US" altLang="zh-CN" sz="1600" b="0" i="0" kern="120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num_epochs</a:t>
                      </a:r>
                      <a:r>
                        <a:rPr lang="en-US" altLang="zh-CN" sz="1600" b="0" i="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for X, y in </a:t>
                      </a:r>
                      <a:r>
                        <a:rPr lang="en-US" altLang="zh-CN" sz="1600" b="0" i="0" kern="120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data_iter</a:t>
                      </a:r>
                      <a:r>
                        <a:rPr lang="en-US" altLang="zh-CN" sz="1600" b="0" i="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kern="1200" baseline="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zh-CN" altLang="en-US" sz="1600" b="0" i="0" kern="1200" baseline="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600" b="0" i="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output = net(X)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kern="1200" baseline="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600" b="0" i="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l = loss(output, </a:t>
                      </a:r>
                      <a:r>
                        <a:rPr lang="en-US" altLang="zh-CN" sz="1600" b="0" i="0" kern="120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y.view</a:t>
                      </a:r>
                      <a:r>
                        <a:rPr lang="en-US" altLang="zh-CN" sz="1600" b="0" i="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(-1,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kern="1200" baseline="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600" b="0" i="0" kern="120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optimizer.zero_grad</a:t>
                      </a:r>
                      <a:r>
                        <a:rPr lang="en-US" altLang="zh-CN" sz="1600" b="0" i="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400" b="0" i="0" kern="1200" dirty="0">
                          <a:solidFill>
                            <a:srgbClr val="0000FF"/>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400" b="0" i="0" kern="1200" dirty="0">
                          <a:solidFill>
                            <a:srgbClr val="0000FF"/>
                          </a:solidFill>
                          <a:effectLst/>
                          <a:latin typeface="微软雅黑" panose="020B0503020204020204" pitchFamily="34" charset="-122"/>
                          <a:ea typeface="微软雅黑" panose="020B0503020204020204" pitchFamily="34" charset="-122"/>
                          <a:cs typeface="Times New Roman" panose="02020603050405020304" pitchFamily="18" charset="0"/>
                        </a:rPr>
                        <a:t>梯度清零，等价于</a:t>
                      </a:r>
                      <a:r>
                        <a:rPr lang="en-US" altLang="zh-CN" sz="1400" b="0" i="0" kern="1200" dirty="0" err="1">
                          <a:solidFill>
                            <a:srgbClr val="0000FF"/>
                          </a:solidFill>
                          <a:effectLst/>
                          <a:latin typeface="微软雅黑" panose="020B0503020204020204" pitchFamily="34" charset="-122"/>
                          <a:ea typeface="微软雅黑" panose="020B0503020204020204" pitchFamily="34" charset="-122"/>
                          <a:cs typeface="Times New Roman" panose="02020603050405020304" pitchFamily="18" charset="0"/>
                        </a:rPr>
                        <a:t>net.zero_grad</a:t>
                      </a:r>
                      <a:r>
                        <a:rPr lang="en-US" altLang="zh-CN" sz="1400" b="0" i="0" kern="1200" dirty="0">
                          <a:solidFill>
                            <a:srgbClr val="0000FF"/>
                          </a:solidFill>
                          <a:effectLst/>
                          <a:latin typeface="微软雅黑" panose="020B0503020204020204" pitchFamily="34" charset="-122"/>
                          <a:ea typeface="微软雅黑" panose="020B0503020204020204" pitchFamily="34"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kern="1200" baseline="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600" b="0" i="0" kern="120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l.backward</a:t>
                      </a:r>
                      <a:r>
                        <a:rPr lang="en-US" altLang="zh-CN" sz="1600" b="0" i="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kern="1200" baseline="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600" b="0" i="0" kern="120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optimizer.step</a:t>
                      </a:r>
                      <a:r>
                        <a:rPr lang="en-US" altLang="zh-CN" sz="1600" b="0" i="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kern="1200" baseline="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600" b="0" i="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print('epoch %d, loss: %f' % (epoch, </a:t>
                      </a:r>
                      <a:r>
                        <a:rPr lang="en-US" altLang="zh-CN" sz="1600" b="0" i="0" kern="120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l.item</a:t>
                      </a:r>
                      <a:r>
                        <a:rPr lang="en-US" altLang="zh-CN" sz="1600" b="0" i="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a:t>
                      </a:r>
                    </a:p>
                  </a:txBody>
                  <a:tcP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624164331"/>
                  </a:ext>
                </a:extLst>
              </a:tr>
            </a:tbl>
          </a:graphicData>
        </a:graphic>
      </p:graphicFrame>
      <p:sp>
        <p:nvSpPr>
          <p:cNvPr id="11" name="矩形 10"/>
          <p:cNvSpPr/>
          <p:nvPr/>
        </p:nvSpPr>
        <p:spPr>
          <a:xfrm>
            <a:off x="786899" y="5633775"/>
            <a:ext cx="6096000" cy="830997"/>
          </a:xfrm>
          <a:prstGeom prst="rect">
            <a:avLst/>
          </a:prstGeom>
          <a:solidFill>
            <a:schemeClr val="bg1">
              <a:lumMod val="95000"/>
            </a:schemeClr>
          </a:solidFill>
        </p:spPr>
        <p:txBody>
          <a:bodyPr>
            <a:spAutoFit/>
          </a:bodyPr>
          <a:lstStyle/>
          <a:p>
            <a:r>
              <a:rPr lang="en-US" altLang="zh-CN" sz="1600" dirty="0">
                <a:solidFill>
                  <a:srgbClr val="333333"/>
                </a:solidFill>
                <a:latin typeface="Times New Roman" panose="02020603050405020304" pitchFamily="18" charset="0"/>
                <a:cs typeface="Times New Roman" panose="02020603050405020304" pitchFamily="18" charset="0"/>
              </a:rPr>
              <a:t>epoch 1, loss: 0.000457</a:t>
            </a:r>
          </a:p>
          <a:p>
            <a:r>
              <a:rPr lang="en-US" altLang="zh-CN" sz="1600" dirty="0">
                <a:solidFill>
                  <a:srgbClr val="333333"/>
                </a:solidFill>
                <a:latin typeface="Times New Roman" panose="02020603050405020304" pitchFamily="18" charset="0"/>
                <a:cs typeface="Times New Roman" panose="02020603050405020304" pitchFamily="18" charset="0"/>
              </a:rPr>
              <a:t>epoch 2, loss: 0.000081</a:t>
            </a:r>
          </a:p>
          <a:p>
            <a:r>
              <a:rPr lang="en-US" altLang="zh-CN" sz="1600" dirty="0">
                <a:solidFill>
                  <a:srgbClr val="333333"/>
                </a:solidFill>
                <a:latin typeface="Times New Roman" panose="02020603050405020304" pitchFamily="18" charset="0"/>
                <a:cs typeface="Times New Roman" panose="02020603050405020304" pitchFamily="18" charset="0"/>
              </a:rPr>
              <a:t>epoch 3, loss: 0.000198</a:t>
            </a:r>
            <a:endParaRPr lang="zh-CN" altLang="en-US" sz="1600" dirty="0">
              <a:latin typeface="Times New Roman" panose="02020603050405020304" pitchFamily="18" charset="0"/>
              <a:cs typeface="Times New Roman" panose="02020603050405020304" pitchFamily="18" charset="0"/>
            </a:endParaRPr>
          </a:p>
        </p:txBody>
      </p:sp>
      <p:sp>
        <p:nvSpPr>
          <p:cNvPr id="12" name="矩形 11"/>
          <p:cNvSpPr/>
          <p:nvPr/>
        </p:nvSpPr>
        <p:spPr>
          <a:xfrm>
            <a:off x="786899" y="5127909"/>
            <a:ext cx="6096000" cy="369332"/>
          </a:xfrm>
          <a:prstGeom prst="rect">
            <a:avLst/>
          </a:prstGeom>
        </p:spPr>
        <p:txBody>
          <a:bodyPr>
            <a:spAutoFit/>
          </a:bodyPr>
          <a:lstStyle/>
          <a:p>
            <a:pPr marL="285750" indent="-285750">
              <a:buClr>
                <a:srgbClr val="0000FF"/>
              </a:buClr>
              <a:buFont typeface="Wingdings" pitchFamily="2" charset="2"/>
              <a:buChar char="n"/>
            </a:pPr>
            <a:r>
              <a:rPr lang="zh-CN" altLang="en-US" dirty="0">
                <a:latin typeface="微软雅黑" panose="020B0503020204020204" pitchFamily="34" charset="-122"/>
                <a:ea typeface="微软雅黑" panose="020B0503020204020204" pitchFamily="34" charset="-122"/>
              </a:rPr>
              <a:t>部分输出如下所示</a:t>
            </a:r>
          </a:p>
        </p:txBody>
      </p:sp>
    </p:spTree>
    <p:extLst>
      <p:ext uri="{BB962C8B-B14F-4D97-AF65-F5344CB8AC3E}">
        <p14:creationId xmlns:p14="http://schemas.microsoft.com/office/powerpoint/2010/main" val="2132013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1.1 </a:t>
            </a:r>
            <a:r>
              <a:rPr lang="en-US" altLang="zh-CN" sz="2800" b="1" dirty="0" err="1">
                <a:solidFill>
                  <a:srgbClr val="000000"/>
                </a:solidFill>
                <a:latin typeface="微软雅黑" panose="020B0503020204020204" pitchFamily="34" charset="-122"/>
                <a:ea typeface="微软雅黑" panose="020B0503020204020204" pitchFamily="34" charset="-122"/>
              </a:rPr>
              <a:t>Anoconda</a:t>
            </a:r>
            <a:r>
              <a:rPr lang="zh-CN" altLang="en-US" sz="2800" b="1" dirty="0">
                <a:solidFill>
                  <a:srgbClr val="000000"/>
                </a:solidFill>
                <a:latin typeface="微软雅黑" panose="020B0503020204020204" pitchFamily="34" charset="-122"/>
                <a:ea typeface="微软雅黑" panose="020B0503020204020204" pitchFamily="34" charset="-122"/>
              </a:rPr>
              <a:t>安装</a:t>
            </a:r>
          </a:p>
        </p:txBody>
      </p:sp>
      <p:sp>
        <p:nvSpPr>
          <p:cNvPr id="2" name="文本框 1">
            <a:extLst>
              <a:ext uri="{FF2B5EF4-FFF2-40B4-BE49-F238E27FC236}">
                <a16:creationId xmlns:a16="http://schemas.microsoft.com/office/drawing/2014/main" id="{11B806D4-44D6-4129-B277-1D570A49B90B}"/>
              </a:ext>
            </a:extLst>
          </p:cNvPr>
          <p:cNvSpPr txBox="1">
            <a:spLocks/>
          </p:cNvSpPr>
          <p:nvPr/>
        </p:nvSpPr>
        <p:spPr>
          <a:xfrm>
            <a:off x="777846" y="1078295"/>
            <a:ext cx="10734781" cy="937524"/>
          </a:xfrm>
          <a:prstGeom prst="rect">
            <a:avLst/>
          </a:prstGeom>
          <a:noFill/>
        </p:spPr>
        <p:txBody>
          <a:bodyPr wrap="square" rtlCol="0">
            <a:noAutofit/>
          </a:bodyPr>
          <a:lstStyle/>
          <a:p>
            <a:r>
              <a:rPr lang="zh-CN" altLang="en-US" dirty="0">
                <a:latin typeface="Microsoft YaHei" panose="020B0503020204020204" pitchFamily="34" charset="-122"/>
                <a:ea typeface="Microsoft YaHei" panose="020B0503020204020204" pitchFamily="34" charset="-122"/>
              </a:rPr>
              <a:t>安装完成后，进行</a:t>
            </a:r>
            <a:r>
              <a:rPr lang="en-US" altLang="zh-CN" b="1" dirty="0">
                <a:latin typeface="Microsoft YaHei" panose="020B0503020204020204" pitchFamily="34" charset="-122"/>
                <a:ea typeface="Microsoft YaHei" panose="020B0503020204020204" pitchFamily="34" charset="-122"/>
              </a:rPr>
              <a:t>Anaconda</a:t>
            </a:r>
            <a:r>
              <a:rPr lang="zh-CN" altLang="en-US" dirty="0">
                <a:latin typeface="Microsoft YaHei" panose="020B0503020204020204" pitchFamily="34" charset="-122"/>
                <a:ea typeface="Microsoft YaHei" panose="020B0503020204020204" pitchFamily="34" charset="-122"/>
              </a:rPr>
              <a:t>的环境变量配置，电脑</a:t>
            </a:r>
            <a:r>
              <a:rPr lang="en-US" altLang="zh-CN" dirty="0">
                <a:latin typeface="Microsoft YaHei" panose="020B0503020204020204" pitchFamily="34" charset="-122"/>
                <a:ea typeface="Microsoft YaHei" panose="020B0503020204020204" pitchFamily="34" charset="-122"/>
              </a:rPr>
              <a:t>-&gt;</a:t>
            </a:r>
            <a:r>
              <a:rPr lang="zh-CN" altLang="en-US" dirty="0">
                <a:latin typeface="Microsoft YaHei" panose="020B0503020204020204" pitchFamily="34" charset="-122"/>
                <a:ea typeface="Microsoft YaHei" panose="020B0503020204020204" pitchFamily="34" charset="-122"/>
              </a:rPr>
              <a:t>属性</a:t>
            </a:r>
            <a:r>
              <a:rPr lang="en-US" altLang="zh-CN" dirty="0">
                <a:latin typeface="Microsoft YaHei" panose="020B0503020204020204" pitchFamily="34" charset="-122"/>
                <a:ea typeface="Microsoft YaHei" panose="020B0503020204020204" pitchFamily="34" charset="-122"/>
              </a:rPr>
              <a:t>-&gt;</a:t>
            </a:r>
            <a:r>
              <a:rPr lang="zh-CN" altLang="en-US" dirty="0">
                <a:latin typeface="Microsoft YaHei" panose="020B0503020204020204" pitchFamily="34" charset="-122"/>
                <a:ea typeface="Microsoft YaHei" panose="020B0503020204020204" pitchFamily="34" charset="-122"/>
              </a:rPr>
              <a:t>高级系统设置</a:t>
            </a:r>
            <a:r>
              <a:rPr lang="en-US" altLang="zh-CN" dirty="0">
                <a:latin typeface="Microsoft YaHei" panose="020B0503020204020204" pitchFamily="34" charset="-122"/>
                <a:ea typeface="Microsoft YaHei" panose="020B0503020204020204" pitchFamily="34" charset="-122"/>
              </a:rPr>
              <a:t>-&gt;</a:t>
            </a:r>
            <a:r>
              <a:rPr lang="zh-CN" altLang="en-US" dirty="0">
                <a:latin typeface="Microsoft YaHei" panose="020B0503020204020204" pitchFamily="34" charset="-122"/>
                <a:ea typeface="Microsoft YaHei" panose="020B0503020204020204" pitchFamily="34" charset="-122"/>
              </a:rPr>
              <a:t>环境变量</a:t>
            </a:r>
            <a:r>
              <a:rPr lang="en-US" altLang="zh-CN" dirty="0">
                <a:latin typeface="Microsoft YaHei" panose="020B0503020204020204" pitchFamily="34" charset="-122"/>
                <a:ea typeface="Microsoft YaHei" panose="020B0503020204020204" pitchFamily="34" charset="-122"/>
              </a:rPr>
              <a:t>-&gt;</a:t>
            </a:r>
            <a:r>
              <a:rPr lang="zh-CN" altLang="en-US" dirty="0">
                <a:latin typeface="Microsoft YaHei" panose="020B0503020204020204" pitchFamily="34" charset="-122"/>
                <a:ea typeface="Microsoft YaHei" panose="020B0503020204020204" pitchFamily="34" charset="-122"/>
              </a:rPr>
              <a:t>系统变量</a:t>
            </a:r>
          </a:p>
          <a:p>
            <a:r>
              <a:rPr lang="zh-CN" altLang="en-US" dirty="0">
                <a:latin typeface="Microsoft YaHei" panose="020B0503020204020204" pitchFamily="34" charset="-122"/>
                <a:ea typeface="Microsoft YaHei" panose="020B0503020204020204" pitchFamily="34" charset="-122"/>
              </a:rPr>
              <a:t>找到</a:t>
            </a:r>
            <a:r>
              <a:rPr lang="en-US" altLang="zh-CN" dirty="0">
                <a:latin typeface="Microsoft YaHei" panose="020B0503020204020204" pitchFamily="34" charset="-122"/>
                <a:ea typeface="Microsoft YaHei" panose="020B0503020204020204" pitchFamily="34" charset="-122"/>
              </a:rPr>
              <a:t>Path</a:t>
            </a:r>
            <a:r>
              <a:rPr lang="zh-CN" altLang="en-US" dirty="0">
                <a:latin typeface="Microsoft YaHei" panose="020B0503020204020204" pitchFamily="34" charset="-122"/>
                <a:ea typeface="Microsoft YaHei" panose="020B0503020204020204" pitchFamily="34" charset="-122"/>
              </a:rPr>
              <a:t>，点击编辑，加入三个文件夹的存储路径，如左图所示，然后选择确定。点击 </a:t>
            </a:r>
            <a:r>
              <a:rPr lang="en-US" altLang="zh-CN" b="1" dirty="0" err="1">
                <a:solidFill>
                  <a:srgbClr val="FF0000"/>
                </a:solidFill>
                <a:latin typeface="Microsoft YaHei" panose="020B0503020204020204" pitchFamily="34" charset="-122"/>
                <a:ea typeface="Microsoft YaHei" panose="020B0503020204020204" pitchFamily="34" charset="-122"/>
              </a:rPr>
              <a:t>Win+R</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打开，输入</a:t>
            </a:r>
            <a:r>
              <a:rPr lang="en-US" altLang="zh-CN" b="1" dirty="0" err="1">
                <a:solidFill>
                  <a:srgbClr val="FF0000"/>
                </a:solidFill>
                <a:latin typeface="Microsoft YaHei" panose="020B0503020204020204" pitchFamily="34" charset="-122"/>
                <a:ea typeface="Microsoft YaHei" panose="020B0503020204020204" pitchFamily="34" charset="-122"/>
              </a:rPr>
              <a:t>cmd</a:t>
            </a:r>
            <a:r>
              <a:rPr lang="zh-CN" altLang="en-US" dirty="0">
                <a:latin typeface="Microsoft YaHei" panose="020B0503020204020204" pitchFamily="34" charset="-122"/>
                <a:ea typeface="Microsoft YaHei" panose="020B0503020204020204" pitchFamily="34" charset="-122"/>
              </a:rPr>
              <a:t>，打开命令行，输入</a:t>
            </a:r>
            <a:r>
              <a:rPr lang="en-US" altLang="zh-CN" b="1" dirty="0" err="1">
                <a:solidFill>
                  <a:srgbClr val="FF0000"/>
                </a:solidFill>
                <a:latin typeface="Microsoft YaHei" panose="020B0503020204020204" pitchFamily="34" charset="-122"/>
                <a:ea typeface="Microsoft YaHei" panose="020B0503020204020204" pitchFamily="34" charset="-122"/>
              </a:rPr>
              <a:t>conda</a:t>
            </a:r>
            <a:r>
              <a:rPr lang="en-US" altLang="zh-CN" b="1" dirty="0">
                <a:solidFill>
                  <a:srgbClr val="FF0000"/>
                </a:solidFill>
                <a:latin typeface="Microsoft YaHei" panose="020B0503020204020204" pitchFamily="34" charset="-122"/>
                <a:ea typeface="Microsoft YaHei" panose="020B0503020204020204" pitchFamily="34" charset="-122"/>
              </a:rPr>
              <a:t> info</a:t>
            </a:r>
            <a:r>
              <a:rPr lang="zh-CN" altLang="en-US" dirty="0">
                <a:latin typeface="Microsoft YaHei" panose="020B0503020204020204" pitchFamily="34" charset="-122"/>
                <a:ea typeface="Microsoft YaHei" panose="020B0503020204020204" pitchFamily="34" charset="-122"/>
              </a:rPr>
              <a:t>，显示如右图，说明环境变量配置成功。</a:t>
            </a:r>
            <a:endParaRPr lang="en-US" altLang="zh-CN" dirty="0">
              <a:solidFill>
                <a:srgbClr val="000000"/>
              </a:solidFill>
              <a:latin typeface="Microsoft YaHei" panose="020B0503020204020204" pitchFamily="34" charset="-122"/>
              <a:ea typeface="Microsoft YaHei" panose="020B0503020204020204" pitchFamily="34" charset="-122"/>
            </a:endParaRPr>
          </a:p>
        </p:txBody>
      </p:sp>
      <p:grpSp>
        <p:nvGrpSpPr>
          <p:cNvPr id="5" name="组合 4"/>
          <p:cNvGrpSpPr/>
          <p:nvPr/>
        </p:nvGrpSpPr>
        <p:grpSpPr>
          <a:xfrm>
            <a:off x="859327" y="2452357"/>
            <a:ext cx="3586162" cy="3866644"/>
            <a:chOff x="6356586" y="2700843"/>
            <a:chExt cx="3586162" cy="3866644"/>
          </a:xfrm>
        </p:grpSpPr>
        <p:pic>
          <p:nvPicPr>
            <p:cNvPr id="3" name="图片 2"/>
            <p:cNvPicPr>
              <a:picLocks noChangeAspect="1"/>
            </p:cNvPicPr>
            <p:nvPr/>
          </p:nvPicPr>
          <p:blipFill>
            <a:blip r:embed="rId3"/>
            <a:stretch>
              <a:fillRect/>
            </a:stretch>
          </p:blipFill>
          <p:spPr>
            <a:xfrm>
              <a:off x="6356586" y="2700843"/>
              <a:ext cx="3586162" cy="3866644"/>
            </a:xfrm>
            <a:prstGeom prst="rect">
              <a:avLst/>
            </a:prstGeom>
          </p:spPr>
        </p:pic>
        <p:sp>
          <p:nvSpPr>
            <p:cNvPr id="4" name="圆角矩形 3"/>
            <p:cNvSpPr/>
            <p:nvPr/>
          </p:nvSpPr>
          <p:spPr>
            <a:xfrm>
              <a:off x="6479257" y="4914900"/>
              <a:ext cx="2581275" cy="457200"/>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12700">
                  <a:noFill/>
                </a:ln>
                <a:noFill/>
              </a:endParaRPr>
            </a:p>
          </p:txBody>
        </p:sp>
      </p:grpSp>
      <p:pic>
        <p:nvPicPr>
          <p:cNvPr id="8" name="图片 7"/>
          <p:cNvPicPr>
            <a:picLocks noChangeAspect="1"/>
          </p:cNvPicPr>
          <p:nvPr/>
        </p:nvPicPr>
        <p:blipFill>
          <a:blip r:embed="rId4"/>
          <a:stretch>
            <a:fillRect/>
          </a:stretch>
        </p:blipFill>
        <p:spPr>
          <a:xfrm>
            <a:off x="5367994" y="2452357"/>
            <a:ext cx="5462947" cy="3627683"/>
          </a:xfrm>
          <a:prstGeom prst="rect">
            <a:avLst/>
          </a:prstGeom>
        </p:spPr>
      </p:pic>
    </p:spTree>
    <p:extLst>
      <p:ext uri="{BB962C8B-B14F-4D97-AF65-F5344CB8AC3E}">
        <p14:creationId xmlns:p14="http://schemas.microsoft.com/office/powerpoint/2010/main" val="26739264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3.3</a:t>
            </a:r>
            <a:r>
              <a:rPr lang="zh-CN" altLang="en-US" sz="2800" b="1" dirty="0">
                <a:solidFill>
                  <a:srgbClr val="000000"/>
                </a:solidFill>
                <a:latin typeface="微软雅黑" panose="020B0503020204020204" pitchFamily="34" charset="-122"/>
                <a:ea typeface="微软雅黑" panose="020B0503020204020204" pitchFamily="34" charset="-122"/>
              </a:rPr>
              <a:t> 常用损失函数</a:t>
            </a:r>
            <a:endParaRPr lang="en-US" altLang="zh-CN" sz="2800" b="1" dirty="0">
              <a:solidFill>
                <a:srgbClr val="000000"/>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73D8AA3C-2D15-9C47-B1D9-4BB05B443AC5}"/>
              </a:ext>
            </a:extLst>
          </p:cNvPr>
          <p:cNvSpPr txBox="1"/>
          <p:nvPr/>
        </p:nvSpPr>
        <p:spPr>
          <a:xfrm>
            <a:off x="777846" y="982464"/>
            <a:ext cx="2601994" cy="400110"/>
          </a:xfrm>
          <a:prstGeom prst="rect">
            <a:avLst/>
          </a:prstGeom>
          <a:noFill/>
        </p:spPr>
        <p:txBody>
          <a:bodyPr wrap="none" rtlCol="0">
            <a:spAutoFit/>
          </a:bodyPr>
          <a:lstStyle/>
          <a:p>
            <a:r>
              <a:rPr kumimoji="1" lang="zh-CN" altLang="en-US" sz="2000" b="1" dirty="0">
                <a:solidFill>
                  <a:srgbClr val="0000FF"/>
                </a:solidFill>
                <a:latin typeface="微软雅黑" panose="020B0503020204020204" pitchFamily="34" charset="-122"/>
                <a:ea typeface="微软雅黑" panose="020B0503020204020204" pitchFamily="34" charset="-122"/>
              </a:rPr>
              <a:t>平均绝对误差</a:t>
            </a:r>
            <a:r>
              <a:rPr kumimoji="1" lang="en-US" altLang="zh-CN" sz="2000" b="1" dirty="0">
                <a:solidFill>
                  <a:srgbClr val="0000FF"/>
                </a:solidFill>
                <a:latin typeface="微软雅黑" panose="020B0503020204020204" pitchFamily="34" charset="-122"/>
                <a:ea typeface="微软雅黑" panose="020B0503020204020204" pitchFamily="34" charset="-122"/>
              </a:rPr>
              <a:t> (MAE)</a:t>
            </a:r>
            <a:endParaRPr kumimoji="1" lang="zh-CN" altLang="en-US" sz="2000" b="1" dirty="0">
              <a:solidFill>
                <a:srgbClr val="0000FF"/>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C79CC718-94F7-9C4F-AABE-B88362AC28F4}"/>
              </a:ext>
            </a:extLst>
          </p:cNvPr>
          <p:cNvSpPr txBox="1"/>
          <p:nvPr/>
        </p:nvSpPr>
        <p:spPr>
          <a:xfrm>
            <a:off x="777846" y="1506460"/>
            <a:ext cx="6832320" cy="369332"/>
          </a:xfrm>
          <a:prstGeom prst="rect">
            <a:avLst/>
          </a:prstGeom>
          <a:noFill/>
        </p:spPr>
        <p:txBody>
          <a:bodyPr wrap="none" rtlCol="0">
            <a:spAutoFit/>
          </a:bodyPr>
          <a:lstStyle/>
          <a:p>
            <a:pPr marL="285750" indent="-285750">
              <a:buClr>
                <a:srgbClr val="0000FF"/>
              </a:buClr>
              <a:buFont typeface="Wingdings" pitchFamily="2" charset="2"/>
              <a:buChar char="n"/>
            </a:pPr>
            <a:r>
              <a:rPr kumimoji="1" lang="zh-CN" altLang="en-US" dirty="0">
                <a:latin typeface="微软雅黑" panose="020B0503020204020204" pitchFamily="34" charset="-122"/>
                <a:ea typeface="微软雅黑" panose="020B0503020204020204" pitchFamily="34" charset="-122"/>
              </a:rPr>
              <a:t>假设训练数据集的样本数为</a:t>
            </a:r>
            <a:r>
              <a:rPr kumimoji="1" lang="en-US" altLang="zh-CN" dirty="0">
                <a:latin typeface="微软雅黑" panose="020B0503020204020204" pitchFamily="34" charset="-122"/>
                <a:ea typeface="微软雅黑" panose="020B0503020204020204" pitchFamily="34" charset="-122"/>
              </a:rPr>
              <a:t>n</a:t>
            </a:r>
            <a:r>
              <a:rPr kumimoji="1" lang="zh-CN" altLang="en-US" dirty="0">
                <a:latin typeface="微软雅黑" panose="020B0503020204020204" pitchFamily="34" charset="-122"/>
                <a:ea typeface="微软雅黑" panose="020B0503020204020204" pitchFamily="34" charset="-122"/>
              </a:rPr>
              <a:t>，根据二元交叉熵损失函数的定义</a:t>
            </a:r>
          </a:p>
        </p:txBody>
      </p:sp>
      <p:sp>
        <p:nvSpPr>
          <p:cNvPr id="7" name="文本框 6">
            <a:extLst>
              <a:ext uri="{FF2B5EF4-FFF2-40B4-BE49-F238E27FC236}">
                <a16:creationId xmlns:a16="http://schemas.microsoft.com/office/drawing/2014/main" id="{35A7F670-B69B-4A4A-99F5-98A1656752F4}"/>
              </a:ext>
            </a:extLst>
          </p:cNvPr>
          <p:cNvSpPr txBox="1"/>
          <p:nvPr/>
        </p:nvSpPr>
        <p:spPr>
          <a:xfrm>
            <a:off x="777845" y="2859058"/>
            <a:ext cx="2313069" cy="369332"/>
          </a:xfrm>
          <a:prstGeom prst="rect">
            <a:avLst/>
          </a:prstGeom>
          <a:noFill/>
        </p:spPr>
        <p:txBody>
          <a:bodyPr wrap="none" rtlCol="0">
            <a:spAutoFit/>
          </a:bodyPr>
          <a:lstStyle/>
          <a:p>
            <a:pPr marL="285750" indent="-285750">
              <a:buClr>
                <a:srgbClr val="0000FF"/>
              </a:buClr>
              <a:buFont typeface="Wingdings" pitchFamily="2" charset="2"/>
              <a:buChar char="n"/>
            </a:pPr>
            <a:r>
              <a:rPr kumimoji="1" lang="en-US" altLang="zh-CN" dirty="0" err="1">
                <a:latin typeface="微软雅黑" panose="020B0503020204020204" pitchFamily="34" charset="-122"/>
                <a:ea typeface="微软雅黑" panose="020B0503020204020204" pitchFamily="34" charset="-122"/>
              </a:rPr>
              <a:t>torch.nn</a:t>
            </a:r>
            <a:r>
              <a:rPr kumimoji="1" lang="zh-CN" altLang="en-US" dirty="0">
                <a:latin typeface="微软雅黑" panose="020B0503020204020204" pitchFamily="34" charset="-122"/>
                <a:ea typeface="微软雅黑" panose="020B0503020204020204" pitchFamily="34" charset="-122"/>
              </a:rPr>
              <a:t>中的实现</a:t>
            </a:r>
          </a:p>
        </p:txBody>
      </p:sp>
      <p:graphicFrame>
        <p:nvGraphicFramePr>
          <p:cNvPr id="10" name="表格 9">
            <a:extLst>
              <a:ext uri="{FF2B5EF4-FFF2-40B4-BE49-F238E27FC236}">
                <a16:creationId xmlns:a16="http://schemas.microsoft.com/office/drawing/2014/main" id="{188E3D82-B9B3-D24A-8346-3149DD32C084}"/>
              </a:ext>
            </a:extLst>
          </p:cNvPr>
          <p:cNvGraphicFramePr>
            <a:graphicFrameLocks noGrp="1"/>
          </p:cNvGraphicFramePr>
          <p:nvPr>
            <p:extLst>
              <p:ext uri="{D42A27DB-BD31-4B8C-83A1-F6EECF244321}">
                <p14:modId xmlns:p14="http://schemas.microsoft.com/office/powerpoint/2010/main" val="2122480133"/>
              </p:ext>
            </p:extLst>
          </p:nvPr>
        </p:nvGraphicFramePr>
        <p:xfrm>
          <a:off x="777846" y="3348788"/>
          <a:ext cx="8996775" cy="370840"/>
        </p:xfrm>
        <a:graphic>
          <a:graphicData uri="http://schemas.openxmlformats.org/drawingml/2006/table">
            <a:tbl>
              <a:tblPr firstRow="1" bandRow="1">
                <a:tableStyleId>{5C22544A-7EE6-4342-B048-85BDC9FD1C3A}</a:tableStyleId>
              </a:tblPr>
              <a:tblGrid>
                <a:gridCol w="529447">
                  <a:extLst>
                    <a:ext uri="{9D8B030D-6E8A-4147-A177-3AD203B41FA5}">
                      <a16:colId xmlns:a16="http://schemas.microsoft.com/office/drawing/2014/main" val="165004489"/>
                    </a:ext>
                  </a:extLst>
                </a:gridCol>
                <a:gridCol w="8467328">
                  <a:extLst>
                    <a:ext uri="{9D8B030D-6E8A-4147-A177-3AD203B41FA5}">
                      <a16:colId xmlns:a16="http://schemas.microsoft.com/office/drawing/2014/main" val="2610027987"/>
                    </a:ext>
                  </a:extLst>
                </a:gridCol>
              </a:tblGrid>
              <a:tr h="370840">
                <a:tc>
                  <a:txBody>
                    <a:bodyPr/>
                    <a:lstStyle/>
                    <a:p>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1</a:t>
                      </a:r>
                      <a:endParaRPr lang="zh-CN" altLang="en-US" sz="1600"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t>loss = nn.L1Loss()</a:t>
                      </a:r>
                    </a:p>
                  </a:txBody>
                  <a:tcP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93588950"/>
                  </a:ext>
                </a:extLst>
              </a:tr>
            </a:tbl>
          </a:graphicData>
        </a:graphic>
      </p:graphicFrame>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BEA7ACAF-3C83-2C46-8664-4038A18CFA12}"/>
                  </a:ext>
                </a:extLst>
              </p:cNvPr>
              <p:cNvSpPr txBox="1"/>
              <p:nvPr/>
            </p:nvSpPr>
            <p:spPr>
              <a:xfrm>
                <a:off x="3530746" y="2114754"/>
                <a:ext cx="5130507" cy="6486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ea typeface="Cambria Math" panose="02040503050406030204" pitchFamily="18" charset="0"/>
                        </a:rPr>
                        <m:t>ℓ</m:t>
                      </m:r>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𝜃</m:t>
                          </m:r>
                        </m:e>
                      </m:d>
                      <m:r>
                        <a:rPr kumimoji="1" lang="en-US" altLang="zh-CN" b="0" i="1" smtClean="0">
                          <a:latin typeface="Cambria Math" panose="02040503050406030204" pitchFamily="18" charset="0"/>
                          <a:ea typeface="Cambria Math" panose="02040503050406030204" pitchFamily="18" charset="0"/>
                        </a:rPr>
                        <m:t>=</m:t>
                      </m:r>
                      <m:f>
                        <m:fPr>
                          <m:ctrlPr>
                            <a:rPr kumimoji="1" lang="en-US" altLang="zh-CN" i="1">
                              <a:latin typeface="Cambria Math" panose="02040503050406030204" pitchFamily="18" charset="0"/>
                            </a:rPr>
                          </m:ctrlPr>
                        </m:fPr>
                        <m:num>
                          <m:r>
                            <a:rPr kumimoji="1" lang="en-US" altLang="zh-CN" i="1">
                              <a:latin typeface="Cambria Math" panose="02040503050406030204" pitchFamily="18" charset="0"/>
                            </a:rPr>
                            <m:t>1</m:t>
                          </m:r>
                        </m:num>
                        <m:den>
                          <m:r>
                            <a:rPr kumimoji="1" lang="en-US" altLang="zh-CN" i="1">
                              <a:latin typeface="Cambria Math" panose="02040503050406030204" pitchFamily="18" charset="0"/>
                            </a:rPr>
                            <m:t>𝑛</m:t>
                          </m:r>
                        </m:den>
                      </m:f>
                      <m:nary>
                        <m:naryPr>
                          <m:chr m:val="∑"/>
                          <m:limLoc m:val="subSup"/>
                          <m:ctrlPr>
                            <a:rPr kumimoji="1" lang="en-US" altLang="zh-CN" i="1">
                              <a:latin typeface="Cambria Math" panose="02040503050406030204" pitchFamily="18" charset="0"/>
                            </a:rPr>
                          </m:ctrlPr>
                        </m:naryPr>
                        <m:sub>
                          <m:r>
                            <m:rPr>
                              <m:brk m:alnAt="25"/>
                            </m:rPr>
                            <a:rPr kumimoji="1" lang="en-US" altLang="zh-CN" i="1">
                              <a:latin typeface="Cambria Math" panose="02040503050406030204" pitchFamily="18" charset="0"/>
                            </a:rPr>
                            <m:t>𝑖</m:t>
                          </m:r>
                          <m:r>
                            <a:rPr kumimoji="1" lang="en-US" altLang="zh-CN" i="1">
                              <a:latin typeface="Cambria Math" panose="02040503050406030204" pitchFamily="18" charset="0"/>
                            </a:rPr>
                            <m:t>=1</m:t>
                          </m:r>
                        </m:sub>
                        <m:sup>
                          <m:r>
                            <a:rPr kumimoji="1" lang="en-US" altLang="zh-CN" i="1">
                              <a:latin typeface="Cambria Math" panose="02040503050406030204" pitchFamily="18" charset="0"/>
                            </a:rPr>
                            <m:t>𝑛</m:t>
                          </m:r>
                        </m:sup>
                        <m:e>
                          <m:r>
                            <a:rPr kumimoji="1" lang="en-US" altLang="zh-CN" i="1">
                              <a:latin typeface="Cambria Math" panose="02040503050406030204" pitchFamily="18" charset="0"/>
                            </a:rPr>
                            <m:t>𝐻</m:t>
                          </m:r>
                          <m:r>
                            <a:rPr kumimoji="1" lang="en-US" altLang="zh-CN" i="1">
                              <a:latin typeface="Cambria Math" panose="02040503050406030204" pitchFamily="18" charset="0"/>
                            </a:rPr>
                            <m:t>(</m:t>
                          </m:r>
                          <m:sSup>
                            <m:sSupPr>
                              <m:ctrlPr>
                                <a:rPr kumimoji="1" lang="en-US" altLang="zh-CN" i="1">
                                  <a:latin typeface="Cambria Math" panose="02040503050406030204" pitchFamily="18" charset="0"/>
                                  <a:ea typeface="Cambria Math" panose="02040503050406030204" pitchFamily="18" charset="0"/>
                                </a:rPr>
                              </m:ctrlPr>
                            </m:sSupPr>
                            <m:e>
                              <m:acc>
                                <m:accPr>
                                  <m:chr m:val="̂"/>
                                  <m:ctrlPr>
                                    <a:rPr kumimoji="1" lang="en-US" altLang="zh-CN" i="1">
                                      <a:latin typeface="Cambria Math" panose="02040503050406030204" pitchFamily="18" charset="0"/>
                                      <a:ea typeface="Cambria Math" panose="02040503050406030204" pitchFamily="18" charset="0"/>
                                    </a:rPr>
                                  </m:ctrlPr>
                                </m:accPr>
                                <m:e>
                                  <m:r>
                                    <a:rPr kumimoji="1" lang="en-US" altLang="zh-CN" i="1">
                                      <a:latin typeface="Cambria Math" panose="02040503050406030204" pitchFamily="18" charset="0"/>
                                      <a:ea typeface="Cambria Math" panose="02040503050406030204" pitchFamily="18" charset="0"/>
                                    </a:rPr>
                                    <m:t>𝑦</m:t>
                                  </m:r>
                                </m:e>
                              </m:acc>
                            </m:e>
                            <m:sup>
                              <m:d>
                                <m:dPr>
                                  <m:ctrlPr>
                                    <a:rPr kumimoji="1" lang="en-US" altLang="zh-CN" i="1">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𝑖</m:t>
                                  </m:r>
                                </m:e>
                              </m:d>
                            </m:sup>
                          </m:sSup>
                          <m:r>
                            <a:rPr kumimoji="1" lang="en-US" altLang="zh-CN" b="0" i="1" smtClean="0">
                              <a:latin typeface="Cambria Math" panose="02040503050406030204" pitchFamily="18" charset="0"/>
                              <a:ea typeface="Cambria Math" panose="02040503050406030204" pitchFamily="18" charset="0"/>
                            </a:rPr>
                            <m:t>,</m:t>
                          </m:r>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𝑦</m:t>
                              </m:r>
                            </m:e>
                            <m:sup>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𝑖</m:t>
                                  </m:r>
                                </m:e>
                              </m:d>
                            </m:sup>
                          </m:sSup>
                          <m:r>
                            <a:rPr kumimoji="1" lang="en-US" altLang="zh-CN" i="1">
                              <a:latin typeface="Cambria Math" panose="02040503050406030204" pitchFamily="18" charset="0"/>
                            </a:rPr>
                            <m:t>)</m:t>
                          </m:r>
                        </m:e>
                      </m:nary>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m:t>
                          </m:r>
                        </m:num>
                        <m:den>
                          <m:r>
                            <a:rPr kumimoji="1" lang="en-US" altLang="zh-CN" b="0" i="1" smtClean="0">
                              <a:latin typeface="Cambria Math" panose="02040503050406030204" pitchFamily="18" charset="0"/>
                            </a:rPr>
                            <m:t>𝑛</m:t>
                          </m:r>
                        </m:den>
                      </m:f>
                      <m:nary>
                        <m:naryPr>
                          <m:chr m:val="∑"/>
                          <m:limLoc m:val="subSup"/>
                          <m:ctrlPr>
                            <a:rPr kumimoji="1" lang="en-US" altLang="zh-CN" b="0" i="1" smtClean="0">
                              <a:latin typeface="Cambria Math" panose="02040503050406030204" pitchFamily="18" charset="0"/>
                            </a:rPr>
                          </m:ctrlPr>
                        </m:naryPr>
                        <m:sub>
                          <m:r>
                            <m:rPr>
                              <m:brk m:alnAt="25"/>
                            </m:rPr>
                            <a:rPr kumimoji="1" lang="en-US" altLang="zh-CN" b="0" i="1" smtClean="0">
                              <a:latin typeface="Cambria Math" panose="02040503050406030204" pitchFamily="18" charset="0"/>
                            </a:rPr>
                            <m:t>𝑖</m:t>
                          </m:r>
                          <m:r>
                            <a:rPr kumimoji="1" lang="en-US" altLang="zh-CN" b="0" i="1" smtClean="0">
                              <a:latin typeface="Cambria Math" panose="02040503050406030204" pitchFamily="18" charset="0"/>
                            </a:rPr>
                            <m:t>=1</m:t>
                          </m:r>
                        </m:sub>
                        <m:sup>
                          <m:r>
                            <a:rPr kumimoji="1" lang="en-US" altLang="zh-CN" b="0" i="1" smtClean="0">
                              <a:latin typeface="Cambria Math" panose="02040503050406030204" pitchFamily="18" charset="0"/>
                            </a:rPr>
                            <m:t>𝑛</m:t>
                          </m:r>
                        </m:sup>
                        <m:e>
                          <m:r>
                            <a:rPr kumimoji="1" lang="en-US" altLang="zh-CN" b="0" i="0" smtClean="0">
                              <a:latin typeface="Cambria Math" panose="02040503050406030204" pitchFamily="18" charset="0"/>
                            </a:rPr>
                            <m:t>|</m:t>
                          </m:r>
                          <m:sSup>
                            <m:sSupPr>
                              <m:ctrlPr>
                                <a:rPr kumimoji="1" lang="en-US" altLang="zh-CN" b="0" i="1" smtClean="0">
                                  <a:latin typeface="Cambria Math" panose="02040503050406030204" pitchFamily="18" charset="0"/>
                                  <a:ea typeface="Cambria Math" panose="02040503050406030204" pitchFamily="18" charset="0"/>
                                </a:rPr>
                              </m:ctrlPr>
                            </m:sSupPr>
                            <m:e>
                              <m:acc>
                                <m:accPr>
                                  <m:chr m:val="̂"/>
                                  <m:ctrlPr>
                                    <a:rPr kumimoji="1" lang="en-US" altLang="zh-CN" i="1">
                                      <a:latin typeface="Cambria Math" panose="02040503050406030204" pitchFamily="18" charset="0"/>
                                      <a:ea typeface="Cambria Math" panose="02040503050406030204" pitchFamily="18" charset="0"/>
                                    </a:rPr>
                                  </m:ctrlPr>
                                </m:accPr>
                                <m:e>
                                  <m:r>
                                    <a:rPr kumimoji="1" lang="en-US" altLang="zh-CN" i="1">
                                      <a:latin typeface="Cambria Math" panose="02040503050406030204" pitchFamily="18" charset="0"/>
                                      <a:ea typeface="Cambria Math" panose="02040503050406030204" pitchFamily="18" charset="0"/>
                                    </a:rPr>
                                    <m:t>𝑦</m:t>
                                  </m:r>
                                </m:e>
                              </m:acc>
                            </m:e>
                            <m:sup>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𝑖</m:t>
                                  </m:r>
                                </m:e>
                              </m:d>
                            </m:sup>
                          </m:sSup>
                          <m:r>
                            <a:rPr kumimoji="1" lang="en-US" altLang="zh-CN" b="0" i="1" smtClean="0">
                              <a:latin typeface="Cambria Math" panose="02040503050406030204" pitchFamily="18" charset="0"/>
                              <a:ea typeface="Cambria Math" panose="02040503050406030204" pitchFamily="18" charset="0"/>
                            </a:rPr>
                            <m:t>−</m:t>
                          </m:r>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𝑦</m:t>
                              </m:r>
                            </m:e>
                            <m:sup>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𝑖</m:t>
                                  </m:r>
                                </m:e>
                              </m:d>
                            </m:sup>
                          </m:sSup>
                          <m:r>
                            <a:rPr kumimoji="1" lang="en-US" altLang="zh-CN" b="0" i="1" smtClean="0">
                              <a:latin typeface="Cambria Math" panose="02040503050406030204" pitchFamily="18" charset="0"/>
                            </a:rPr>
                            <m:t>|</m:t>
                          </m:r>
                        </m:e>
                      </m:nary>
                    </m:oMath>
                  </m:oMathPara>
                </a14:m>
                <a:endParaRPr kumimoji="1" lang="zh-CN" altLang="en-US" dirty="0"/>
              </a:p>
            </p:txBody>
          </p:sp>
        </mc:Choice>
        <mc:Fallback xmlns="">
          <p:sp>
            <p:nvSpPr>
              <p:cNvPr id="14" name="文本框 13">
                <a:extLst>
                  <a:ext uri="{FF2B5EF4-FFF2-40B4-BE49-F238E27FC236}">
                    <a16:creationId xmlns:a16="http://schemas.microsoft.com/office/drawing/2014/main" id="{BEA7ACAF-3C83-2C46-8664-4038A18CFA12}"/>
                  </a:ext>
                </a:extLst>
              </p:cNvPr>
              <p:cNvSpPr txBox="1">
                <a:spLocks noRot="1" noChangeAspect="1" noMove="1" noResize="1" noEditPoints="1" noAdjustHandles="1" noChangeArrowheads="1" noChangeShapeType="1" noTextEdit="1"/>
              </p:cNvSpPr>
              <p:nvPr/>
            </p:nvSpPr>
            <p:spPr>
              <a:xfrm>
                <a:off x="3530746" y="2114754"/>
                <a:ext cx="5130507" cy="648639"/>
              </a:xfrm>
              <a:prstGeom prst="rect">
                <a:avLst/>
              </a:prstGeom>
              <a:blipFill>
                <a:blip r:embed="rId3"/>
                <a:stretch>
                  <a:fillRect t="-146154" b="-213462"/>
                </a:stretch>
              </a:blipFill>
            </p:spPr>
            <p:txBody>
              <a:bodyPr/>
              <a:lstStyle/>
              <a:p>
                <a:r>
                  <a:rPr lang="zh-CN" altLang="en-US">
                    <a:noFill/>
                  </a:rPr>
                  <a:t> </a:t>
                </a:r>
              </a:p>
            </p:txBody>
          </p:sp>
        </mc:Fallback>
      </mc:AlternateContent>
      <p:graphicFrame>
        <p:nvGraphicFramePr>
          <p:cNvPr id="15" name="表格 14">
            <a:extLst>
              <a:ext uri="{FF2B5EF4-FFF2-40B4-BE49-F238E27FC236}">
                <a16:creationId xmlns:a16="http://schemas.microsoft.com/office/drawing/2014/main" id="{507CAEC9-936C-0748-9717-67442D374295}"/>
              </a:ext>
            </a:extLst>
          </p:cNvPr>
          <p:cNvGraphicFramePr>
            <a:graphicFrameLocks noGrp="1"/>
          </p:cNvGraphicFramePr>
          <p:nvPr/>
        </p:nvGraphicFramePr>
        <p:xfrm>
          <a:off x="777846" y="5704422"/>
          <a:ext cx="8996775" cy="370840"/>
        </p:xfrm>
        <a:graphic>
          <a:graphicData uri="http://schemas.openxmlformats.org/drawingml/2006/table">
            <a:tbl>
              <a:tblPr firstRow="1" bandRow="1">
                <a:tableStyleId>{5C22544A-7EE6-4342-B048-85BDC9FD1C3A}</a:tableStyleId>
              </a:tblPr>
              <a:tblGrid>
                <a:gridCol w="529447">
                  <a:extLst>
                    <a:ext uri="{9D8B030D-6E8A-4147-A177-3AD203B41FA5}">
                      <a16:colId xmlns:a16="http://schemas.microsoft.com/office/drawing/2014/main" val="165004489"/>
                    </a:ext>
                  </a:extLst>
                </a:gridCol>
                <a:gridCol w="8467328">
                  <a:extLst>
                    <a:ext uri="{9D8B030D-6E8A-4147-A177-3AD203B41FA5}">
                      <a16:colId xmlns:a16="http://schemas.microsoft.com/office/drawing/2014/main" val="2610027987"/>
                    </a:ext>
                  </a:extLst>
                </a:gridCol>
              </a:tblGrid>
              <a:tr h="370840">
                <a:tc>
                  <a:txBody>
                    <a:bodyPr/>
                    <a:lstStyle/>
                    <a:p>
                      <a:r>
                        <a:rPr kumimoji="1" lang="en-US" altLang="zh-CN" sz="1600" b="0">
                          <a:solidFill>
                            <a:sysClr val="windowText" lastClr="000000"/>
                          </a:solidFill>
                          <a:latin typeface="Times New Roman" panose="02020603050405020304" pitchFamily="18" charset="0"/>
                          <a:cs typeface="Times New Roman" panose="02020603050405020304" pitchFamily="18" charset="0"/>
                        </a:rPr>
                        <a:t>1</a:t>
                      </a:r>
                      <a:endParaRPr lang="zh-CN" altLang="en-US" sz="1600"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t>loss = </a:t>
                      </a:r>
                      <a:r>
                        <a:rPr lang="en-US" altLang="zh-CN" sz="1600" b="0" i="0" kern="1200" dirty="0" err="1">
                          <a:solidFill>
                            <a:schemeClr val="tx1"/>
                          </a:solidFill>
                          <a:effectLst/>
                          <a:latin typeface="Times New Roman" panose="02020603050405020304" pitchFamily="18" charset="0"/>
                          <a:ea typeface="+mn-ea"/>
                          <a:cs typeface="Times New Roman" panose="02020603050405020304" pitchFamily="18" charset="0"/>
                        </a:rPr>
                        <a:t>nn</a:t>
                      </a:r>
                      <a: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t>. </a:t>
                      </a:r>
                      <a:r>
                        <a:rPr lang="en-US" altLang="zh-CN" sz="1600" b="0" i="0" kern="1200" dirty="0" err="1">
                          <a:solidFill>
                            <a:schemeClr val="tx1"/>
                          </a:solidFill>
                          <a:effectLst/>
                          <a:latin typeface="Times New Roman" panose="02020603050405020304" pitchFamily="18" charset="0"/>
                          <a:ea typeface="+mn-ea"/>
                          <a:cs typeface="Times New Roman" panose="02020603050405020304" pitchFamily="18" charset="0"/>
                        </a:rPr>
                        <a:t>nn.MSELoss</a:t>
                      </a:r>
                      <a: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t>()</a:t>
                      </a:r>
                      <a:endParaRPr lang="zh-CN" altLang="en-US" sz="16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93588950"/>
                  </a:ext>
                </a:extLst>
              </a:tr>
            </a:tbl>
          </a:graphicData>
        </a:graphic>
      </p:graphicFrame>
      <p:sp>
        <p:nvSpPr>
          <p:cNvPr id="8" name="文本框 7">
            <a:extLst>
              <a:ext uri="{FF2B5EF4-FFF2-40B4-BE49-F238E27FC236}">
                <a16:creationId xmlns:a16="http://schemas.microsoft.com/office/drawing/2014/main" id="{4CB7A206-56AE-7742-B7D1-0D88E20211F6}"/>
              </a:ext>
            </a:extLst>
          </p:cNvPr>
          <p:cNvSpPr txBox="1"/>
          <p:nvPr/>
        </p:nvSpPr>
        <p:spPr>
          <a:xfrm>
            <a:off x="777846" y="3953647"/>
            <a:ext cx="2050561" cy="400110"/>
          </a:xfrm>
          <a:prstGeom prst="rect">
            <a:avLst/>
          </a:prstGeom>
          <a:noFill/>
        </p:spPr>
        <p:txBody>
          <a:bodyPr wrap="none" rtlCol="0">
            <a:spAutoFit/>
          </a:bodyPr>
          <a:lstStyle/>
          <a:p>
            <a:r>
              <a:rPr kumimoji="1" lang="zh-CN" altLang="en-US" sz="2000" b="1" dirty="0">
                <a:solidFill>
                  <a:srgbClr val="0000FF"/>
                </a:solidFill>
                <a:latin typeface="微软雅黑" panose="020B0503020204020204" pitchFamily="34" charset="-122"/>
                <a:ea typeface="微软雅黑" panose="020B0503020204020204" pitchFamily="34" charset="-122"/>
              </a:rPr>
              <a:t>均方误差</a:t>
            </a:r>
            <a:r>
              <a:rPr kumimoji="1" lang="en-US" altLang="zh-CN" sz="2000" b="1" dirty="0">
                <a:solidFill>
                  <a:srgbClr val="0000FF"/>
                </a:solidFill>
                <a:latin typeface="微软雅黑" panose="020B0503020204020204" pitchFamily="34" charset="-122"/>
                <a:ea typeface="微软雅黑" panose="020B0503020204020204" pitchFamily="34" charset="-122"/>
              </a:rPr>
              <a:t> (MSE)</a:t>
            </a:r>
            <a:endParaRPr kumimoji="1" lang="zh-CN" altLang="en-US" sz="2000" b="1" dirty="0">
              <a:solidFill>
                <a:srgbClr val="0000FF"/>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1CAEC7C5-1C6C-6546-8127-0C300E109CA0}"/>
              </a:ext>
            </a:extLst>
          </p:cNvPr>
          <p:cNvSpPr txBox="1"/>
          <p:nvPr/>
        </p:nvSpPr>
        <p:spPr>
          <a:xfrm>
            <a:off x="777845" y="5094294"/>
            <a:ext cx="2313069" cy="369332"/>
          </a:xfrm>
          <a:prstGeom prst="rect">
            <a:avLst/>
          </a:prstGeom>
          <a:noFill/>
        </p:spPr>
        <p:txBody>
          <a:bodyPr wrap="none" rtlCol="0">
            <a:spAutoFit/>
          </a:bodyPr>
          <a:lstStyle/>
          <a:p>
            <a:pPr marL="285750" indent="-285750">
              <a:buClr>
                <a:srgbClr val="0000FF"/>
              </a:buClr>
              <a:buFont typeface="Wingdings" pitchFamily="2" charset="2"/>
              <a:buChar char="n"/>
            </a:pPr>
            <a:r>
              <a:rPr kumimoji="1" lang="en-US" altLang="zh-CN" dirty="0" err="1">
                <a:latin typeface="微软雅黑" panose="020B0503020204020204" pitchFamily="34" charset="-122"/>
                <a:ea typeface="微软雅黑" panose="020B0503020204020204" pitchFamily="34" charset="-122"/>
              </a:rPr>
              <a:t>torch.nn</a:t>
            </a:r>
            <a:r>
              <a:rPr kumimoji="1" lang="zh-CN" altLang="en-US" dirty="0">
                <a:latin typeface="微软雅黑" panose="020B0503020204020204" pitchFamily="34" charset="-122"/>
                <a:ea typeface="微软雅黑" panose="020B0503020204020204" pitchFamily="34" charset="-122"/>
              </a:rPr>
              <a:t>中的实现</a:t>
            </a:r>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6975BE31-C1A6-2944-9A6C-DC5CC59C456F}"/>
                  </a:ext>
                </a:extLst>
              </p:cNvPr>
              <p:cNvSpPr txBox="1"/>
              <p:nvPr/>
            </p:nvSpPr>
            <p:spPr>
              <a:xfrm>
                <a:off x="3707720" y="4381853"/>
                <a:ext cx="5297732" cy="6486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ea typeface="Cambria Math" panose="02040503050406030204" pitchFamily="18" charset="0"/>
                        </a:rPr>
                        <m:t>ℓ</m:t>
                      </m:r>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𝜃</m:t>
                          </m:r>
                        </m:e>
                      </m:d>
                      <m:r>
                        <a:rPr kumimoji="1" lang="en-US" altLang="zh-CN" b="0" i="1" smtClean="0">
                          <a:latin typeface="Cambria Math" panose="02040503050406030204" pitchFamily="18" charset="0"/>
                          <a:ea typeface="Cambria Math" panose="02040503050406030204" pitchFamily="18" charset="0"/>
                        </a:rPr>
                        <m:t>=</m:t>
                      </m:r>
                      <m:f>
                        <m:fPr>
                          <m:ctrlPr>
                            <a:rPr kumimoji="1" lang="en-US" altLang="zh-CN" i="1">
                              <a:latin typeface="Cambria Math" panose="02040503050406030204" pitchFamily="18" charset="0"/>
                            </a:rPr>
                          </m:ctrlPr>
                        </m:fPr>
                        <m:num>
                          <m:r>
                            <a:rPr kumimoji="1" lang="en-US" altLang="zh-CN" i="1">
                              <a:latin typeface="Cambria Math" panose="02040503050406030204" pitchFamily="18" charset="0"/>
                            </a:rPr>
                            <m:t>1</m:t>
                          </m:r>
                        </m:num>
                        <m:den>
                          <m:r>
                            <a:rPr kumimoji="1" lang="en-US" altLang="zh-CN" i="1">
                              <a:latin typeface="Cambria Math" panose="02040503050406030204" pitchFamily="18" charset="0"/>
                            </a:rPr>
                            <m:t>𝑛</m:t>
                          </m:r>
                        </m:den>
                      </m:f>
                      <m:nary>
                        <m:naryPr>
                          <m:chr m:val="∑"/>
                          <m:limLoc m:val="subSup"/>
                          <m:ctrlPr>
                            <a:rPr kumimoji="1" lang="en-US" altLang="zh-CN" i="1">
                              <a:latin typeface="Cambria Math" panose="02040503050406030204" pitchFamily="18" charset="0"/>
                            </a:rPr>
                          </m:ctrlPr>
                        </m:naryPr>
                        <m:sub>
                          <m:r>
                            <m:rPr>
                              <m:brk m:alnAt="25"/>
                            </m:rPr>
                            <a:rPr kumimoji="1" lang="en-US" altLang="zh-CN" i="1">
                              <a:latin typeface="Cambria Math" panose="02040503050406030204" pitchFamily="18" charset="0"/>
                            </a:rPr>
                            <m:t>𝑖</m:t>
                          </m:r>
                          <m:r>
                            <a:rPr kumimoji="1" lang="en-US" altLang="zh-CN" i="1">
                              <a:latin typeface="Cambria Math" panose="02040503050406030204" pitchFamily="18" charset="0"/>
                            </a:rPr>
                            <m:t>=1</m:t>
                          </m:r>
                        </m:sub>
                        <m:sup>
                          <m:r>
                            <a:rPr kumimoji="1" lang="en-US" altLang="zh-CN" i="1">
                              <a:latin typeface="Cambria Math" panose="02040503050406030204" pitchFamily="18" charset="0"/>
                            </a:rPr>
                            <m:t>𝑛</m:t>
                          </m:r>
                        </m:sup>
                        <m:e>
                          <m:r>
                            <a:rPr kumimoji="1" lang="en-US" altLang="zh-CN" i="1">
                              <a:latin typeface="Cambria Math" panose="02040503050406030204" pitchFamily="18" charset="0"/>
                            </a:rPr>
                            <m:t>𝐻</m:t>
                          </m:r>
                          <m:r>
                            <a:rPr kumimoji="1" lang="en-US" altLang="zh-CN" i="1">
                              <a:latin typeface="Cambria Math" panose="02040503050406030204" pitchFamily="18" charset="0"/>
                            </a:rPr>
                            <m:t>(</m:t>
                          </m:r>
                          <m:sSup>
                            <m:sSupPr>
                              <m:ctrlPr>
                                <a:rPr kumimoji="1" lang="en-US" altLang="zh-CN" i="1">
                                  <a:latin typeface="Cambria Math" panose="02040503050406030204" pitchFamily="18" charset="0"/>
                                  <a:ea typeface="Cambria Math" panose="02040503050406030204" pitchFamily="18" charset="0"/>
                                </a:rPr>
                              </m:ctrlPr>
                            </m:sSupPr>
                            <m:e>
                              <m:acc>
                                <m:accPr>
                                  <m:chr m:val="̂"/>
                                  <m:ctrlPr>
                                    <a:rPr kumimoji="1" lang="en-US" altLang="zh-CN" i="1">
                                      <a:latin typeface="Cambria Math" panose="02040503050406030204" pitchFamily="18" charset="0"/>
                                      <a:ea typeface="Cambria Math" panose="02040503050406030204" pitchFamily="18" charset="0"/>
                                    </a:rPr>
                                  </m:ctrlPr>
                                </m:accPr>
                                <m:e>
                                  <m:r>
                                    <a:rPr kumimoji="1" lang="en-US" altLang="zh-CN" i="1">
                                      <a:latin typeface="Cambria Math" panose="02040503050406030204" pitchFamily="18" charset="0"/>
                                      <a:ea typeface="Cambria Math" panose="02040503050406030204" pitchFamily="18" charset="0"/>
                                    </a:rPr>
                                    <m:t>𝑦</m:t>
                                  </m:r>
                                </m:e>
                              </m:acc>
                            </m:e>
                            <m:sup>
                              <m:d>
                                <m:dPr>
                                  <m:ctrlPr>
                                    <a:rPr kumimoji="1" lang="en-US" altLang="zh-CN" i="1">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𝑖</m:t>
                                  </m:r>
                                </m:e>
                              </m:d>
                            </m:sup>
                          </m:sSup>
                          <m:r>
                            <a:rPr kumimoji="1" lang="en-US" altLang="zh-CN" b="0" i="1" smtClean="0">
                              <a:latin typeface="Cambria Math" panose="02040503050406030204" pitchFamily="18" charset="0"/>
                              <a:ea typeface="Cambria Math" panose="02040503050406030204" pitchFamily="18" charset="0"/>
                            </a:rPr>
                            <m:t>,</m:t>
                          </m:r>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𝑦</m:t>
                              </m:r>
                            </m:e>
                            <m:sup>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𝑖</m:t>
                                  </m:r>
                                </m:e>
                              </m:d>
                            </m:sup>
                          </m:sSup>
                          <m:r>
                            <a:rPr kumimoji="1" lang="en-US" altLang="zh-CN" i="1">
                              <a:latin typeface="Cambria Math" panose="02040503050406030204" pitchFamily="18" charset="0"/>
                            </a:rPr>
                            <m:t>)</m:t>
                          </m:r>
                        </m:e>
                      </m:nary>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m:t>
                          </m:r>
                        </m:num>
                        <m:den>
                          <m:r>
                            <a:rPr kumimoji="1" lang="en-US" altLang="zh-CN" b="0" i="1" smtClean="0">
                              <a:latin typeface="Cambria Math" panose="02040503050406030204" pitchFamily="18" charset="0"/>
                            </a:rPr>
                            <m:t>𝑛</m:t>
                          </m:r>
                        </m:den>
                      </m:f>
                      <m:nary>
                        <m:naryPr>
                          <m:chr m:val="∑"/>
                          <m:limLoc m:val="subSup"/>
                          <m:ctrlPr>
                            <a:rPr kumimoji="1" lang="en-US" altLang="zh-CN" b="0" i="1" smtClean="0">
                              <a:latin typeface="Cambria Math" panose="02040503050406030204" pitchFamily="18" charset="0"/>
                            </a:rPr>
                          </m:ctrlPr>
                        </m:naryPr>
                        <m:sub>
                          <m:r>
                            <m:rPr>
                              <m:brk m:alnAt="25"/>
                            </m:rPr>
                            <a:rPr kumimoji="1" lang="en-US" altLang="zh-CN" b="0" i="1" smtClean="0">
                              <a:latin typeface="Cambria Math" panose="02040503050406030204" pitchFamily="18" charset="0"/>
                            </a:rPr>
                            <m:t>𝑖</m:t>
                          </m:r>
                          <m:r>
                            <a:rPr kumimoji="1" lang="en-US" altLang="zh-CN" b="0" i="1" smtClean="0">
                              <a:latin typeface="Cambria Math" panose="02040503050406030204" pitchFamily="18" charset="0"/>
                            </a:rPr>
                            <m:t>=1</m:t>
                          </m:r>
                        </m:sub>
                        <m:sup>
                          <m:r>
                            <a:rPr kumimoji="1" lang="en-US" altLang="zh-CN" b="0" i="1" smtClean="0">
                              <a:latin typeface="Cambria Math" panose="02040503050406030204" pitchFamily="18" charset="0"/>
                            </a:rPr>
                            <m:t>𝑛</m:t>
                          </m:r>
                        </m:sup>
                        <m:e>
                          <m:sSup>
                            <m:sSupPr>
                              <m:ctrlPr>
                                <a:rPr kumimoji="1" lang="en-US" altLang="zh-CN" b="0" i="1" smtClean="0">
                                  <a:latin typeface="Cambria Math" panose="02040503050406030204" pitchFamily="18" charset="0"/>
                                  <a:ea typeface="Cambria Math" panose="02040503050406030204" pitchFamily="18" charset="0"/>
                                </a:rPr>
                              </m:ctrlPr>
                            </m:sSupPr>
                            <m:e>
                              <m:d>
                                <m:dPr>
                                  <m:ctrlPr>
                                    <a:rPr kumimoji="1" lang="en-US" altLang="zh-CN" b="0" i="1" smtClean="0">
                                      <a:latin typeface="Cambria Math" panose="02040503050406030204" pitchFamily="18" charset="0"/>
                                      <a:ea typeface="Cambria Math" panose="02040503050406030204" pitchFamily="18" charset="0"/>
                                    </a:rPr>
                                  </m:ctrlPr>
                                </m:dPr>
                                <m:e>
                                  <m:sSup>
                                    <m:sSupPr>
                                      <m:ctrlPr>
                                        <a:rPr kumimoji="1" lang="en-US" altLang="zh-CN" b="0" i="1" smtClean="0">
                                          <a:latin typeface="Cambria Math" panose="02040503050406030204" pitchFamily="18" charset="0"/>
                                          <a:ea typeface="Cambria Math" panose="02040503050406030204" pitchFamily="18" charset="0"/>
                                        </a:rPr>
                                      </m:ctrlPr>
                                    </m:sSupPr>
                                    <m:e>
                                      <m:acc>
                                        <m:accPr>
                                          <m:chr m:val="̂"/>
                                          <m:ctrlPr>
                                            <a:rPr kumimoji="1" lang="en-US" altLang="zh-CN" i="1">
                                              <a:latin typeface="Cambria Math" panose="02040503050406030204" pitchFamily="18" charset="0"/>
                                              <a:ea typeface="Cambria Math" panose="02040503050406030204" pitchFamily="18" charset="0"/>
                                            </a:rPr>
                                          </m:ctrlPr>
                                        </m:accPr>
                                        <m:e>
                                          <m:r>
                                            <a:rPr kumimoji="1" lang="en-US" altLang="zh-CN" i="1">
                                              <a:latin typeface="Cambria Math" panose="02040503050406030204" pitchFamily="18" charset="0"/>
                                              <a:ea typeface="Cambria Math" panose="02040503050406030204" pitchFamily="18" charset="0"/>
                                            </a:rPr>
                                            <m:t>𝑦</m:t>
                                          </m:r>
                                        </m:e>
                                      </m:acc>
                                    </m:e>
                                    <m:sup>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𝑖</m:t>
                                          </m:r>
                                        </m:e>
                                      </m:d>
                                    </m:sup>
                                  </m:sSup>
                                  <m:r>
                                    <a:rPr kumimoji="1" lang="en-US" altLang="zh-CN" b="0" i="1" smtClean="0">
                                      <a:latin typeface="Cambria Math" panose="02040503050406030204" pitchFamily="18" charset="0"/>
                                      <a:ea typeface="Cambria Math" panose="02040503050406030204" pitchFamily="18" charset="0"/>
                                    </a:rPr>
                                    <m:t>−</m:t>
                                  </m:r>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𝑦</m:t>
                                      </m:r>
                                    </m:e>
                                    <m:sup>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𝑖</m:t>
                                          </m:r>
                                        </m:e>
                                      </m:d>
                                    </m:sup>
                                  </m:sSup>
                                </m:e>
                              </m:d>
                            </m:e>
                            <m:sup>
                              <m:r>
                                <a:rPr kumimoji="1" lang="en-US" altLang="zh-CN" b="0" i="1" smtClean="0">
                                  <a:latin typeface="Cambria Math" panose="02040503050406030204" pitchFamily="18" charset="0"/>
                                </a:rPr>
                                <m:t>2</m:t>
                              </m:r>
                            </m:sup>
                          </m:sSup>
                        </m:e>
                      </m:nary>
                    </m:oMath>
                  </m:oMathPara>
                </a14:m>
                <a:endParaRPr kumimoji="1" lang="zh-CN" altLang="en-US" dirty="0"/>
              </a:p>
            </p:txBody>
          </p:sp>
        </mc:Choice>
        <mc:Fallback xmlns="">
          <p:sp>
            <p:nvSpPr>
              <p:cNvPr id="18" name="文本框 17">
                <a:extLst>
                  <a:ext uri="{FF2B5EF4-FFF2-40B4-BE49-F238E27FC236}">
                    <a16:creationId xmlns:a16="http://schemas.microsoft.com/office/drawing/2014/main" id="{6975BE31-C1A6-2944-9A6C-DC5CC59C456F}"/>
                  </a:ext>
                </a:extLst>
              </p:cNvPr>
              <p:cNvSpPr txBox="1">
                <a:spLocks noRot="1" noChangeAspect="1" noMove="1" noResize="1" noEditPoints="1" noAdjustHandles="1" noChangeArrowheads="1" noChangeShapeType="1" noTextEdit="1"/>
              </p:cNvSpPr>
              <p:nvPr/>
            </p:nvSpPr>
            <p:spPr>
              <a:xfrm>
                <a:off x="3707720" y="4381853"/>
                <a:ext cx="5297732" cy="648639"/>
              </a:xfrm>
              <a:prstGeom prst="rect">
                <a:avLst/>
              </a:prstGeom>
              <a:blipFill>
                <a:blip r:embed="rId4"/>
                <a:stretch>
                  <a:fillRect t="-144231" b="-2134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804194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3.3</a:t>
            </a:r>
            <a:r>
              <a:rPr lang="zh-CN" altLang="en-US" sz="2800" b="1" dirty="0">
                <a:solidFill>
                  <a:srgbClr val="000000"/>
                </a:solidFill>
                <a:latin typeface="微软雅黑" panose="020B0503020204020204" pitchFamily="34" charset="-122"/>
                <a:ea typeface="微软雅黑" panose="020B0503020204020204" pitchFamily="34" charset="-122"/>
              </a:rPr>
              <a:t> 常用损失函数</a:t>
            </a:r>
            <a:endParaRPr lang="en-US" altLang="zh-CN" sz="2800" b="1" dirty="0">
              <a:solidFill>
                <a:srgbClr val="000000"/>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73D8AA3C-2D15-9C47-B1D9-4BB05B443AC5}"/>
              </a:ext>
            </a:extLst>
          </p:cNvPr>
          <p:cNvSpPr txBox="1"/>
          <p:nvPr/>
        </p:nvSpPr>
        <p:spPr>
          <a:xfrm>
            <a:off x="777846" y="978404"/>
            <a:ext cx="2492990" cy="400110"/>
          </a:xfrm>
          <a:prstGeom prst="rect">
            <a:avLst/>
          </a:prstGeom>
          <a:noFill/>
        </p:spPr>
        <p:txBody>
          <a:bodyPr wrap="none" rtlCol="0">
            <a:spAutoFit/>
          </a:bodyPr>
          <a:lstStyle/>
          <a:p>
            <a:r>
              <a:rPr kumimoji="1" lang="zh-CN" altLang="en-US" sz="2000" b="1" dirty="0">
                <a:solidFill>
                  <a:srgbClr val="0000FF"/>
                </a:solidFill>
                <a:latin typeface="微软雅黑" panose="020B0503020204020204" pitchFamily="34" charset="-122"/>
                <a:ea typeface="微软雅黑" panose="020B0503020204020204" pitchFamily="34" charset="-122"/>
              </a:rPr>
              <a:t>二元交叉熵损失函数</a:t>
            </a:r>
          </a:p>
        </p:txBody>
      </p:sp>
      <p:sp>
        <p:nvSpPr>
          <p:cNvPr id="3" name="文本框 2">
            <a:extLst>
              <a:ext uri="{FF2B5EF4-FFF2-40B4-BE49-F238E27FC236}">
                <a16:creationId xmlns:a16="http://schemas.microsoft.com/office/drawing/2014/main" id="{C79CC718-94F7-9C4F-AABE-B88362AC28F4}"/>
              </a:ext>
            </a:extLst>
          </p:cNvPr>
          <p:cNvSpPr txBox="1"/>
          <p:nvPr/>
        </p:nvSpPr>
        <p:spPr>
          <a:xfrm>
            <a:off x="777846" y="1509606"/>
            <a:ext cx="6832320" cy="369332"/>
          </a:xfrm>
          <a:prstGeom prst="rect">
            <a:avLst/>
          </a:prstGeom>
          <a:noFill/>
        </p:spPr>
        <p:txBody>
          <a:bodyPr wrap="none" rtlCol="0">
            <a:spAutoFit/>
          </a:bodyPr>
          <a:lstStyle/>
          <a:p>
            <a:pPr marL="285750" indent="-285750">
              <a:buClr>
                <a:srgbClr val="0000FF"/>
              </a:buClr>
              <a:buFont typeface="Wingdings" pitchFamily="2" charset="2"/>
              <a:buChar char="n"/>
            </a:pPr>
            <a:r>
              <a:rPr kumimoji="1" lang="zh-CN" altLang="en-US" dirty="0">
                <a:latin typeface="微软雅黑" panose="020B0503020204020204" pitchFamily="34" charset="-122"/>
                <a:ea typeface="微软雅黑" panose="020B0503020204020204" pitchFamily="34" charset="-122"/>
              </a:rPr>
              <a:t>假设训练数据集的样本数为</a:t>
            </a:r>
            <a:r>
              <a:rPr kumimoji="1" lang="en-US" altLang="zh-CN" dirty="0">
                <a:latin typeface="微软雅黑" panose="020B0503020204020204" pitchFamily="34" charset="-122"/>
                <a:ea typeface="微软雅黑" panose="020B0503020204020204" pitchFamily="34" charset="-122"/>
              </a:rPr>
              <a:t>n</a:t>
            </a:r>
            <a:r>
              <a:rPr kumimoji="1" lang="zh-CN" altLang="en-US" dirty="0">
                <a:latin typeface="微软雅黑" panose="020B0503020204020204" pitchFamily="34" charset="-122"/>
                <a:ea typeface="微软雅黑" panose="020B0503020204020204" pitchFamily="34" charset="-122"/>
              </a:rPr>
              <a:t>，根据二元交叉熵损失函数的定义</a:t>
            </a:r>
          </a:p>
        </p:txBody>
      </p:sp>
      <p:sp>
        <p:nvSpPr>
          <p:cNvPr id="7" name="文本框 6">
            <a:extLst>
              <a:ext uri="{FF2B5EF4-FFF2-40B4-BE49-F238E27FC236}">
                <a16:creationId xmlns:a16="http://schemas.microsoft.com/office/drawing/2014/main" id="{35A7F670-B69B-4A4A-99F5-98A1656752F4}"/>
              </a:ext>
            </a:extLst>
          </p:cNvPr>
          <p:cNvSpPr txBox="1"/>
          <p:nvPr/>
        </p:nvSpPr>
        <p:spPr>
          <a:xfrm>
            <a:off x="777846" y="2782482"/>
            <a:ext cx="2313069" cy="369332"/>
          </a:xfrm>
          <a:prstGeom prst="rect">
            <a:avLst/>
          </a:prstGeom>
          <a:noFill/>
        </p:spPr>
        <p:txBody>
          <a:bodyPr wrap="none" rtlCol="0">
            <a:spAutoFit/>
          </a:bodyPr>
          <a:lstStyle/>
          <a:p>
            <a:pPr marL="285750" indent="-285750">
              <a:buClr>
                <a:srgbClr val="0000FF"/>
              </a:buClr>
              <a:buFont typeface="Wingdings" pitchFamily="2" charset="2"/>
              <a:buChar char="n"/>
            </a:pPr>
            <a:r>
              <a:rPr kumimoji="1" lang="en-US" altLang="zh-CN" dirty="0" err="1">
                <a:latin typeface="微软雅黑" panose="020B0503020204020204" pitchFamily="34" charset="-122"/>
                <a:ea typeface="微软雅黑" panose="020B0503020204020204" pitchFamily="34" charset="-122"/>
              </a:rPr>
              <a:t>torch.nn</a:t>
            </a:r>
            <a:r>
              <a:rPr kumimoji="1" lang="zh-CN" altLang="en-US" dirty="0">
                <a:latin typeface="微软雅黑" panose="020B0503020204020204" pitchFamily="34" charset="-122"/>
                <a:ea typeface="微软雅黑" panose="020B0503020204020204" pitchFamily="34" charset="-122"/>
              </a:rPr>
              <a:t>中的实现</a:t>
            </a:r>
          </a:p>
        </p:txBody>
      </p:sp>
      <p:graphicFrame>
        <p:nvGraphicFramePr>
          <p:cNvPr id="10" name="表格 9">
            <a:extLst>
              <a:ext uri="{FF2B5EF4-FFF2-40B4-BE49-F238E27FC236}">
                <a16:creationId xmlns:a16="http://schemas.microsoft.com/office/drawing/2014/main" id="{188E3D82-B9B3-D24A-8346-3149DD32C084}"/>
              </a:ext>
            </a:extLst>
          </p:cNvPr>
          <p:cNvGraphicFramePr>
            <a:graphicFrameLocks noGrp="1"/>
          </p:cNvGraphicFramePr>
          <p:nvPr/>
        </p:nvGraphicFramePr>
        <p:xfrm>
          <a:off x="777846" y="3328389"/>
          <a:ext cx="8996775" cy="370840"/>
        </p:xfrm>
        <a:graphic>
          <a:graphicData uri="http://schemas.openxmlformats.org/drawingml/2006/table">
            <a:tbl>
              <a:tblPr firstRow="1" bandRow="1">
                <a:tableStyleId>{5C22544A-7EE6-4342-B048-85BDC9FD1C3A}</a:tableStyleId>
              </a:tblPr>
              <a:tblGrid>
                <a:gridCol w="529447">
                  <a:extLst>
                    <a:ext uri="{9D8B030D-6E8A-4147-A177-3AD203B41FA5}">
                      <a16:colId xmlns:a16="http://schemas.microsoft.com/office/drawing/2014/main" val="165004489"/>
                    </a:ext>
                  </a:extLst>
                </a:gridCol>
                <a:gridCol w="8467328">
                  <a:extLst>
                    <a:ext uri="{9D8B030D-6E8A-4147-A177-3AD203B41FA5}">
                      <a16:colId xmlns:a16="http://schemas.microsoft.com/office/drawing/2014/main" val="2610027987"/>
                    </a:ext>
                  </a:extLst>
                </a:gridCol>
              </a:tblGrid>
              <a:tr h="370840">
                <a:tc>
                  <a:txBody>
                    <a:bodyPr/>
                    <a:lstStyle/>
                    <a:p>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1</a:t>
                      </a:r>
                      <a:endParaRPr lang="zh-CN" altLang="en-US" sz="1600"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t>loss = </a:t>
                      </a:r>
                      <a:r>
                        <a:rPr lang="en-US" altLang="zh-CN" sz="1600" b="0" i="0" kern="1200" dirty="0" err="1">
                          <a:solidFill>
                            <a:schemeClr val="tx1"/>
                          </a:solidFill>
                          <a:effectLst/>
                          <a:latin typeface="Times New Roman" panose="02020603050405020304" pitchFamily="18" charset="0"/>
                          <a:ea typeface="+mn-ea"/>
                          <a:cs typeface="Times New Roman" panose="02020603050405020304" pitchFamily="18" charset="0"/>
                        </a:rPr>
                        <a:t>nn.BCELoss</a:t>
                      </a:r>
                      <a: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t> ()</a:t>
                      </a:r>
                    </a:p>
                  </a:txBody>
                  <a:tcP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93588950"/>
                  </a:ext>
                </a:extLst>
              </a:tr>
            </a:tbl>
          </a:graphicData>
        </a:graphic>
      </p:graphicFrame>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BEA7ACAF-3C83-2C46-8664-4038A18CFA12}"/>
                  </a:ext>
                </a:extLst>
              </p:cNvPr>
              <p:cNvSpPr txBox="1"/>
              <p:nvPr/>
            </p:nvSpPr>
            <p:spPr>
              <a:xfrm>
                <a:off x="2384118" y="2053896"/>
                <a:ext cx="7423764" cy="484941"/>
              </a:xfrm>
              <a:prstGeom prst="rect">
                <a:avLst/>
              </a:prstGeom>
              <a:noFill/>
            </p:spPr>
            <p:txBody>
              <a:bodyPr wrap="none" rtlCol="0">
                <a:spAutoFit/>
              </a:bodyPr>
              <a:lstStyle/>
              <a:p>
                <a14:m>
                  <m:oMath xmlns:m="http://schemas.openxmlformats.org/officeDocument/2006/math">
                    <m:r>
                      <a:rPr kumimoji="1" lang="en-US" altLang="zh-CN" b="0" i="1" smtClean="0">
                        <a:latin typeface="Cambria Math" panose="02040503050406030204" pitchFamily="18" charset="0"/>
                        <a:ea typeface="Cambria Math" panose="02040503050406030204" pitchFamily="18" charset="0"/>
                      </a:rPr>
                      <m:t>ℓ</m:t>
                    </m:r>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𝜃</m:t>
                        </m:r>
                      </m:e>
                    </m:d>
                    <m:r>
                      <a:rPr kumimoji="1" lang="en-US" altLang="zh-CN" b="0" i="1" smtClean="0">
                        <a:latin typeface="Cambria Math" panose="02040503050406030204" pitchFamily="18" charset="0"/>
                        <a:ea typeface="Cambria Math" panose="02040503050406030204" pitchFamily="18" charset="0"/>
                      </a:rPr>
                      <m:t>=</m:t>
                    </m:r>
                    <m:f>
                      <m:fPr>
                        <m:ctrlPr>
                          <a:rPr kumimoji="1" lang="en-US" altLang="zh-CN" i="1">
                            <a:latin typeface="Cambria Math" panose="02040503050406030204" pitchFamily="18" charset="0"/>
                          </a:rPr>
                        </m:ctrlPr>
                      </m:fPr>
                      <m:num>
                        <m:r>
                          <a:rPr kumimoji="1" lang="en-US" altLang="zh-CN" i="1">
                            <a:latin typeface="Cambria Math" panose="02040503050406030204" pitchFamily="18" charset="0"/>
                          </a:rPr>
                          <m:t>1</m:t>
                        </m:r>
                      </m:num>
                      <m:den>
                        <m:r>
                          <a:rPr kumimoji="1" lang="en-US" altLang="zh-CN" i="1">
                            <a:latin typeface="Cambria Math" panose="02040503050406030204" pitchFamily="18" charset="0"/>
                          </a:rPr>
                          <m:t>𝑛</m:t>
                        </m:r>
                      </m:den>
                    </m:f>
                    <m:nary>
                      <m:naryPr>
                        <m:chr m:val="∑"/>
                        <m:limLoc m:val="subSup"/>
                        <m:ctrlPr>
                          <a:rPr kumimoji="1" lang="en-US" altLang="zh-CN" i="1">
                            <a:latin typeface="Cambria Math" panose="02040503050406030204" pitchFamily="18" charset="0"/>
                          </a:rPr>
                        </m:ctrlPr>
                      </m:naryPr>
                      <m:sub>
                        <m:r>
                          <m:rPr>
                            <m:brk m:alnAt="25"/>
                          </m:rPr>
                          <a:rPr kumimoji="1" lang="en-US" altLang="zh-CN" i="1">
                            <a:latin typeface="Cambria Math" panose="02040503050406030204" pitchFamily="18" charset="0"/>
                          </a:rPr>
                          <m:t>𝑖</m:t>
                        </m:r>
                        <m:r>
                          <a:rPr kumimoji="1" lang="en-US" altLang="zh-CN" i="1">
                            <a:latin typeface="Cambria Math" panose="02040503050406030204" pitchFamily="18" charset="0"/>
                          </a:rPr>
                          <m:t>=1</m:t>
                        </m:r>
                      </m:sub>
                      <m:sup>
                        <m:r>
                          <a:rPr kumimoji="1" lang="en-US" altLang="zh-CN" i="1">
                            <a:latin typeface="Cambria Math" panose="02040503050406030204" pitchFamily="18" charset="0"/>
                          </a:rPr>
                          <m:t>𝑛</m:t>
                        </m:r>
                      </m:sup>
                      <m:e>
                        <m:r>
                          <a:rPr kumimoji="1" lang="en-US" altLang="zh-CN" i="1">
                            <a:latin typeface="Cambria Math" panose="02040503050406030204" pitchFamily="18" charset="0"/>
                          </a:rPr>
                          <m:t>𝐻</m:t>
                        </m:r>
                        <m:r>
                          <a:rPr kumimoji="1" lang="en-US" altLang="zh-CN" i="1">
                            <a:latin typeface="Cambria Math" panose="02040503050406030204" pitchFamily="18" charset="0"/>
                          </a:rPr>
                          <m:t>(</m:t>
                        </m:r>
                        <m:sSup>
                          <m:sSupPr>
                            <m:ctrlPr>
                              <a:rPr kumimoji="1" lang="en-US" altLang="zh-CN" i="1">
                                <a:latin typeface="Cambria Math" panose="02040503050406030204" pitchFamily="18" charset="0"/>
                                <a:ea typeface="Cambria Math" panose="02040503050406030204" pitchFamily="18" charset="0"/>
                              </a:rPr>
                            </m:ctrlPr>
                          </m:sSupPr>
                          <m:e>
                            <m:acc>
                              <m:accPr>
                                <m:chr m:val="̂"/>
                                <m:ctrlPr>
                                  <a:rPr kumimoji="1" lang="en-US" altLang="zh-CN" i="1">
                                    <a:latin typeface="Cambria Math" panose="02040503050406030204" pitchFamily="18" charset="0"/>
                                    <a:ea typeface="Cambria Math" panose="02040503050406030204" pitchFamily="18" charset="0"/>
                                  </a:rPr>
                                </m:ctrlPr>
                              </m:accPr>
                              <m:e>
                                <m:r>
                                  <a:rPr kumimoji="1" lang="en-US" altLang="zh-CN" i="1">
                                    <a:latin typeface="Cambria Math" panose="02040503050406030204" pitchFamily="18" charset="0"/>
                                    <a:ea typeface="Cambria Math" panose="02040503050406030204" pitchFamily="18" charset="0"/>
                                  </a:rPr>
                                  <m:t>𝑦</m:t>
                                </m:r>
                              </m:e>
                            </m:acc>
                          </m:e>
                          <m:sup>
                            <m:d>
                              <m:dPr>
                                <m:ctrlPr>
                                  <a:rPr kumimoji="1" lang="en-US" altLang="zh-CN" i="1">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𝑖</m:t>
                                </m:r>
                              </m:e>
                            </m:d>
                          </m:sup>
                        </m:sSup>
                        <m:r>
                          <a:rPr kumimoji="1" lang="en-US" altLang="zh-CN" b="0" i="1" smtClean="0">
                            <a:latin typeface="Cambria Math" panose="02040503050406030204" pitchFamily="18" charset="0"/>
                            <a:ea typeface="Cambria Math" panose="02040503050406030204" pitchFamily="18" charset="0"/>
                          </a:rPr>
                          <m:t>,</m:t>
                        </m:r>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𝑦</m:t>
                            </m:r>
                          </m:e>
                          <m:sup>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𝑖</m:t>
                                </m:r>
                              </m:e>
                            </m:d>
                          </m:sup>
                        </m:sSup>
                        <m:r>
                          <a:rPr kumimoji="1" lang="en-US" altLang="zh-CN" i="1">
                            <a:latin typeface="Cambria Math" panose="02040503050406030204" pitchFamily="18" charset="0"/>
                          </a:rPr>
                          <m:t>)</m:t>
                        </m:r>
                      </m:e>
                    </m:nary>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m:t>
                        </m:r>
                      </m:num>
                      <m:den>
                        <m:r>
                          <a:rPr kumimoji="1" lang="en-US" altLang="zh-CN" b="0" i="1" smtClean="0">
                            <a:latin typeface="Cambria Math" panose="02040503050406030204" pitchFamily="18" charset="0"/>
                          </a:rPr>
                          <m:t>𝑛</m:t>
                        </m:r>
                      </m:den>
                    </m:f>
                    <m:nary>
                      <m:naryPr>
                        <m:chr m:val="∑"/>
                        <m:limLoc m:val="subSup"/>
                        <m:ctrlPr>
                          <a:rPr kumimoji="1" lang="en-US" altLang="zh-CN" b="0" i="1" smtClean="0">
                            <a:latin typeface="Cambria Math" panose="02040503050406030204" pitchFamily="18" charset="0"/>
                          </a:rPr>
                        </m:ctrlPr>
                      </m:naryPr>
                      <m:sub>
                        <m:r>
                          <m:rPr>
                            <m:brk m:alnAt="25"/>
                          </m:rPr>
                          <a:rPr kumimoji="1" lang="en-US" altLang="zh-CN" b="0" i="1" smtClean="0">
                            <a:latin typeface="Cambria Math" panose="02040503050406030204" pitchFamily="18" charset="0"/>
                          </a:rPr>
                          <m:t>𝑖</m:t>
                        </m:r>
                        <m:r>
                          <a:rPr kumimoji="1" lang="en-US" altLang="zh-CN" b="0" i="1" smtClean="0">
                            <a:latin typeface="Cambria Math" panose="02040503050406030204" pitchFamily="18" charset="0"/>
                          </a:rPr>
                          <m:t>=1</m:t>
                        </m:r>
                      </m:sub>
                      <m:sup>
                        <m:r>
                          <a:rPr kumimoji="1" lang="en-US" altLang="zh-CN" b="0" i="1" smtClean="0">
                            <a:latin typeface="Cambria Math" panose="02040503050406030204" pitchFamily="18" charset="0"/>
                          </a:rPr>
                          <m:t>𝑛</m:t>
                        </m:r>
                      </m:sup>
                      <m:e>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𝑦</m:t>
                            </m:r>
                          </m:e>
                          <m:sup>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𝑖</m:t>
                            </m:r>
                            <m:r>
                              <a:rPr kumimoji="1" lang="en-US" altLang="zh-CN" b="0" i="1" smtClean="0">
                                <a:latin typeface="Cambria Math" panose="02040503050406030204" pitchFamily="18" charset="0"/>
                              </a:rPr>
                              <m:t>)</m:t>
                            </m:r>
                          </m:sup>
                        </m:sSup>
                        <m:r>
                          <m:rPr>
                            <m:sty m:val="p"/>
                          </m:rPr>
                          <a:rPr kumimoji="1" lang="en-US" altLang="zh-CN" b="0" i="0" smtClean="0">
                            <a:latin typeface="Cambria Math" panose="02040503050406030204" pitchFamily="18" charset="0"/>
                          </a:rPr>
                          <m:t>log</m:t>
                        </m:r>
                        <m:sSup>
                          <m:sSupPr>
                            <m:ctrlPr>
                              <a:rPr kumimoji="1" lang="en-US" altLang="zh-CN" b="0" i="1" smtClean="0">
                                <a:latin typeface="Cambria Math" panose="02040503050406030204" pitchFamily="18" charset="0"/>
                                <a:ea typeface="Cambria Math" panose="02040503050406030204" pitchFamily="18" charset="0"/>
                              </a:rPr>
                            </m:ctrlPr>
                          </m:sSupPr>
                          <m:e>
                            <m:acc>
                              <m:accPr>
                                <m:chr m:val="̂"/>
                                <m:ctrlPr>
                                  <a:rPr kumimoji="1" lang="en-US" altLang="zh-CN" i="1">
                                    <a:latin typeface="Cambria Math" panose="02040503050406030204" pitchFamily="18" charset="0"/>
                                    <a:ea typeface="Cambria Math" panose="02040503050406030204" pitchFamily="18" charset="0"/>
                                  </a:rPr>
                                </m:ctrlPr>
                              </m:accPr>
                              <m:e>
                                <m:r>
                                  <a:rPr kumimoji="1" lang="en-US" altLang="zh-CN" i="1">
                                    <a:latin typeface="Cambria Math" panose="02040503050406030204" pitchFamily="18" charset="0"/>
                                    <a:ea typeface="Cambria Math" panose="02040503050406030204" pitchFamily="18" charset="0"/>
                                  </a:rPr>
                                  <m:t>𝑦</m:t>
                                </m:r>
                              </m:e>
                            </m:acc>
                          </m:e>
                          <m:sup>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𝑖</m:t>
                            </m:r>
                            <m:r>
                              <a:rPr kumimoji="1" lang="en-US" altLang="zh-CN" b="0" i="1" smtClean="0">
                                <a:latin typeface="Cambria Math" panose="02040503050406030204" pitchFamily="18" charset="0"/>
                                <a:ea typeface="Cambria Math" panose="02040503050406030204" pitchFamily="18" charset="0"/>
                              </a:rPr>
                              <m:t>)</m:t>
                            </m:r>
                          </m:sup>
                        </m:sSup>
                        <m:r>
                          <a:rPr kumimoji="1" lang="en-US" altLang="zh-CN" b="0" i="1" smtClean="0">
                            <a:latin typeface="Cambria Math" panose="02040503050406030204" pitchFamily="18" charset="0"/>
                            <a:ea typeface="Cambria Math" panose="02040503050406030204" pitchFamily="18" charset="0"/>
                          </a:rPr>
                          <m:t>+(1−</m:t>
                        </m:r>
                      </m:e>
                    </m:nary>
                  </m:oMath>
                </a14:m>
                <a:r>
                  <a:rPr kumimoji="1" lang="en-US" altLang="zh-CN" dirty="0"/>
                  <a:t> </a:t>
                </a:r>
                <a14:m>
                  <m:oMath xmlns:m="http://schemas.openxmlformats.org/officeDocument/2006/math">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𝑦</m:t>
                        </m:r>
                      </m:e>
                      <m:sup>
                        <m:r>
                          <a:rPr kumimoji="1" lang="en-US" altLang="zh-CN" i="1">
                            <a:latin typeface="Cambria Math" panose="02040503050406030204" pitchFamily="18" charset="0"/>
                          </a:rPr>
                          <m:t>(</m:t>
                        </m:r>
                        <m:r>
                          <a:rPr kumimoji="1" lang="en-US" altLang="zh-CN" i="1">
                            <a:latin typeface="Cambria Math" panose="02040503050406030204" pitchFamily="18" charset="0"/>
                          </a:rPr>
                          <m:t>𝑖</m:t>
                        </m:r>
                        <m:r>
                          <a:rPr kumimoji="1" lang="en-US" altLang="zh-CN" i="1">
                            <a:latin typeface="Cambria Math" panose="02040503050406030204" pitchFamily="18" charset="0"/>
                          </a:rPr>
                          <m:t>)</m:t>
                        </m:r>
                      </m:sup>
                    </m:sSup>
                  </m:oMath>
                </a14:m>
                <a:r>
                  <a:rPr kumimoji="1" lang="en-US" altLang="zh-CN" dirty="0"/>
                  <a:t>) </a:t>
                </a:r>
                <a14:m>
                  <m:oMath xmlns:m="http://schemas.openxmlformats.org/officeDocument/2006/math">
                    <m:r>
                      <m:rPr>
                        <m:sty m:val="p"/>
                      </m:rPr>
                      <a:rPr kumimoji="1" lang="en-US" altLang="zh-CN">
                        <a:latin typeface="Cambria Math" panose="02040503050406030204" pitchFamily="18" charset="0"/>
                      </a:rPr>
                      <m:t>log</m:t>
                    </m:r>
                    <m:sSup>
                      <m:sSupPr>
                        <m:ctrlPr>
                          <a:rPr kumimoji="1" lang="en-US" altLang="zh-CN" i="1">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(1−</m:t>
                        </m:r>
                        <m:acc>
                          <m:accPr>
                            <m:chr m:val="̂"/>
                            <m:ctrlPr>
                              <a:rPr kumimoji="1" lang="en-US" altLang="zh-CN" i="1">
                                <a:latin typeface="Cambria Math" panose="02040503050406030204" pitchFamily="18" charset="0"/>
                                <a:ea typeface="Cambria Math" panose="02040503050406030204" pitchFamily="18" charset="0"/>
                              </a:rPr>
                            </m:ctrlPr>
                          </m:accPr>
                          <m:e>
                            <m:r>
                              <a:rPr kumimoji="1" lang="en-US" altLang="zh-CN" i="1">
                                <a:latin typeface="Cambria Math" panose="02040503050406030204" pitchFamily="18" charset="0"/>
                                <a:ea typeface="Cambria Math" panose="02040503050406030204" pitchFamily="18" charset="0"/>
                              </a:rPr>
                              <m:t>𝑦</m:t>
                            </m:r>
                          </m:e>
                        </m:acc>
                      </m:e>
                      <m:sup>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𝑖</m:t>
                        </m:r>
                        <m:r>
                          <a:rPr kumimoji="1" lang="en-US" altLang="zh-CN" i="1">
                            <a:latin typeface="Cambria Math" panose="02040503050406030204" pitchFamily="18" charset="0"/>
                            <a:ea typeface="Cambria Math" panose="02040503050406030204" pitchFamily="18" charset="0"/>
                          </a:rPr>
                          <m:t>)</m:t>
                        </m:r>
                      </m:sup>
                    </m:sSup>
                    <m:r>
                      <a:rPr kumimoji="1" lang="en-US" altLang="zh-CN" b="0" i="1" smtClean="0">
                        <a:latin typeface="Cambria Math" panose="02040503050406030204" pitchFamily="18" charset="0"/>
                        <a:ea typeface="Cambria Math" panose="02040503050406030204" pitchFamily="18" charset="0"/>
                      </a:rPr>
                      <m:t>)</m:t>
                    </m:r>
                  </m:oMath>
                </a14:m>
                <a:endParaRPr kumimoji="1" lang="zh-CN" altLang="en-US" dirty="0"/>
              </a:p>
            </p:txBody>
          </p:sp>
        </mc:Choice>
        <mc:Fallback xmlns="">
          <p:sp>
            <p:nvSpPr>
              <p:cNvPr id="14" name="文本框 13">
                <a:extLst>
                  <a:ext uri="{FF2B5EF4-FFF2-40B4-BE49-F238E27FC236}">
                    <a16:creationId xmlns:a16="http://schemas.microsoft.com/office/drawing/2014/main" id="{BEA7ACAF-3C83-2C46-8664-4038A18CFA12}"/>
                  </a:ext>
                </a:extLst>
              </p:cNvPr>
              <p:cNvSpPr txBox="1">
                <a:spLocks noRot="1" noChangeAspect="1" noMove="1" noResize="1" noEditPoints="1" noAdjustHandles="1" noChangeArrowheads="1" noChangeShapeType="1" noTextEdit="1"/>
              </p:cNvSpPr>
              <p:nvPr/>
            </p:nvSpPr>
            <p:spPr>
              <a:xfrm>
                <a:off x="2384118" y="2053896"/>
                <a:ext cx="7423764" cy="484941"/>
              </a:xfrm>
              <a:prstGeom prst="rect">
                <a:avLst/>
              </a:prstGeom>
              <a:blipFill>
                <a:blip r:embed="rId3"/>
                <a:stretch>
                  <a:fillRect t="-74359" b="-112821"/>
                </a:stretch>
              </a:blipFill>
            </p:spPr>
            <p:txBody>
              <a:bodyPr/>
              <a:lstStyle/>
              <a:p>
                <a:r>
                  <a:rPr lang="zh-CN" altLang="en-US">
                    <a:noFill/>
                  </a:rPr>
                  <a:t> </a:t>
                </a:r>
              </a:p>
            </p:txBody>
          </p:sp>
        </mc:Fallback>
      </mc:AlternateContent>
      <p:graphicFrame>
        <p:nvGraphicFramePr>
          <p:cNvPr id="15" name="表格 14">
            <a:extLst>
              <a:ext uri="{FF2B5EF4-FFF2-40B4-BE49-F238E27FC236}">
                <a16:creationId xmlns:a16="http://schemas.microsoft.com/office/drawing/2014/main" id="{507CAEC9-936C-0748-9717-67442D374295}"/>
              </a:ext>
            </a:extLst>
          </p:cNvPr>
          <p:cNvGraphicFramePr>
            <a:graphicFrameLocks noGrp="1"/>
          </p:cNvGraphicFramePr>
          <p:nvPr/>
        </p:nvGraphicFramePr>
        <p:xfrm>
          <a:off x="777846" y="5614815"/>
          <a:ext cx="8996775" cy="370840"/>
        </p:xfrm>
        <a:graphic>
          <a:graphicData uri="http://schemas.openxmlformats.org/drawingml/2006/table">
            <a:tbl>
              <a:tblPr firstRow="1" bandRow="1">
                <a:tableStyleId>{5C22544A-7EE6-4342-B048-85BDC9FD1C3A}</a:tableStyleId>
              </a:tblPr>
              <a:tblGrid>
                <a:gridCol w="529447">
                  <a:extLst>
                    <a:ext uri="{9D8B030D-6E8A-4147-A177-3AD203B41FA5}">
                      <a16:colId xmlns:a16="http://schemas.microsoft.com/office/drawing/2014/main" val="165004489"/>
                    </a:ext>
                  </a:extLst>
                </a:gridCol>
                <a:gridCol w="8467328">
                  <a:extLst>
                    <a:ext uri="{9D8B030D-6E8A-4147-A177-3AD203B41FA5}">
                      <a16:colId xmlns:a16="http://schemas.microsoft.com/office/drawing/2014/main" val="2610027987"/>
                    </a:ext>
                  </a:extLst>
                </a:gridCol>
              </a:tblGrid>
              <a:tr h="370840">
                <a:tc>
                  <a:txBody>
                    <a:bodyPr/>
                    <a:lstStyle/>
                    <a:p>
                      <a:r>
                        <a:rPr kumimoji="1" lang="en-US" altLang="zh-CN" sz="1600" b="0">
                          <a:solidFill>
                            <a:sysClr val="windowText" lastClr="000000"/>
                          </a:solidFill>
                          <a:latin typeface="Times New Roman" panose="02020603050405020304" pitchFamily="18" charset="0"/>
                          <a:cs typeface="Times New Roman" panose="02020603050405020304" pitchFamily="18" charset="0"/>
                        </a:rPr>
                        <a:t>1</a:t>
                      </a:r>
                      <a:endParaRPr lang="zh-CN" altLang="en-US" sz="1600"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t>loss = </a:t>
                      </a:r>
                      <a:r>
                        <a:rPr lang="en-US" altLang="zh-CN" sz="1600" b="0" i="0" kern="1200" dirty="0" err="1">
                          <a:solidFill>
                            <a:schemeClr val="tx1"/>
                          </a:solidFill>
                          <a:effectLst/>
                          <a:latin typeface="Times New Roman" panose="02020603050405020304" pitchFamily="18" charset="0"/>
                          <a:ea typeface="+mn-ea"/>
                          <a:cs typeface="Times New Roman" panose="02020603050405020304" pitchFamily="18" charset="0"/>
                        </a:rPr>
                        <a:t>nn.BCEWithLogitsLoss</a:t>
                      </a:r>
                      <a: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t>() </a:t>
                      </a:r>
                      <a:r>
                        <a:rPr lang="en-US" altLang="zh-CN" sz="1600" b="0" i="0" kern="1200" dirty="0">
                          <a:solidFill>
                            <a:srgbClr val="0000FF"/>
                          </a:solidFill>
                          <a:effectLst/>
                          <a:latin typeface="Times New Roman" panose="02020603050405020304" pitchFamily="18" charset="0"/>
                          <a:ea typeface="+mn-ea"/>
                          <a:cs typeface="Times New Roman" panose="02020603050405020304" pitchFamily="18" charset="0"/>
                        </a:rPr>
                        <a:t># </a:t>
                      </a:r>
                      <a:r>
                        <a:rPr lang="zh-CN" altLang="en-US" sz="1600" b="0" i="0" kern="1200" dirty="0">
                          <a:solidFill>
                            <a:srgbClr val="0000FF"/>
                          </a:solidFill>
                          <a:effectLst/>
                          <a:latin typeface="Times New Roman" panose="02020603050405020304" pitchFamily="18" charset="0"/>
                          <a:ea typeface="+mn-ea"/>
                          <a:cs typeface="Times New Roman" panose="02020603050405020304" pitchFamily="18" charset="0"/>
                        </a:rPr>
                        <a:t>包含了</a:t>
                      </a:r>
                      <a:r>
                        <a:rPr lang="en-US" altLang="zh-CN" sz="1600" b="0" i="0" kern="1200" dirty="0">
                          <a:solidFill>
                            <a:srgbClr val="0000FF"/>
                          </a:solidFill>
                          <a:effectLst/>
                          <a:latin typeface="Times New Roman" panose="02020603050405020304" pitchFamily="18" charset="0"/>
                          <a:ea typeface="+mn-ea"/>
                          <a:cs typeface="Times New Roman" panose="02020603050405020304" pitchFamily="18" charset="0"/>
                        </a:rPr>
                        <a:t>sigmoid</a:t>
                      </a:r>
                      <a:r>
                        <a:rPr lang="zh-CN" altLang="en-US" sz="1600" b="0" i="0" kern="1200" dirty="0">
                          <a:solidFill>
                            <a:srgbClr val="0000FF"/>
                          </a:solidFill>
                          <a:effectLst/>
                          <a:latin typeface="Times New Roman" panose="02020603050405020304" pitchFamily="18" charset="0"/>
                          <a:ea typeface="+mn-ea"/>
                          <a:cs typeface="Times New Roman" panose="02020603050405020304" pitchFamily="18" charset="0"/>
                        </a:rPr>
                        <a:t>运算</a:t>
                      </a:r>
                    </a:p>
                  </a:txBody>
                  <a:tcP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93588950"/>
                  </a:ext>
                </a:extLst>
              </a:tr>
            </a:tbl>
          </a:graphicData>
        </a:graphic>
      </p:graphicFrame>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147B9A2C-4D87-0B41-BF60-D98CEC24F198}"/>
                  </a:ext>
                </a:extLst>
              </p:cNvPr>
              <p:cNvSpPr txBox="1"/>
              <p:nvPr/>
            </p:nvSpPr>
            <p:spPr>
              <a:xfrm>
                <a:off x="2060311" y="4519559"/>
                <a:ext cx="8071377" cy="484941"/>
              </a:xfrm>
              <a:prstGeom prst="rect">
                <a:avLst/>
              </a:prstGeom>
              <a:noFill/>
            </p:spPr>
            <p:txBody>
              <a:bodyPr wrap="none" rtlCol="0">
                <a:spAutoFit/>
              </a:bodyPr>
              <a:lstStyle/>
              <a:p>
                <a14:m>
                  <m:oMath xmlns:m="http://schemas.openxmlformats.org/officeDocument/2006/math">
                    <m:r>
                      <a:rPr kumimoji="1" lang="en-US" altLang="zh-CN" b="0" i="1" smtClean="0">
                        <a:latin typeface="Cambria Math" panose="02040503050406030204" pitchFamily="18" charset="0"/>
                        <a:ea typeface="Cambria Math" panose="02040503050406030204" pitchFamily="18" charset="0"/>
                      </a:rPr>
                      <m:t>ℓ</m:t>
                    </m:r>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𝜃</m:t>
                        </m:r>
                      </m:e>
                    </m:d>
                    <m:r>
                      <a:rPr kumimoji="1" lang="en-US" altLang="zh-CN" b="0" i="1" smtClean="0">
                        <a:latin typeface="Cambria Math" panose="02040503050406030204" pitchFamily="18" charset="0"/>
                        <a:ea typeface="Cambria Math" panose="02040503050406030204" pitchFamily="18" charset="0"/>
                      </a:rPr>
                      <m:t>=</m:t>
                    </m:r>
                    <m:f>
                      <m:fPr>
                        <m:ctrlPr>
                          <a:rPr kumimoji="1" lang="en-US" altLang="zh-CN" i="1">
                            <a:latin typeface="Cambria Math" panose="02040503050406030204" pitchFamily="18" charset="0"/>
                          </a:rPr>
                        </m:ctrlPr>
                      </m:fPr>
                      <m:num>
                        <m:r>
                          <a:rPr kumimoji="1" lang="en-US" altLang="zh-CN" i="1">
                            <a:latin typeface="Cambria Math" panose="02040503050406030204" pitchFamily="18" charset="0"/>
                          </a:rPr>
                          <m:t>1</m:t>
                        </m:r>
                      </m:num>
                      <m:den>
                        <m:r>
                          <a:rPr kumimoji="1" lang="en-US" altLang="zh-CN" i="1">
                            <a:latin typeface="Cambria Math" panose="02040503050406030204" pitchFamily="18" charset="0"/>
                          </a:rPr>
                          <m:t>𝑛</m:t>
                        </m:r>
                      </m:den>
                    </m:f>
                    <m:nary>
                      <m:naryPr>
                        <m:chr m:val="∑"/>
                        <m:limLoc m:val="subSup"/>
                        <m:ctrlPr>
                          <a:rPr kumimoji="1" lang="en-US" altLang="zh-CN" i="1">
                            <a:latin typeface="Cambria Math" panose="02040503050406030204" pitchFamily="18" charset="0"/>
                          </a:rPr>
                        </m:ctrlPr>
                      </m:naryPr>
                      <m:sub>
                        <m:r>
                          <m:rPr>
                            <m:brk m:alnAt="25"/>
                          </m:rPr>
                          <a:rPr kumimoji="1" lang="en-US" altLang="zh-CN" i="1">
                            <a:latin typeface="Cambria Math" panose="02040503050406030204" pitchFamily="18" charset="0"/>
                          </a:rPr>
                          <m:t>𝑖</m:t>
                        </m:r>
                        <m:r>
                          <a:rPr kumimoji="1" lang="en-US" altLang="zh-CN" i="1">
                            <a:latin typeface="Cambria Math" panose="02040503050406030204" pitchFamily="18" charset="0"/>
                          </a:rPr>
                          <m:t>=1</m:t>
                        </m:r>
                      </m:sub>
                      <m:sup>
                        <m:r>
                          <a:rPr kumimoji="1" lang="en-US" altLang="zh-CN" i="1">
                            <a:latin typeface="Cambria Math" panose="02040503050406030204" pitchFamily="18" charset="0"/>
                          </a:rPr>
                          <m:t>𝑛</m:t>
                        </m:r>
                      </m:sup>
                      <m:e>
                        <m:r>
                          <a:rPr kumimoji="1" lang="en-US" altLang="zh-CN" i="1">
                            <a:latin typeface="Cambria Math" panose="02040503050406030204" pitchFamily="18" charset="0"/>
                          </a:rPr>
                          <m:t>𝐻</m:t>
                        </m:r>
                        <m:r>
                          <a:rPr kumimoji="1" lang="en-US" altLang="zh-CN" i="1">
                            <a:latin typeface="Cambria Math" panose="02040503050406030204" pitchFamily="18" charset="0"/>
                          </a:rPr>
                          <m:t>(</m:t>
                        </m:r>
                        <m:sSup>
                          <m:sSupPr>
                            <m:ctrlPr>
                              <a:rPr kumimoji="1" lang="en-US" altLang="zh-CN" i="1">
                                <a:latin typeface="Cambria Math" panose="02040503050406030204" pitchFamily="18" charset="0"/>
                                <a:ea typeface="Cambria Math" panose="02040503050406030204" pitchFamily="18" charset="0"/>
                              </a:rPr>
                            </m:ctrlPr>
                          </m:sSupPr>
                          <m:e>
                            <m:acc>
                              <m:accPr>
                                <m:chr m:val="̂"/>
                                <m:ctrlPr>
                                  <a:rPr kumimoji="1" lang="en-US" altLang="zh-CN" i="1">
                                    <a:latin typeface="Cambria Math" panose="02040503050406030204" pitchFamily="18" charset="0"/>
                                    <a:ea typeface="Cambria Math" panose="02040503050406030204" pitchFamily="18" charset="0"/>
                                  </a:rPr>
                                </m:ctrlPr>
                              </m:accPr>
                              <m:e>
                                <m:r>
                                  <a:rPr kumimoji="1" lang="en-US" altLang="zh-CN" i="1">
                                    <a:latin typeface="Cambria Math" panose="02040503050406030204" pitchFamily="18" charset="0"/>
                                    <a:ea typeface="Cambria Math" panose="02040503050406030204" pitchFamily="18" charset="0"/>
                                  </a:rPr>
                                  <m:t>𝑦</m:t>
                                </m:r>
                              </m:e>
                            </m:acc>
                          </m:e>
                          <m:sup>
                            <m:d>
                              <m:dPr>
                                <m:ctrlPr>
                                  <a:rPr kumimoji="1" lang="en-US" altLang="zh-CN" i="1">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𝑖</m:t>
                                </m:r>
                              </m:e>
                            </m:d>
                          </m:sup>
                        </m:sSup>
                        <m:r>
                          <a:rPr kumimoji="1" lang="en-US" altLang="zh-CN" b="0" i="1" smtClean="0">
                            <a:latin typeface="Cambria Math" panose="02040503050406030204" pitchFamily="18" charset="0"/>
                            <a:ea typeface="Cambria Math" panose="02040503050406030204" pitchFamily="18" charset="0"/>
                          </a:rPr>
                          <m:t>,</m:t>
                        </m:r>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𝑦</m:t>
                            </m:r>
                          </m:e>
                          <m:sup>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𝑖</m:t>
                                </m:r>
                              </m:e>
                            </m:d>
                          </m:sup>
                        </m:sSup>
                        <m:r>
                          <a:rPr kumimoji="1" lang="en-US" altLang="zh-CN" i="1">
                            <a:latin typeface="Cambria Math" panose="02040503050406030204" pitchFamily="18" charset="0"/>
                          </a:rPr>
                          <m:t>)</m:t>
                        </m:r>
                      </m:e>
                    </m:nary>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m:t>
                        </m:r>
                      </m:num>
                      <m:den>
                        <m:r>
                          <a:rPr kumimoji="1" lang="en-US" altLang="zh-CN" b="0" i="1" smtClean="0">
                            <a:latin typeface="Cambria Math" panose="02040503050406030204" pitchFamily="18" charset="0"/>
                          </a:rPr>
                          <m:t>𝑛</m:t>
                        </m:r>
                      </m:den>
                    </m:f>
                    <m:nary>
                      <m:naryPr>
                        <m:chr m:val="∑"/>
                        <m:limLoc m:val="subSup"/>
                        <m:ctrlPr>
                          <a:rPr kumimoji="1" lang="en-US" altLang="zh-CN" b="0" i="1" smtClean="0">
                            <a:latin typeface="Cambria Math" panose="02040503050406030204" pitchFamily="18" charset="0"/>
                          </a:rPr>
                        </m:ctrlPr>
                      </m:naryPr>
                      <m:sub>
                        <m:r>
                          <m:rPr>
                            <m:brk m:alnAt="25"/>
                          </m:rPr>
                          <a:rPr kumimoji="1" lang="en-US" altLang="zh-CN" b="0" i="1" smtClean="0">
                            <a:latin typeface="Cambria Math" panose="02040503050406030204" pitchFamily="18" charset="0"/>
                          </a:rPr>
                          <m:t>𝑖</m:t>
                        </m:r>
                        <m:r>
                          <a:rPr kumimoji="1" lang="en-US" altLang="zh-CN" b="0" i="1" smtClean="0">
                            <a:latin typeface="Cambria Math" panose="02040503050406030204" pitchFamily="18" charset="0"/>
                          </a:rPr>
                          <m:t>=1</m:t>
                        </m:r>
                      </m:sub>
                      <m:sup>
                        <m:r>
                          <a:rPr kumimoji="1" lang="en-US" altLang="zh-CN" b="0" i="1" smtClean="0">
                            <a:latin typeface="Cambria Math" panose="02040503050406030204" pitchFamily="18" charset="0"/>
                          </a:rPr>
                          <m:t>𝑛</m:t>
                        </m:r>
                      </m:sup>
                      <m:e>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𝑦</m:t>
                            </m:r>
                          </m:e>
                          <m:sup>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𝑖</m:t>
                            </m:r>
                            <m:r>
                              <a:rPr kumimoji="1" lang="en-US" altLang="zh-CN" b="0" i="1" smtClean="0">
                                <a:latin typeface="Cambria Math" panose="02040503050406030204" pitchFamily="18" charset="0"/>
                              </a:rPr>
                              <m:t>)</m:t>
                            </m:r>
                          </m:sup>
                        </m:sSup>
                        <m:r>
                          <m:rPr>
                            <m:sty m:val="p"/>
                          </m:rPr>
                          <a:rPr kumimoji="1" lang="en-US" altLang="zh-CN" b="0" i="0" smtClean="0">
                            <a:latin typeface="Cambria Math" panose="02040503050406030204" pitchFamily="18" charset="0"/>
                          </a:rPr>
                          <m:t>log</m:t>
                        </m:r>
                        <m:r>
                          <m:rPr>
                            <m:sty m:val="p"/>
                          </m:rPr>
                          <a:rPr kumimoji="1" lang="el-GR" altLang="zh-CN" b="0" i="1" smtClean="0">
                            <a:latin typeface="Cambria Math" panose="02040503050406030204" pitchFamily="18" charset="0"/>
                            <a:ea typeface="Cambria Math" panose="02040503050406030204" pitchFamily="18" charset="0"/>
                          </a:rPr>
                          <m:t>σ</m:t>
                        </m:r>
                        <m:r>
                          <a:rPr kumimoji="1" lang="en-US" altLang="zh-CN" b="0" i="1" smtClean="0">
                            <a:latin typeface="Cambria Math" panose="02040503050406030204" pitchFamily="18" charset="0"/>
                            <a:ea typeface="Cambria Math" panose="02040503050406030204" pitchFamily="18" charset="0"/>
                          </a:rPr>
                          <m:t>(</m:t>
                        </m:r>
                        <m:sSup>
                          <m:sSupPr>
                            <m:ctrlPr>
                              <a:rPr kumimoji="1" lang="en-US" altLang="zh-CN" b="0" i="1" smtClean="0">
                                <a:latin typeface="Cambria Math" panose="02040503050406030204" pitchFamily="18" charset="0"/>
                                <a:ea typeface="Cambria Math" panose="02040503050406030204" pitchFamily="18" charset="0"/>
                              </a:rPr>
                            </m:ctrlPr>
                          </m:sSupPr>
                          <m:e>
                            <m:acc>
                              <m:accPr>
                                <m:chr m:val="̂"/>
                                <m:ctrlPr>
                                  <a:rPr kumimoji="1" lang="en-US" altLang="zh-CN" i="1">
                                    <a:latin typeface="Cambria Math" panose="02040503050406030204" pitchFamily="18" charset="0"/>
                                    <a:ea typeface="Cambria Math" panose="02040503050406030204" pitchFamily="18" charset="0"/>
                                  </a:rPr>
                                </m:ctrlPr>
                              </m:accPr>
                              <m:e>
                                <m:r>
                                  <a:rPr kumimoji="1" lang="en-US" altLang="zh-CN" i="1">
                                    <a:latin typeface="Cambria Math" panose="02040503050406030204" pitchFamily="18" charset="0"/>
                                    <a:ea typeface="Cambria Math" panose="02040503050406030204" pitchFamily="18" charset="0"/>
                                  </a:rPr>
                                  <m:t>𝑦</m:t>
                                </m:r>
                              </m:e>
                            </m:acc>
                          </m:e>
                          <m:sup>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𝑖</m:t>
                            </m:r>
                            <m:r>
                              <a:rPr kumimoji="1" lang="en-US" altLang="zh-CN" b="0" i="1" smtClean="0">
                                <a:latin typeface="Cambria Math" panose="02040503050406030204" pitchFamily="18" charset="0"/>
                                <a:ea typeface="Cambria Math" panose="02040503050406030204" pitchFamily="18" charset="0"/>
                              </a:rPr>
                              <m:t>)</m:t>
                            </m:r>
                          </m:sup>
                        </m:sSup>
                        <m:r>
                          <a:rPr kumimoji="1" lang="en-US" altLang="zh-CN" b="0" i="1" smtClean="0">
                            <a:latin typeface="Cambria Math" panose="02040503050406030204" pitchFamily="18" charset="0"/>
                            <a:ea typeface="Cambria Math" panose="02040503050406030204" pitchFamily="18" charset="0"/>
                          </a:rPr>
                          <m:t>)+(1−</m:t>
                        </m:r>
                      </m:e>
                    </m:nary>
                  </m:oMath>
                </a14:m>
                <a:r>
                  <a:rPr kumimoji="1" lang="en-US" altLang="zh-CN" dirty="0"/>
                  <a:t> </a:t>
                </a:r>
                <a14:m>
                  <m:oMath xmlns:m="http://schemas.openxmlformats.org/officeDocument/2006/math">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𝑦</m:t>
                        </m:r>
                      </m:e>
                      <m:sup>
                        <m:r>
                          <a:rPr kumimoji="1" lang="en-US" altLang="zh-CN" i="1">
                            <a:latin typeface="Cambria Math" panose="02040503050406030204" pitchFamily="18" charset="0"/>
                          </a:rPr>
                          <m:t>(</m:t>
                        </m:r>
                        <m:r>
                          <a:rPr kumimoji="1" lang="en-US" altLang="zh-CN" i="1">
                            <a:latin typeface="Cambria Math" panose="02040503050406030204" pitchFamily="18" charset="0"/>
                          </a:rPr>
                          <m:t>𝑖</m:t>
                        </m:r>
                        <m:r>
                          <a:rPr kumimoji="1" lang="en-US" altLang="zh-CN" i="1">
                            <a:latin typeface="Cambria Math" panose="02040503050406030204" pitchFamily="18" charset="0"/>
                          </a:rPr>
                          <m:t>)</m:t>
                        </m:r>
                      </m:sup>
                    </m:sSup>
                  </m:oMath>
                </a14:m>
                <a:r>
                  <a:rPr kumimoji="1" lang="en-US" altLang="zh-CN" dirty="0"/>
                  <a:t>) </a:t>
                </a:r>
                <a14:m>
                  <m:oMath xmlns:m="http://schemas.openxmlformats.org/officeDocument/2006/math">
                    <m:r>
                      <m:rPr>
                        <m:sty m:val="p"/>
                      </m:rPr>
                      <a:rPr kumimoji="1" lang="en-US" altLang="zh-CN">
                        <a:latin typeface="Cambria Math" panose="02040503050406030204" pitchFamily="18" charset="0"/>
                      </a:rPr>
                      <m:t>log</m:t>
                    </m:r>
                    <m:sSup>
                      <m:sSupPr>
                        <m:ctrlPr>
                          <a:rPr kumimoji="1" lang="en-US" altLang="zh-CN" i="1">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(1−</m:t>
                        </m:r>
                        <m:r>
                          <m:rPr>
                            <m:sty m:val="p"/>
                          </m:rPr>
                          <a:rPr kumimoji="1" lang="el-GR" altLang="zh-CN" i="1">
                            <a:latin typeface="Cambria Math" panose="02040503050406030204" pitchFamily="18" charset="0"/>
                            <a:ea typeface="Cambria Math" panose="02040503050406030204" pitchFamily="18" charset="0"/>
                          </a:rPr>
                          <m:t>σ</m:t>
                        </m:r>
                        <m:r>
                          <a:rPr kumimoji="1" lang="en-US" altLang="zh-CN" b="0" i="1" smtClean="0">
                            <a:latin typeface="Cambria Math" panose="02040503050406030204" pitchFamily="18" charset="0"/>
                            <a:ea typeface="Cambria Math" panose="02040503050406030204" pitchFamily="18" charset="0"/>
                          </a:rPr>
                          <m:t>(</m:t>
                        </m:r>
                        <m:acc>
                          <m:accPr>
                            <m:chr m:val="̂"/>
                            <m:ctrlPr>
                              <a:rPr kumimoji="1" lang="en-US" altLang="zh-CN" i="1">
                                <a:latin typeface="Cambria Math" panose="02040503050406030204" pitchFamily="18" charset="0"/>
                                <a:ea typeface="Cambria Math" panose="02040503050406030204" pitchFamily="18" charset="0"/>
                              </a:rPr>
                            </m:ctrlPr>
                          </m:accPr>
                          <m:e>
                            <m:r>
                              <a:rPr kumimoji="1" lang="en-US" altLang="zh-CN" i="1">
                                <a:latin typeface="Cambria Math" panose="02040503050406030204" pitchFamily="18" charset="0"/>
                                <a:ea typeface="Cambria Math" panose="02040503050406030204" pitchFamily="18" charset="0"/>
                              </a:rPr>
                              <m:t>𝑦</m:t>
                            </m:r>
                          </m:e>
                        </m:acc>
                      </m:e>
                      <m:sup>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𝑖</m:t>
                        </m:r>
                        <m:r>
                          <a:rPr kumimoji="1" lang="en-US" altLang="zh-CN" i="1">
                            <a:latin typeface="Cambria Math" panose="02040503050406030204" pitchFamily="18" charset="0"/>
                            <a:ea typeface="Cambria Math" panose="02040503050406030204" pitchFamily="18" charset="0"/>
                          </a:rPr>
                          <m:t>)</m:t>
                        </m:r>
                      </m:sup>
                    </m:sSup>
                    <m:r>
                      <a:rPr kumimoji="1" lang="en-US" altLang="zh-CN" b="0" i="1" smtClean="0">
                        <a:latin typeface="Cambria Math" panose="02040503050406030204" pitchFamily="18" charset="0"/>
                        <a:ea typeface="Cambria Math" panose="02040503050406030204" pitchFamily="18" charset="0"/>
                      </a:rPr>
                      <m:t>))</m:t>
                    </m:r>
                  </m:oMath>
                </a14:m>
                <a:endParaRPr kumimoji="1" lang="zh-CN" altLang="en-US" dirty="0"/>
              </a:p>
            </p:txBody>
          </p:sp>
        </mc:Choice>
        <mc:Fallback xmlns="">
          <p:sp>
            <p:nvSpPr>
              <p:cNvPr id="16" name="文本框 15">
                <a:extLst>
                  <a:ext uri="{FF2B5EF4-FFF2-40B4-BE49-F238E27FC236}">
                    <a16:creationId xmlns:a16="http://schemas.microsoft.com/office/drawing/2014/main" id="{147B9A2C-4D87-0B41-BF60-D98CEC24F198}"/>
                  </a:ext>
                </a:extLst>
              </p:cNvPr>
              <p:cNvSpPr txBox="1">
                <a:spLocks noRot="1" noChangeAspect="1" noMove="1" noResize="1" noEditPoints="1" noAdjustHandles="1" noChangeArrowheads="1" noChangeShapeType="1" noTextEdit="1"/>
              </p:cNvSpPr>
              <p:nvPr/>
            </p:nvSpPr>
            <p:spPr>
              <a:xfrm>
                <a:off x="2060311" y="4519559"/>
                <a:ext cx="8071377" cy="484941"/>
              </a:xfrm>
              <a:prstGeom prst="rect">
                <a:avLst/>
              </a:prstGeom>
              <a:blipFill>
                <a:blip r:embed="rId4"/>
                <a:stretch>
                  <a:fillRect t="-74359" b="-115385"/>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4CB7A206-56AE-7742-B7D1-0D88E20211F6}"/>
              </a:ext>
            </a:extLst>
          </p:cNvPr>
          <p:cNvSpPr txBox="1"/>
          <p:nvPr/>
        </p:nvSpPr>
        <p:spPr>
          <a:xfrm>
            <a:off x="777846" y="3875804"/>
            <a:ext cx="4556055" cy="400110"/>
          </a:xfrm>
          <a:prstGeom prst="rect">
            <a:avLst/>
          </a:prstGeom>
          <a:noFill/>
        </p:spPr>
        <p:txBody>
          <a:bodyPr wrap="none" rtlCol="0">
            <a:spAutoFit/>
          </a:bodyPr>
          <a:lstStyle/>
          <a:p>
            <a:r>
              <a:rPr kumimoji="1" lang="zh-CN" altLang="en-US" sz="2000" b="1" dirty="0">
                <a:solidFill>
                  <a:srgbClr val="0000FF"/>
                </a:solidFill>
                <a:latin typeface="微软雅黑" panose="020B0503020204020204" pitchFamily="34" charset="-122"/>
                <a:ea typeface="微软雅黑" panose="020B0503020204020204" pitchFamily="34" charset="-122"/>
              </a:rPr>
              <a:t>包含</a:t>
            </a:r>
            <a:r>
              <a:rPr kumimoji="1" lang="en-US" altLang="zh-CN" sz="2000" b="1" dirty="0">
                <a:solidFill>
                  <a:srgbClr val="0000FF"/>
                </a:solidFill>
                <a:latin typeface="微软雅黑" panose="020B0503020204020204" pitchFamily="34" charset="-122"/>
                <a:ea typeface="微软雅黑" panose="020B0503020204020204" pitchFamily="34" charset="-122"/>
              </a:rPr>
              <a:t>sigmoid</a:t>
            </a:r>
            <a:r>
              <a:rPr kumimoji="1" lang="zh-CN" altLang="en-US" sz="2000" b="1" dirty="0">
                <a:solidFill>
                  <a:srgbClr val="0000FF"/>
                </a:solidFill>
                <a:latin typeface="微软雅黑" panose="020B0503020204020204" pitchFamily="34" charset="-122"/>
                <a:ea typeface="微软雅黑" panose="020B0503020204020204" pitchFamily="34" charset="-122"/>
              </a:rPr>
              <a:t>层的二元交叉熵损失函数</a:t>
            </a:r>
          </a:p>
        </p:txBody>
      </p:sp>
      <p:sp>
        <p:nvSpPr>
          <p:cNvPr id="17" name="文本框 16">
            <a:extLst>
              <a:ext uri="{FF2B5EF4-FFF2-40B4-BE49-F238E27FC236}">
                <a16:creationId xmlns:a16="http://schemas.microsoft.com/office/drawing/2014/main" id="{1CAEC7C5-1C6C-6546-8127-0C300E109CA0}"/>
              </a:ext>
            </a:extLst>
          </p:cNvPr>
          <p:cNvSpPr txBox="1"/>
          <p:nvPr/>
        </p:nvSpPr>
        <p:spPr>
          <a:xfrm>
            <a:off x="777846" y="5071649"/>
            <a:ext cx="2313069" cy="369332"/>
          </a:xfrm>
          <a:prstGeom prst="rect">
            <a:avLst/>
          </a:prstGeom>
          <a:noFill/>
        </p:spPr>
        <p:txBody>
          <a:bodyPr wrap="none" rtlCol="0">
            <a:spAutoFit/>
          </a:bodyPr>
          <a:lstStyle/>
          <a:p>
            <a:pPr marL="285750" indent="-285750">
              <a:buClr>
                <a:srgbClr val="0000FF"/>
              </a:buClr>
              <a:buFont typeface="Wingdings" pitchFamily="2" charset="2"/>
              <a:buChar char="n"/>
            </a:pPr>
            <a:r>
              <a:rPr kumimoji="1" lang="en-US" altLang="zh-CN" dirty="0" err="1">
                <a:latin typeface="微软雅黑" panose="020B0503020204020204" pitchFamily="34" charset="-122"/>
                <a:ea typeface="微软雅黑" panose="020B0503020204020204" pitchFamily="34" charset="-122"/>
              </a:rPr>
              <a:t>torch.nn</a:t>
            </a:r>
            <a:r>
              <a:rPr kumimoji="1" lang="zh-CN" altLang="en-US" dirty="0">
                <a:latin typeface="微软雅黑" panose="020B0503020204020204" pitchFamily="34" charset="-122"/>
                <a:ea typeface="微软雅黑" panose="020B0503020204020204" pitchFamily="34" charset="-122"/>
              </a:rPr>
              <a:t>中的实现</a:t>
            </a:r>
          </a:p>
        </p:txBody>
      </p:sp>
    </p:spTree>
    <p:extLst>
      <p:ext uri="{BB962C8B-B14F-4D97-AF65-F5344CB8AC3E}">
        <p14:creationId xmlns:p14="http://schemas.microsoft.com/office/powerpoint/2010/main" val="33443825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3.3</a:t>
            </a:r>
            <a:r>
              <a:rPr lang="zh-CN" altLang="en-US" sz="2800" b="1" dirty="0">
                <a:solidFill>
                  <a:srgbClr val="000000"/>
                </a:solidFill>
                <a:latin typeface="微软雅黑" panose="020B0503020204020204" pitchFamily="34" charset="-122"/>
                <a:ea typeface="微软雅黑" panose="020B0503020204020204" pitchFamily="34" charset="-122"/>
              </a:rPr>
              <a:t> 常用损失函数</a:t>
            </a:r>
            <a:endParaRPr lang="en-US" altLang="zh-CN" sz="2800" b="1" dirty="0">
              <a:solidFill>
                <a:srgbClr val="000000"/>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73D8AA3C-2D15-9C47-B1D9-4BB05B443AC5}"/>
              </a:ext>
            </a:extLst>
          </p:cNvPr>
          <p:cNvSpPr txBox="1"/>
          <p:nvPr/>
        </p:nvSpPr>
        <p:spPr>
          <a:xfrm>
            <a:off x="777846" y="988129"/>
            <a:ext cx="1980029" cy="400110"/>
          </a:xfrm>
          <a:prstGeom prst="rect">
            <a:avLst/>
          </a:prstGeom>
          <a:noFill/>
        </p:spPr>
        <p:txBody>
          <a:bodyPr wrap="none" rtlCol="0">
            <a:spAutoFit/>
          </a:bodyPr>
          <a:lstStyle/>
          <a:p>
            <a:r>
              <a:rPr kumimoji="1" lang="zh-CN" altLang="en-US" sz="2000" b="1" dirty="0">
                <a:solidFill>
                  <a:srgbClr val="0000FF"/>
                </a:solidFill>
                <a:latin typeface="微软雅黑" panose="020B0503020204020204" pitchFamily="34" charset="-122"/>
                <a:ea typeface="微软雅黑" panose="020B0503020204020204" pitchFamily="34" charset="-122"/>
              </a:rPr>
              <a:t>交叉熵损失函数</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EA882854-A16B-A04A-B586-8FBD926C87D8}"/>
                  </a:ext>
                </a:extLst>
              </p:cNvPr>
              <p:cNvSpPr txBox="1"/>
              <p:nvPr/>
            </p:nvSpPr>
            <p:spPr>
              <a:xfrm>
                <a:off x="2507834" y="1936246"/>
                <a:ext cx="4963730" cy="6486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ea typeface="Cambria Math" panose="02040503050406030204" pitchFamily="18" charset="0"/>
                        </a:rPr>
                        <m:t>ℓ</m:t>
                      </m:r>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𝜃</m:t>
                          </m:r>
                        </m:e>
                      </m:d>
                      <m:r>
                        <a:rPr kumimoji="1" lang="en-US" altLang="zh-CN" b="0" i="1" smtClean="0">
                          <a:latin typeface="Cambria Math" panose="02040503050406030204" pitchFamily="18" charset="0"/>
                          <a:ea typeface="Cambria Math" panose="02040503050406030204" pitchFamily="18" charset="0"/>
                        </a:rPr>
                        <m:t>=</m:t>
                      </m:r>
                      <m:f>
                        <m:fPr>
                          <m:ctrlPr>
                            <a:rPr kumimoji="1" lang="en-US" altLang="zh-CN" i="1">
                              <a:latin typeface="Cambria Math" panose="02040503050406030204" pitchFamily="18" charset="0"/>
                            </a:rPr>
                          </m:ctrlPr>
                        </m:fPr>
                        <m:num>
                          <m:r>
                            <a:rPr kumimoji="1" lang="en-US" altLang="zh-CN" i="1">
                              <a:latin typeface="Cambria Math" panose="02040503050406030204" pitchFamily="18" charset="0"/>
                            </a:rPr>
                            <m:t>1</m:t>
                          </m:r>
                        </m:num>
                        <m:den>
                          <m:r>
                            <a:rPr kumimoji="1" lang="en-US" altLang="zh-CN" i="1">
                              <a:latin typeface="Cambria Math" panose="02040503050406030204" pitchFamily="18" charset="0"/>
                            </a:rPr>
                            <m:t>𝑛</m:t>
                          </m:r>
                        </m:den>
                      </m:f>
                      <m:nary>
                        <m:naryPr>
                          <m:chr m:val="∑"/>
                          <m:limLoc m:val="subSup"/>
                          <m:ctrlPr>
                            <a:rPr kumimoji="1" lang="en-US" altLang="zh-CN" i="1">
                              <a:latin typeface="Cambria Math" panose="02040503050406030204" pitchFamily="18" charset="0"/>
                            </a:rPr>
                          </m:ctrlPr>
                        </m:naryPr>
                        <m:sub>
                          <m:r>
                            <m:rPr>
                              <m:brk m:alnAt="25"/>
                            </m:rPr>
                            <a:rPr kumimoji="1" lang="en-US" altLang="zh-CN" i="1">
                              <a:latin typeface="Cambria Math" panose="02040503050406030204" pitchFamily="18" charset="0"/>
                            </a:rPr>
                            <m:t>𝑖</m:t>
                          </m:r>
                          <m:r>
                            <a:rPr kumimoji="1" lang="en-US" altLang="zh-CN" i="1">
                              <a:latin typeface="Cambria Math" panose="02040503050406030204" pitchFamily="18" charset="0"/>
                            </a:rPr>
                            <m:t>=1</m:t>
                          </m:r>
                        </m:sub>
                        <m:sup>
                          <m:r>
                            <a:rPr kumimoji="1" lang="en-US" altLang="zh-CN" i="1">
                              <a:latin typeface="Cambria Math" panose="02040503050406030204" pitchFamily="18" charset="0"/>
                            </a:rPr>
                            <m:t>𝑛</m:t>
                          </m:r>
                        </m:sup>
                        <m:e>
                          <m:r>
                            <a:rPr kumimoji="1" lang="en-US" altLang="zh-CN" i="1">
                              <a:latin typeface="Cambria Math" panose="02040503050406030204" pitchFamily="18" charset="0"/>
                            </a:rPr>
                            <m:t>𝐻</m:t>
                          </m:r>
                          <m:r>
                            <a:rPr kumimoji="1" lang="en-US" altLang="zh-CN" i="1">
                              <a:latin typeface="Cambria Math" panose="02040503050406030204" pitchFamily="18" charset="0"/>
                            </a:rPr>
                            <m:t>(</m:t>
                          </m:r>
                          <m:sSup>
                            <m:sSupPr>
                              <m:ctrlPr>
                                <a:rPr kumimoji="1" lang="en-US" altLang="zh-CN" i="1">
                                  <a:latin typeface="Cambria Math" panose="02040503050406030204" pitchFamily="18" charset="0"/>
                                  <a:ea typeface="Cambria Math" panose="02040503050406030204" pitchFamily="18" charset="0"/>
                                </a:rPr>
                              </m:ctrlPr>
                            </m:sSupPr>
                            <m:e>
                              <m:acc>
                                <m:accPr>
                                  <m:chr m:val="̂"/>
                                  <m:ctrlPr>
                                    <a:rPr kumimoji="1" lang="en-US" altLang="zh-CN" i="1">
                                      <a:latin typeface="Cambria Math" panose="02040503050406030204" pitchFamily="18" charset="0"/>
                                      <a:ea typeface="Cambria Math" panose="02040503050406030204" pitchFamily="18" charset="0"/>
                                    </a:rPr>
                                  </m:ctrlPr>
                                </m:accPr>
                                <m:e>
                                  <m:r>
                                    <a:rPr kumimoji="1" lang="en-US" altLang="zh-CN" i="1">
                                      <a:latin typeface="Cambria Math" panose="02040503050406030204" pitchFamily="18" charset="0"/>
                                      <a:ea typeface="Cambria Math" panose="02040503050406030204" pitchFamily="18" charset="0"/>
                                    </a:rPr>
                                    <m:t>𝑦</m:t>
                                  </m:r>
                                </m:e>
                              </m:acc>
                            </m:e>
                            <m:sup>
                              <m:d>
                                <m:dPr>
                                  <m:ctrlPr>
                                    <a:rPr kumimoji="1" lang="en-US" altLang="zh-CN" i="1">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𝑖</m:t>
                                  </m:r>
                                </m:e>
                              </m:d>
                            </m:sup>
                          </m:sSup>
                          <m:r>
                            <a:rPr kumimoji="1" lang="en-US" altLang="zh-CN" b="0" i="1" smtClean="0">
                              <a:latin typeface="Cambria Math" panose="02040503050406030204" pitchFamily="18" charset="0"/>
                              <a:ea typeface="Cambria Math" panose="02040503050406030204" pitchFamily="18" charset="0"/>
                            </a:rPr>
                            <m:t>,</m:t>
                          </m:r>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𝑦</m:t>
                              </m:r>
                            </m:e>
                            <m:sup>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𝑖</m:t>
                                  </m:r>
                                </m:e>
                              </m:d>
                            </m:sup>
                          </m:sSup>
                          <m:r>
                            <a:rPr kumimoji="1" lang="en-US" altLang="zh-CN" i="1">
                              <a:latin typeface="Cambria Math" panose="02040503050406030204" pitchFamily="18" charset="0"/>
                            </a:rPr>
                            <m:t>)</m:t>
                          </m:r>
                        </m:e>
                      </m:nary>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m:t>
                          </m:r>
                        </m:num>
                        <m:den>
                          <m:r>
                            <a:rPr kumimoji="1" lang="en-US" altLang="zh-CN" b="0" i="1" smtClean="0">
                              <a:latin typeface="Cambria Math" panose="02040503050406030204" pitchFamily="18" charset="0"/>
                            </a:rPr>
                            <m:t>𝑛</m:t>
                          </m:r>
                        </m:den>
                      </m:f>
                      <m:nary>
                        <m:naryPr>
                          <m:chr m:val="∑"/>
                          <m:limLoc m:val="subSup"/>
                          <m:ctrlPr>
                            <a:rPr kumimoji="1" lang="en-US" altLang="zh-CN" b="0" i="1" smtClean="0">
                              <a:latin typeface="Cambria Math" panose="02040503050406030204" pitchFamily="18" charset="0"/>
                            </a:rPr>
                          </m:ctrlPr>
                        </m:naryPr>
                        <m:sub>
                          <m:r>
                            <m:rPr>
                              <m:brk m:alnAt="25"/>
                            </m:rPr>
                            <a:rPr kumimoji="1" lang="en-US" altLang="zh-CN" b="0" i="1" smtClean="0">
                              <a:latin typeface="Cambria Math" panose="02040503050406030204" pitchFamily="18" charset="0"/>
                            </a:rPr>
                            <m:t>𝑖</m:t>
                          </m:r>
                          <m:r>
                            <a:rPr kumimoji="1" lang="en-US" altLang="zh-CN" b="0" i="1" smtClean="0">
                              <a:latin typeface="Cambria Math" panose="02040503050406030204" pitchFamily="18" charset="0"/>
                            </a:rPr>
                            <m:t>=1</m:t>
                          </m:r>
                        </m:sub>
                        <m:sup>
                          <m:r>
                            <a:rPr kumimoji="1" lang="en-US" altLang="zh-CN" b="0" i="1" smtClean="0">
                              <a:latin typeface="Cambria Math" panose="02040503050406030204" pitchFamily="18" charset="0"/>
                            </a:rPr>
                            <m:t>𝑛</m:t>
                          </m:r>
                        </m:sup>
                        <m:e>
                          <m:r>
                            <m:rPr>
                              <m:sty m:val="p"/>
                            </m:rPr>
                            <a:rPr kumimoji="1" lang="en-US" altLang="zh-CN" b="0" i="0" smtClean="0">
                              <a:latin typeface="Cambria Math" panose="02040503050406030204" pitchFamily="18" charset="0"/>
                            </a:rPr>
                            <m:t>log</m:t>
                          </m:r>
                          <m:sSubSup>
                            <m:sSubSupPr>
                              <m:ctrlPr>
                                <a:rPr kumimoji="1" lang="en-US" altLang="zh-CN" b="0" i="1" smtClean="0">
                                  <a:latin typeface="Cambria Math" panose="02040503050406030204" pitchFamily="18" charset="0"/>
                                  <a:ea typeface="Cambria Math" panose="02040503050406030204" pitchFamily="18" charset="0"/>
                                </a:rPr>
                              </m:ctrlPr>
                            </m:sSubSupPr>
                            <m:e>
                              <m:acc>
                                <m:accPr>
                                  <m:chr m:val="̂"/>
                                  <m:ctrlPr>
                                    <a:rPr kumimoji="1" lang="en-US" altLang="zh-CN" b="0" i="1" smtClean="0">
                                      <a:latin typeface="Cambria Math" panose="02040503050406030204" pitchFamily="18" charset="0"/>
                                      <a:ea typeface="Cambria Math" panose="02040503050406030204" pitchFamily="18" charset="0"/>
                                    </a:rPr>
                                  </m:ctrlPr>
                                </m:accPr>
                                <m:e>
                                  <m:r>
                                    <a:rPr kumimoji="1" lang="en-US" altLang="zh-CN" b="0" i="1" smtClean="0">
                                      <a:latin typeface="Cambria Math" panose="02040503050406030204" pitchFamily="18" charset="0"/>
                                      <a:ea typeface="Cambria Math" panose="02040503050406030204" pitchFamily="18" charset="0"/>
                                    </a:rPr>
                                    <m:t>𝑦</m:t>
                                  </m:r>
                                </m:e>
                              </m:acc>
                            </m:e>
                            <m:sub>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𝑦</m:t>
                                  </m:r>
                                </m:e>
                                <m:sup>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𝑖</m:t>
                                      </m:r>
                                    </m:e>
                                  </m:d>
                                </m:sup>
                              </m:sSup>
                            </m:sub>
                            <m:sup>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𝑖</m:t>
                                  </m:r>
                                </m:e>
                              </m:d>
                            </m:sup>
                          </m:sSubSup>
                        </m:e>
                      </m:nary>
                    </m:oMath>
                  </m:oMathPara>
                </a14:m>
                <a:endParaRPr kumimoji="1" lang="zh-CN" altLang="en-US" dirty="0"/>
              </a:p>
            </p:txBody>
          </p:sp>
        </mc:Choice>
        <mc:Fallback xmlns="">
          <p:sp>
            <p:nvSpPr>
              <p:cNvPr id="2" name="文本框 1">
                <a:extLst>
                  <a:ext uri="{FF2B5EF4-FFF2-40B4-BE49-F238E27FC236}">
                    <a16:creationId xmlns:a16="http://schemas.microsoft.com/office/drawing/2014/main" id="{EA882854-A16B-A04A-B586-8FBD926C87D8}"/>
                  </a:ext>
                </a:extLst>
              </p:cNvPr>
              <p:cNvSpPr txBox="1">
                <a:spLocks noRot="1" noChangeAspect="1" noMove="1" noResize="1" noEditPoints="1" noAdjustHandles="1" noChangeArrowheads="1" noChangeShapeType="1" noTextEdit="1"/>
              </p:cNvSpPr>
              <p:nvPr/>
            </p:nvSpPr>
            <p:spPr>
              <a:xfrm>
                <a:off x="2507834" y="1936246"/>
                <a:ext cx="4963730" cy="648639"/>
              </a:xfrm>
              <a:prstGeom prst="rect">
                <a:avLst/>
              </a:prstGeom>
              <a:blipFill>
                <a:blip r:embed="rId3"/>
                <a:stretch>
                  <a:fillRect/>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C79CC718-94F7-9C4F-AABE-B88362AC28F4}"/>
              </a:ext>
            </a:extLst>
          </p:cNvPr>
          <p:cNvSpPr txBox="1"/>
          <p:nvPr/>
        </p:nvSpPr>
        <p:spPr>
          <a:xfrm>
            <a:off x="777846" y="1494491"/>
            <a:ext cx="6601487" cy="369332"/>
          </a:xfrm>
          <a:prstGeom prst="rect">
            <a:avLst/>
          </a:prstGeom>
          <a:noFill/>
        </p:spPr>
        <p:txBody>
          <a:bodyPr wrap="none" rtlCol="0">
            <a:spAutoFit/>
          </a:bodyPr>
          <a:lstStyle/>
          <a:p>
            <a:pPr marL="285750" indent="-285750">
              <a:buClr>
                <a:srgbClr val="0000FF"/>
              </a:buClr>
              <a:buFont typeface="Wingdings" pitchFamily="2" charset="2"/>
              <a:buChar char="n"/>
            </a:pPr>
            <a:r>
              <a:rPr kumimoji="1" lang="zh-CN" altLang="en-US" dirty="0">
                <a:latin typeface="微软雅黑" panose="020B0503020204020204" pitchFamily="34" charset="-122"/>
                <a:ea typeface="微软雅黑" panose="020B0503020204020204" pitchFamily="34" charset="-122"/>
              </a:rPr>
              <a:t>假设训练数据集的样本数为</a:t>
            </a:r>
            <a:r>
              <a:rPr kumimoji="1" lang="en-US" altLang="zh-CN" dirty="0">
                <a:latin typeface="微软雅黑" panose="020B0503020204020204" pitchFamily="34" charset="-122"/>
                <a:ea typeface="微软雅黑" panose="020B0503020204020204" pitchFamily="34" charset="-122"/>
              </a:rPr>
              <a:t>n</a:t>
            </a:r>
            <a:r>
              <a:rPr kumimoji="1" lang="zh-CN" altLang="en-US" dirty="0">
                <a:latin typeface="微软雅黑" panose="020B0503020204020204" pitchFamily="34" charset="-122"/>
                <a:ea typeface="微软雅黑" panose="020B0503020204020204" pitchFamily="34" charset="-122"/>
              </a:rPr>
              <a:t>，根据交叉熵损失函数的定义：</a:t>
            </a:r>
          </a:p>
        </p:txBody>
      </p:sp>
      <p:graphicFrame>
        <p:nvGraphicFramePr>
          <p:cNvPr id="24" name="表格 23">
            <a:extLst>
              <a:ext uri="{FF2B5EF4-FFF2-40B4-BE49-F238E27FC236}">
                <a16:creationId xmlns:a16="http://schemas.microsoft.com/office/drawing/2014/main" id="{B34EC180-EB07-BD4D-A12B-5681B16E9501}"/>
              </a:ext>
            </a:extLst>
          </p:cNvPr>
          <p:cNvGraphicFramePr>
            <a:graphicFrameLocks noGrp="1"/>
          </p:cNvGraphicFramePr>
          <p:nvPr>
            <p:extLst>
              <p:ext uri="{D42A27DB-BD31-4B8C-83A1-F6EECF244321}">
                <p14:modId xmlns:p14="http://schemas.microsoft.com/office/powerpoint/2010/main" val="422627606"/>
              </p:ext>
            </p:extLst>
          </p:nvPr>
        </p:nvGraphicFramePr>
        <p:xfrm>
          <a:off x="777846" y="3231183"/>
          <a:ext cx="7052794" cy="3017520"/>
        </p:xfrm>
        <a:graphic>
          <a:graphicData uri="http://schemas.openxmlformats.org/drawingml/2006/table">
            <a:tbl>
              <a:tblPr firstRow="1" bandRow="1">
                <a:tableStyleId>{5C22544A-7EE6-4342-B048-85BDC9FD1C3A}</a:tableStyleId>
              </a:tblPr>
              <a:tblGrid>
                <a:gridCol w="503724">
                  <a:extLst>
                    <a:ext uri="{9D8B030D-6E8A-4147-A177-3AD203B41FA5}">
                      <a16:colId xmlns:a16="http://schemas.microsoft.com/office/drawing/2014/main" val="165004489"/>
                    </a:ext>
                  </a:extLst>
                </a:gridCol>
                <a:gridCol w="6549070">
                  <a:extLst>
                    <a:ext uri="{9D8B030D-6E8A-4147-A177-3AD203B41FA5}">
                      <a16:colId xmlns:a16="http://schemas.microsoft.com/office/drawing/2014/main" val="2610027987"/>
                    </a:ext>
                  </a:extLst>
                </a:gridCol>
              </a:tblGrid>
              <a:tr h="370840">
                <a:tc>
                  <a:txBody>
                    <a:bodyPr/>
                    <a:lstStyle/>
                    <a:p>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1</a:t>
                      </a:r>
                    </a:p>
                    <a:p>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2</a:t>
                      </a:r>
                    </a:p>
                    <a:p>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3</a:t>
                      </a:r>
                    </a:p>
                    <a:p>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4</a:t>
                      </a:r>
                    </a:p>
                    <a:p>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5</a:t>
                      </a:r>
                    </a:p>
                    <a:p>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6</a:t>
                      </a:r>
                    </a:p>
                    <a:p>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7</a:t>
                      </a:r>
                    </a:p>
                    <a:p>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8</a:t>
                      </a:r>
                    </a:p>
                    <a:p>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9</a:t>
                      </a:r>
                    </a:p>
                    <a:p>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10</a:t>
                      </a:r>
                    </a:p>
                    <a:p>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11</a:t>
                      </a:r>
                    </a:p>
                    <a:p>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12</a:t>
                      </a:r>
                    </a:p>
                  </a:txBody>
                  <a:tcP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400" b="0" i="0" kern="12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 交叉熵损失函数 </a:t>
                      </a:r>
                      <a:endParaRPr lang="en" altLang="zh-CN" sz="1400" b="0" i="0" kern="12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600" b="0" i="0" kern="1200" dirty="0">
                          <a:solidFill>
                            <a:schemeClr val="tx1"/>
                          </a:solidFill>
                          <a:effectLst/>
                          <a:latin typeface="Times New Roman" panose="02020603050405020304" pitchFamily="18" charset="0"/>
                          <a:ea typeface="+mn-ea"/>
                          <a:cs typeface="Times New Roman" panose="02020603050405020304" pitchFamily="18" charset="0"/>
                        </a:rPr>
                        <a:t>def </a:t>
                      </a:r>
                      <a:r>
                        <a:rPr lang="en" altLang="zh-CN" sz="1600" b="0" i="0" kern="1200" dirty="0" err="1">
                          <a:solidFill>
                            <a:schemeClr val="tx1"/>
                          </a:solidFill>
                          <a:effectLst/>
                          <a:latin typeface="Times New Roman" panose="02020603050405020304" pitchFamily="18" charset="0"/>
                          <a:ea typeface="+mn-ea"/>
                          <a:cs typeface="Times New Roman" panose="02020603050405020304" pitchFamily="18" charset="0"/>
                        </a:rPr>
                        <a:t>cross_entropy</a:t>
                      </a:r>
                      <a:r>
                        <a:rPr lang="en" altLang="zh-CN" sz="1600" b="0" i="0" kern="1200" dirty="0">
                          <a:solidFill>
                            <a:schemeClr val="tx1"/>
                          </a:solidFill>
                          <a:effectLst/>
                          <a:latin typeface="Times New Roman" panose="02020603050405020304" pitchFamily="18" charset="0"/>
                          <a:ea typeface="+mn-ea"/>
                          <a:cs typeface="Times New Roman" panose="02020603050405020304" pitchFamily="18" charset="0"/>
                        </a:rPr>
                        <a:t>(</a:t>
                      </a:r>
                      <a:r>
                        <a:rPr lang="en" altLang="zh-CN" sz="1600" b="0" i="0" kern="1200" dirty="0" err="1">
                          <a:solidFill>
                            <a:schemeClr val="tx1"/>
                          </a:solidFill>
                          <a:effectLst/>
                          <a:latin typeface="Times New Roman" panose="02020603050405020304" pitchFamily="18" charset="0"/>
                          <a:ea typeface="+mn-ea"/>
                          <a:cs typeface="Times New Roman" panose="02020603050405020304" pitchFamily="18" charset="0"/>
                        </a:rPr>
                        <a:t>y_hat</a:t>
                      </a:r>
                      <a:r>
                        <a:rPr lang="en" altLang="zh-CN" sz="1600" b="0" i="0" kern="1200" dirty="0">
                          <a:solidFill>
                            <a:schemeClr val="tx1"/>
                          </a:solidFill>
                          <a:effectLst/>
                          <a:latin typeface="Times New Roman" panose="02020603050405020304" pitchFamily="18" charset="0"/>
                          <a:ea typeface="+mn-ea"/>
                          <a:cs typeface="Times New Roman" panose="02020603050405020304" pitchFamily="18" charset="0"/>
                        </a:rPr>
                        <a:t>, y):</a:t>
                      </a:r>
                      <a:br>
                        <a:rPr lang="en" altLang="zh-CN" sz="1600" b="0" i="0" kern="1200" dirty="0">
                          <a:solidFill>
                            <a:schemeClr val="tx1"/>
                          </a:solidFill>
                          <a:effectLst/>
                          <a:latin typeface="Times New Roman" panose="02020603050405020304" pitchFamily="18" charset="0"/>
                          <a:ea typeface="+mn-ea"/>
                          <a:cs typeface="Times New Roman" panose="02020603050405020304" pitchFamily="18" charset="0"/>
                        </a:rPr>
                      </a:br>
                      <a:r>
                        <a:rPr lang="en" altLang="zh-CN" sz="1400" b="0" i="0" kern="1200" dirty="0">
                          <a:solidFill>
                            <a:srgbClr val="0000FF"/>
                          </a:solidFill>
                          <a:effectLst/>
                          <a:latin typeface="Times New Roman" panose="02020603050405020304" pitchFamily="18" charset="0"/>
                          <a:ea typeface="+mn-ea"/>
                          <a:cs typeface="Times New Roman" panose="02020603050405020304" pitchFamily="18" charset="0"/>
                        </a:rPr>
                        <a:t>    """</a:t>
                      </a:r>
                      <a:br>
                        <a:rPr lang="en" altLang="zh-CN" sz="1400" b="0" i="0" kern="1200" dirty="0">
                          <a:solidFill>
                            <a:srgbClr val="0000FF"/>
                          </a:solidFill>
                          <a:effectLst/>
                          <a:latin typeface="Times New Roman" panose="02020603050405020304" pitchFamily="18" charset="0"/>
                          <a:ea typeface="+mn-ea"/>
                          <a:cs typeface="Times New Roman" panose="02020603050405020304" pitchFamily="18" charset="0"/>
                        </a:rPr>
                      </a:br>
                      <a:r>
                        <a:rPr lang="en" altLang="zh-CN" sz="1400" b="0" i="0" kern="1200" dirty="0">
                          <a:solidFill>
                            <a:srgbClr val="0000FF"/>
                          </a:solidFill>
                          <a:effectLst/>
                          <a:latin typeface="Times New Roman" panose="02020603050405020304" pitchFamily="18" charset="0"/>
                          <a:ea typeface="+mn-ea"/>
                          <a:cs typeface="Times New Roman" panose="02020603050405020304" pitchFamily="18" charset="0"/>
                        </a:rPr>
                        <a:t>    Parameters</a:t>
                      </a:r>
                      <a:br>
                        <a:rPr lang="en" altLang="zh-CN" sz="1400" b="0" i="0" kern="1200" dirty="0">
                          <a:solidFill>
                            <a:srgbClr val="0000FF"/>
                          </a:solidFill>
                          <a:effectLst/>
                          <a:latin typeface="Times New Roman" panose="02020603050405020304" pitchFamily="18" charset="0"/>
                          <a:ea typeface="+mn-ea"/>
                          <a:cs typeface="Times New Roman" panose="02020603050405020304" pitchFamily="18" charset="0"/>
                        </a:rPr>
                      </a:br>
                      <a:r>
                        <a:rPr lang="en" altLang="zh-CN" sz="1400" b="0" i="0" kern="1200" dirty="0">
                          <a:solidFill>
                            <a:srgbClr val="0000FF"/>
                          </a:solidFill>
                          <a:effectLst/>
                          <a:latin typeface="Times New Roman" panose="02020603050405020304" pitchFamily="18" charset="0"/>
                          <a:ea typeface="+mn-ea"/>
                          <a:cs typeface="Times New Roman" panose="02020603050405020304" pitchFamily="18" charset="0"/>
                        </a:rPr>
                        <a:t>    ----------</a:t>
                      </a:r>
                      <a:br>
                        <a:rPr lang="en" altLang="zh-CN" sz="1400" b="0" i="0" kern="1200" dirty="0">
                          <a:solidFill>
                            <a:srgbClr val="0000FF"/>
                          </a:solidFill>
                          <a:effectLst/>
                          <a:latin typeface="Times New Roman" panose="02020603050405020304" pitchFamily="18" charset="0"/>
                          <a:ea typeface="+mn-ea"/>
                          <a:cs typeface="Times New Roman" panose="02020603050405020304" pitchFamily="18" charset="0"/>
                        </a:rPr>
                      </a:br>
                      <a:r>
                        <a:rPr lang="en" altLang="zh-CN" sz="1400" b="0" i="0" kern="1200" dirty="0">
                          <a:solidFill>
                            <a:srgbClr val="0000FF"/>
                          </a:solidFill>
                          <a:effectLst/>
                          <a:latin typeface="Times New Roman" panose="02020603050405020304" pitchFamily="18" charset="0"/>
                          <a:ea typeface="+mn-ea"/>
                          <a:cs typeface="Times New Roman" panose="02020603050405020304" pitchFamily="18" charset="0"/>
                        </a:rPr>
                        <a:t>    </a:t>
                      </a:r>
                      <a:r>
                        <a:rPr lang="en" altLang="zh-CN" sz="1400" b="0" i="0" kern="1200" dirty="0" err="1">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y_hat</a:t>
                      </a:r>
                      <a:r>
                        <a:rPr lang="en" altLang="zh-CN" sz="1400" b="0" i="0" kern="120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400" b="0" i="0" kern="120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预测值，</a:t>
                      </a:r>
                      <a:r>
                        <a:rPr lang="en" altLang="zh-CN" sz="1400" b="0" i="0" kern="120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shape is (</a:t>
                      </a:r>
                      <a:r>
                        <a:rPr lang="en" altLang="zh-CN" sz="1400" b="0" i="0" kern="1200" dirty="0" err="1">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batch_size</a:t>
                      </a:r>
                      <a:r>
                        <a:rPr lang="en" altLang="zh-CN" sz="1400" b="0" i="0" kern="120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400" b="0" i="0" kern="120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 </a:t>
                      </a:r>
                      <a:r>
                        <a:rPr lang="en" altLang="zh-CN" sz="1400" b="0" i="0" kern="1200" dirty="0" err="1">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class_num</a:t>
                      </a:r>
                      <a:r>
                        <a:rPr lang="en" altLang="zh-CN" sz="1400" b="0" i="0" kern="120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a:t>
                      </a:r>
                      <a:br>
                        <a:rPr lang="en" altLang="zh-CN" sz="1400" b="0" i="0" kern="120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br>
                      <a:r>
                        <a:rPr lang="en" altLang="zh-CN" sz="1400" b="0" i="0" kern="120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    y: </a:t>
                      </a:r>
                      <a:r>
                        <a:rPr lang="zh-CN" altLang="en-US" sz="1400" b="0" i="0" kern="120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真值，</a:t>
                      </a:r>
                      <a:r>
                        <a:rPr lang="en" altLang="zh-CN" sz="1400" b="0" i="0" kern="120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shape is (</a:t>
                      </a:r>
                      <a:r>
                        <a:rPr lang="en" altLang="zh-CN" sz="1400" b="0" i="0" kern="1200" dirty="0" err="1">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batch_size</a:t>
                      </a:r>
                      <a:r>
                        <a:rPr lang="en" altLang="zh-CN" sz="1400" b="0" i="0" kern="120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 )</a:t>
                      </a:r>
                      <a:br>
                        <a:rPr lang="en" altLang="zh-CN" sz="1400" b="0" i="0" kern="120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br>
                      <a:br>
                        <a:rPr lang="en" altLang="zh-CN" sz="1400" b="0" i="0" kern="1200" dirty="0">
                          <a:solidFill>
                            <a:srgbClr val="0000FF"/>
                          </a:solidFill>
                          <a:effectLst/>
                          <a:latin typeface="Times New Roman" panose="02020603050405020304" pitchFamily="18" charset="0"/>
                          <a:ea typeface="+mn-ea"/>
                          <a:cs typeface="Times New Roman" panose="02020603050405020304" pitchFamily="18" charset="0"/>
                        </a:rPr>
                      </a:br>
                      <a:r>
                        <a:rPr lang="en" altLang="zh-CN" sz="1400" b="0" i="0" kern="1200" dirty="0">
                          <a:solidFill>
                            <a:srgbClr val="0000FF"/>
                          </a:solidFill>
                          <a:effectLst/>
                          <a:latin typeface="Times New Roman" panose="02020603050405020304" pitchFamily="18" charset="0"/>
                          <a:ea typeface="+mn-ea"/>
                          <a:cs typeface="Times New Roman" panose="02020603050405020304" pitchFamily="18" charset="0"/>
                        </a:rPr>
                        <a:t>    Returns</a:t>
                      </a:r>
                      <a:br>
                        <a:rPr lang="en" altLang="zh-CN" sz="1400" b="0" i="0" kern="1200" dirty="0">
                          <a:solidFill>
                            <a:srgbClr val="0000FF"/>
                          </a:solidFill>
                          <a:effectLst/>
                          <a:latin typeface="Times New Roman" panose="02020603050405020304" pitchFamily="18" charset="0"/>
                          <a:ea typeface="+mn-ea"/>
                          <a:cs typeface="Times New Roman" panose="02020603050405020304" pitchFamily="18" charset="0"/>
                        </a:rPr>
                      </a:br>
                      <a:r>
                        <a:rPr lang="en" altLang="zh-CN" sz="1400" b="0" i="0" kern="1200" dirty="0">
                          <a:solidFill>
                            <a:srgbClr val="0000FF"/>
                          </a:solidFill>
                          <a:effectLst/>
                          <a:latin typeface="Times New Roman" panose="02020603050405020304" pitchFamily="18" charset="0"/>
                          <a:ea typeface="+mn-ea"/>
                          <a:cs typeface="Times New Roman" panose="02020603050405020304" pitchFamily="18" charset="0"/>
                        </a:rPr>
                        <a:t>    -------</a:t>
                      </a:r>
                      <a:br>
                        <a:rPr lang="en" altLang="zh-CN" sz="1400" b="0" i="0" kern="1200" dirty="0">
                          <a:solidFill>
                            <a:srgbClr val="0000FF"/>
                          </a:solidFill>
                          <a:effectLst/>
                          <a:latin typeface="Times New Roman" panose="02020603050405020304" pitchFamily="18" charset="0"/>
                          <a:ea typeface="+mn-ea"/>
                          <a:cs typeface="Times New Roman" panose="02020603050405020304" pitchFamily="18" charset="0"/>
                        </a:rPr>
                      </a:br>
                      <a:r>
                        <a:rPr lang="en" altLang="zh-CN" sz="1400" b="0" i="0" kern="1200" dirty="0">
                          <a:solidFill>
                            <a:srgbClr val="0000FF"/>
                          </a:solidFill>
                          <a:effectLst/>
                          <a:latin typeface="Times New Roman" panose="02020603050405020304" pitchFamily="18" charset="0"/>
                          <a:ea typeface="+mn-ea"/>
                          <a:cs typeface="Times New Roman" panose="02020603050405020304" pitchFamily="18" charset="0"/>
                        </a:rPr>
                        <a:t>    """</a:t>
                      </a:r>
                      <a:br>
                        <a:rPr lang="en" altLang="zh-CN" sz="1600" b="0" i="0" kern="1200" dirty="0">
                          <a:solidFill>
                            <a:schemeClr val="tx1"/>
                          </a:solidFill>
                          <a:effectLst/>
                          <a:latin typeface="Times New Roman" panose="02020603050405020304" pitchFamily="18" charset="0"/>
                          <a:ea typeface="+mn-ea"/>
                          <a:cs typeface="Times New Roman" panose="02020603050405020304" pitchFamily="18" charset="0"/>
                        </a:rPr>
                      </a:br>
                      <a:r>
                        <a:rPr lang="en" altLang="zh-CN" sz="1600" b="0" i="0" kern="1200" dirty="0">
                          <a:solidFill>
                            <a:schemeClr val="tx1"/>
                          </a:solidFill>
                          <a:effectLst/>
                          <a:latin typeface="Times New Roman" panose="02020603050405020304" pitchFamily="18" charset="0"/>
                          <a:ea typeface="+mn-ea"/>
                          <a:cs typeface="Times New Roman" panose="02020603050405020304" pitchFamily="18" charset="0"/>
                        </a:rPr>
                        <a:t>    return - </a:t>
                      </a:r>
                      <a:r>
                        <a:rPr lang="en" altLang="zh-CN" sz="1600" b="0" i="0" kern="1200" dirty="0" err="1">
                          <a:solidFill>
                            <a:schemeClr val="tx1"/>
                          </a:solidFill>
                          <a:effectLst/>
                          <a:latin typeface="Times New Roman" panose="02020603050405020304" pitchFamily="18" charset="0"/>
                          <a:ea typeface="+mn-ea"/>
                          <a:cs typeface="Times New Roman" panose="02020603050405020304" pitchFamily="18" charset="0"/>
                        </a:rPr>
                        <a:t>torch.log</a:t>
                      </a:r>
                      <a:r>
                        <a:rPr lang="en" altLang="zh-CN" sz="1600" b="0" i="0" kern="1200" dirty="0">
                          <a:solidFill>
                            <a:schemeClr val="tx1"/>
                          </a:solidFill>
                          <a:effectLst/>
                          <a:latin typeface="Times New Roman" panose="02020603050405020304" pitchFamily="18" charset="0"/>
                          <a:ea typeface="+mn-ea"/>
                          <a:cs typeface="Times New Roman" panose="02020603050405020304" pitchFamily="18" charset="0"/>
                        </a:rPr>
                        <a:t>(</a:t>
                      </a:r>
                      <a:r>
                        <a:rPr lang="en" altLang="zh-CN" sz="1600" b="0" i="0" kern="1200" dirty="0" err="1">
                          <a:solidFill>
                            <a:schemeClr val="tx1"/>
                          </a:solidFill>
                          <a:effectLst/>
                          <a:latin typeface="Times New Roman" panose="02020603050405020304" pitchFamily="18" charset="0"/>
                          <a:ea typeface="+mn-ea"/>
                          <a:cs typeface="Times New Roman" panose="02020603050405020304" pitchFamily="18" charset="0"/>
                        </a:rPr>
                        <a:t>y_hat.gather</a:t>
                      </a:r>
                      <a:r>
                        <a:rPr lang="en" altLang="zh-CN" sz="1600" b="0" i="0" kern="1200" dirty="0">
                          <a:solidFill>
                            <a:schemeClr val="tx1"/>
                          </a:solidFill>
                          <a:effectLst/>
                          <a:latin typeface="Times New Roman" panose="02020603050405020304" pitchFamily="18" charset="0"/>
                          <a:ea typeface="+mn-ea"/>
                          <a:cs typeface="Times New Roman" panose="02020603050405020304" pitchFamily="18" charset="0"/>
                        </a:rPr>
                        <a:t>(1, </a:t>
                      </a:r>
                      <a:r>
                        <a:rPr lang="en" altLang="zh-CN" sz="1600" b="0" i="0" kern="1200" dirty="0" err="1">
                          <a:solidFill>
                            <a:schemeClr val="tx1"/>
                          </a:solidFill>
                          <a:effectLst/>
                          <a:latin typeface="Times New Roman" panose="02020603050405020304" pitchFamily="18" charset="0"/>
                          <a:ea typeface="+mn-ea"/>
                          <a:cs typeface="Times New Roman" panose="02020603050405020304" pitchFamily="18" charset="0"/>
                        </a:rPr>
                        <a:t>y.view</a:t>
                      </a:r>
                      <a:r>
                        <a:rPr lang="en" altLang="zh-CN" sz="1600" b="0" i="0" kern="1200" dirty="0">
                          <a:solidFill>
                            <a:schemeClr val="tx1"/>
                          </a:solidFill>
                          <a:effectLst/>
                          <a:latin typeface="Times New Roman" panose="02020603050405020304" pitchFamily="18" charset="0"/>
                          <a:ea typeface="+mn-ea"/>
                          <a:cs typeface="Times New Roman" panose="02020603050405020304" pitchFamily="18" charset="0"/>
                        </a:rPr>
                        <a:t>(-1, 1)))</a:t>
                      </a:r>
                    </a:p>
                  </a:txBody>
                  <a:tcP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93588950"/>
                  </a:ext>
                </a:extLst>
              </a:tr>
            </a:tbl>
          </a:graphicData>
        </a:graphic>
      </p:graphicFrame>
      <p:sp>
        <p:nvSpPr>
          <p:cNvPr id="4" name="文本框 3">
            <a:extLst>
              <a:ext uri="{FF2B5EF4-FFF2-40B4-BE49-F238E27FC236}">
                <a16:creationId xmlns:a16="http://schemas.microsoft.com/office/drawing/2014/main" id="{78E3C827-F8C5-3E44-9A3F-679F6A3B2041}"/>
              </a:ext>
            </a:extLst>
          </p:cNvPr>
          <p:cNvSpPr txBox="1"/>
          <p:nvPr/>
        </p:nvSpPr>
        <p:spPr>
          <a:xfrm>
            <a:off x="777846" y="2736150"/>
            <a:ext cx="3935693" cy="369332"/>
          </a:xfrm>
          <a:prstGeom prst="rect">
            <a:avLst/>
          </a:prstGeom>
          <a:noFill/>
        </p:spPr>
        <p:txBody>
          <a:bodyPr wrap="none" rtlCol="0">
            <a:spAutoFit/>
          </a:bodyPr>
          <a:lstStyle/>
          <a:p>
            <a:pPr marL="285750" indent="-285750">
              <a:buClr>
                <a:srgbClr val="0000FF"/>
              </a:buClr>
              <a:buFont typeface="Wingdings" pitchFamily="2" charset="2"/>
              <a:buChar char="n"/>
            </a:pPr>
            <a:r>
              <a:rPr kumimoji="1" lang="zh-CN" altLang="en-US" dirty="0">
                <a:latin typeface="微软雅黑" panose="020B0503020204020204" pitchFamily="34" charset="-122"/>
                <a:ea typeface="微软雅黑" panose="020B0503020204020204" pitchFamily="34" charset="-122"/>
              </a:rPr>
              <a:t>我们给出交叉熵损失函数的实现</a:t>
            </a:r>
            <a:r>
              <a:rPr kumimoji="1" lang="zh-CN" altLang="en-US" dirty="0"/>
              <a:t>：</a:t>
            </a:r>
          </a:p>
        </p:txBody>
      </p:sp>
    </p:spTree>
    <p:extLst>
      <p:ext uri="{BB962C8B-B14F-4D97-AF65-F5344CB8AC3E}">
        <p14:creationId xmlns:p14="http://schemas.microsoft.com/office/powerpoint/2010/main" val="36645256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3.3</a:t>
            </a:r>
            <a:r>
              <a:rPr lang="zh-CN" altLang="en-US" sz="2800" b="1" dirty="0">
                <a:solidFill>
                  <a:srgbClr val="000000"/>
                </a:solidFill>
                <a:latin typeface="微软雅黑" panose="020B0503020204020204" pitchFamily="34" charset="-122"/>
                <a:ea typeface="微软雅黑" panose="020B0503020204020204" pitchFamily="34" charset="-122"/>
              </a:rPr>
              <a:t> 常用损失函数</a:t>
            </a:r>
            <a:endParaRPr lang="en-US" altLang="zh-CN" sz="2800" b="1" dirty="0">
              <a:solidFill>
                <a:srgbClr val="000000"/>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73D8AA3C-2D15-9C47-B1D9-4BB05B443AC5}"/>
              </a:ext>
            </a:extLst>
          </p:cNvPr>
          <p:cNvSpPr txBox="1"/>
          <p:nvPr/>
        </p:nvSpPr>
        <p:spPr>
          <a:xfrm>
            <a:off x="794056" y="971750"/>
            <a:ext cx="1980029" cy="400110"/>
          </a:xfrm>
          <a:prstGeom prst="rect">
            <a:avLst/>
          </a:prstGeom>
          <a:noFill/>
        </p:spPr>
        <p:txBody>
          <a:bodyPr wrap="none" rtlCol="0">
            <a:spAutoFit/>
          </a:bodyPr>
          <a:lstStyle/>
          <a:p>
            <a:r>
              <a:rPr kumimoji="1" lang="zh-CN" altLang="en-US" sz="2000" b="1" dirty="0">
                <a:solidFill>
                  <a:srgbClr val="0000FF"/>
                </a:solidFill>
                <a:latin typeface="微软雅黑" panose="020B0503020204020204" pitchFamily="34" charset="-122"/>
                <a:ea typeface="微软雅黑" panose="020B0503020204020204" pitchFamily="34" charset="-122"/>
              </a:rPr>
              <a:t>交叉熵损失函数</a:t>
            </a:r>
          </a:p>
        </p:txBody>
      </p:sp>
      <p:sp>
        <p:nvSpPr>
          <p:cNvPr id="3" name="文本框 2">
            <a:extLst>
              <a:ext uri="{FF2B5EF4-FFF2-40B4-BE49-F238E27FC236}">
                <a16:creationId xmlns:a16="http://schemas.microsoft.com/office/drawing/2014/main" id="{C79CC718-94F7-9C4F-AABE-B88362AC28F4}"/>
              </a:ext>
            </a:extLst>
          </p:cNvPr>
          <p:cNvSpPr txBox="1"/>
          <p:nvPr/>
        </p:nvSpPr>
        <p:spPr>
          <a:xfrm>
            <a:off x="794056" y="1494491"/>
            <a:ext cx="6386685" cy="369332"/>
          </a:xfrm>
          <a:prstGeom prst="rect">
            <a:avLst/>
          </a:prstGeom>
          <a:noFill/>
        </p:spPr>
        <p:txBody>
          <a:bodyPr wrap="none" rtlCol="0">
            <a:spAutoFit/>
          </a:bodyPr>
          <a:lstStyle/>
          <a:p>
            <a:pPr marL="285750" indent="-285750">
              <a:buClr>
                <a:srgbClr val="0000FF"/>
              </a:buClr>
              <a:buFont typeface="Wingdings" pitchFamily="2" charset="2"/>
              <a:buChar char="n"/>
            </a:pPr>
            <a:r>
              <a:rPr kumimoji="1" lang="zh-CN" altLang="en-US" dirty="0">
                <a:latin typeface="微软雅黑" panose="020B0503020204020204" pitchFamily="34" charset="-122"/>
                <a:ea typeface="微软雅黑" panose="020B0503020204020204" pitchFamily="34" charset="-122"/>
              </a:rPr>
              <a:t>假设训练数据集的样本数为</a:t>
            </a:r>
            <a:r>
              <a:rPr kumimoji="1" lang="en-US" altLang="zh-CN" dirty="0">
                <a:latin typeface="微软雅黑" panose="020B0503020204020204" pitchFamily="34" charset="-122"/>
                <a:ea typeface="微软雅黑" panose="020B0503020204020204" pitchFamily="34" charset="-122"/>
              </a:rPr>
              <a:t>n</a:t>
            </a:r>
            <a:r>
              <a:rPr kumimoji="1" lang="zh-CN" altLang="en-US" dirty="0">
                <a:latin typeface="微软雅黑" panose="020B0503020204020204" pitchFamily="34" charset="-122"/>
                <a:ea typeface="微软雅黑" panose="020B0503020204020204" pitchFamily="34" charset="-122"/>
              </a:rPr>
              <a:t>，根据交叉熵损失函数的定义</a:t>
            </a:r>
          </a:p>
        </p:txBody>
      </p:sp>
      <p:sp>
        <p:nvSpPr>
          <p:cNvPr id="7" name="文本框 6">
            <a:extLst>
              <a:ext uri="{FF2B5EF4-FFF2-40B4-BE49-F238E27FC236}">
                <a16:creationId xmlns:a16="http://schemas.microsoft.com/office/drawing/2014/main" id="{35A7F670-B69B-4A4A-99F5-98A1656752F4}"/>
              </a:ext>
            </a:extLst>
          </p:cNvPr>
          <p:cNvSpPr txBox="1"/>
          <p:nvPr/>
        </p:nvSpPr>
        <p:spPr>
          <a:xfrm>
            <a:off x="794055" y="2760235"/>
            <a:ext cx="2313069" cy="369332"/>
          </a:xfrm>
          <a:prstGeom prst="rect">
            <a:avLst/>
          </a:prstGeom>
          <a:noFill/>
        </p:spPr>
        <p:txBody>
          <a:bodyPr wrap="none" rtlCol="0">
            <a:spAutoFit/>
          </a:bodyPr>
          <a:lstStyle/>
          <a:p>
            <a:pPr marL="285750" indent="-285750">
              <a:buClr>
                <a:srgbClr val="0000FF"/>
              </a:buClr>
              <a:buFont typeface="Wingdings" pitchFamily="2" charset="2"/>
              <a:buChar char="n"/>
            </a:pPr>
            <a:r>
              <a:rPr kumimoji="1" lang="en-US" altLang="zh-CN" dirty="0" err="1">
                <a:latin typeface="微软雅黑" panose="020B0503020204020204" pitchFamily="34" charset="-122"/>
                <a:ea typeface="微软雅黑" panose="020B0503020204020204" pitchFamily="34" charset="-122"/>
              </a:rPr>
              <a:t>torch.nn</a:t>
            </a:r>
            <a:r>
              <a:rPr kumimoji="1" lang="zh-CN" altLang="en-US" dirty="0">
                <a:latin typeface="微软雅黑" panose="020B0503020204020204" pitchFamily="34" charset="-122"/>
                <a:ea typeface="微软雅黑" panose="020B0503020204020204" pitchFamily="34" charset="-122"/>
              </a:rPr>
              <a:t>中的实现</a:t>
            </a:r>
          </a:p>
        </p:txBody>
      </p:sp>
      <p:graphicFrame>
        <p:nvGraphicFramePr>
          <p:cNvPr id="10" name="表格 9">
            <a:extLst>
              <a:ext uri="{FF2B5EF4-FFF2-40B4-BE49-F238E27FC236}">
                <a16:creationId xmlns:a16="http://schemas.microsoft.com/office/drawing/2014/main" id="{188E3D82-B9B3-D24A-8346-3149DD32C084}"/>
              </a:ext>
            </a:extLst>
          </p:cNvPr>
          <p:cNvGraphicFramePr>
            <a:graphicFrameLocks noGrp="1"/>
          </p:cNvGraphicFramePr>
          <p:nvPr/>
        </p:nvGraphicFramePr>
        <p:xfrm>
          <a:off x="794055" y="3252198"/>
          <a:ext cx="8996775" cy="370840"/>
        </p:xfrm>
        <a:graphic>
          <a:graphicData uri="http://schemas.openxmlformats.org/drawingml/2006/table">
            <a:tbl>
              <a:tblPr firstRow="1" bandRow="1">
                <a:tableStyleId>{5C22544A-7EE6-4342-B048-85BDC9FD1C3A}</a:tableStyleId>
              </a:tblPr>
              <a:tblGrid>
                <a:gridCol w="529447">
                  <a:extLst>
                    <a:ext uri="{9D8B030D-6E8A-4147-A177-3AD203B41FA5}">
                      <a16:colId xmlns:a16="http://schemas.microsoft.com/office/drawing/2014/main" val="165004489"/>
                    </a:ext>
                  </a:extLst>
                </a:gridCol>
                <a:gridCol w="8467328">
                  <a:extLst>
                    <a:ext uri="{9D8B030D-6E8A-4147-A177-3AD203B41FA5}">
                      <a16:colId xmlns:a16="http://schemas.microsoft.com/office/drawing/2014/main" val="2610027987"/>
                    </a:ext>
                  </a:extLst>
                </a:gridCol>
              </a:tblGrid>
              <a:tr h="370840">
                <a:tc>
                  <a:txBody>
                    <a:bodyPr/>
                    <a:lstStyle/>
                    <a:p>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1</a:t>
                      </a:r>
                      <a:endParaRPr lang="zh-CN" altLang="en-US" sz="1600"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t>loss = </a:t>
                      </a:r>
                      <a:r>
                        <a:rPr lang="en-US" altLang="zh-CN" sz="1600" b="0" i="0" kern="1200" dirty="0" err="1">
                          <a:solidFill>
                            <a:schemeClr val="tx1"/>
                          </a:solidFill>
                          <a:effectLst/>
                          <a:latin typeface="Times New Roman" panose="02020603050405020304" pitchFamily="18" charset="0"/>
                          <a:ea typeface="+mn-ea"/>
                          <a:cs typeface="Times New Roman" panose="02020603050405020304" pitchFamily="18" charset="0"/>
                        </a:rPr>
                        <a:t>nn.CrossEntropyLoss</a:t>
                      </a:r>
                      <a: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t>()</a:t>
                      </a:r>
                      <a:endParaRPr lang="en" altLang="zh-CN" sz="16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93588950"/>
                  </a:ext>
                </a:extLst>
              </a:tr>
            </a:tbl>
          </a:graphicData>
        </a:graphic>
      </p:graphicFrame>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E238A84-D3A5-F74E-8A0D-55A66D0CF1F7}"/>
                  </a:ext>
                </a:extLst>
              </p:cNvPr>
              <p:cNvSpPr txBox="1"/>
              <p:nvPr/>
            </p:nvSpPr>
            <p:spPr>
              <a:xfrm>
                <a:off x="794055" y="3681618"/>
                <a:ext cx="8996775" cy="1089529"/>
              </a:xfrm>
              <a:prstGeom prst="rect">
                <a:avLst/>
              </a:prstGeom>
              <a:noFill/>
            </p:spPr>
            <p:txBody>
              <a:bodyPr wrap="square" rtlCol="0">
                <a:spAutoFit/>
              </a:bodyPr>
              <a:lstStyle/>
              <a:p>
                <a:pPr marL="285750" indent="-285750">
                  <a:lnSpc>
                    <a:spcPct val="120000"/>
                  </a:lnSpc>
                  <a:buClr>
                    <a:srgbClr val="0000FF"/>
                  </a:buClr>
                  <a:buFont typeface="Wingdings" pitchFamily="2" charset="2"/>
                  <a:buChar char="n"/>
                </a:pPr>
                <a:r>
                  <a:rPr kumimoji="1" lang="zh-CN" altLang="en-US" dirty="0">
                    <a:latin typeface="微软雅黑" panose="020B0503020204020204" pitchFamily="34" charset="-122"/>
                    <a:ea typeface="微软雅黑" panose="020B0503020204020204" pitchFamily="34" charset="-122"/>
                  </a:rPr>
                  <a:t>值得注意的是，</a:t>
                </a:r>
                <a:r>
                  <a:rPr lang="zh-CN" altLang="en-US" dirty="0">
                    <a:latin typeface="微软雅黑" panose="020B0503020204020204" pitchFamily="34" charset="-122"/>
                    <a:ea typeface="微软雅黑" panose="020B0503020204020204" pitchFamily="34" charset="-122"/>
                  </a:rPr>
                  <a:t>分开定义 </a:t>
                </a:r>
                <a14:m>
                  <m:oMath xmlns:m="http://schemas.openxmlformats.org/officeDocument/2006/math">
                    <m:r>
                      <a:rPr lang="en" altLang="zh-CN" b="1" i="0" dirty="0" smtClean="0">
                        <a:solidFill>
                          <a:srgbClr val="FF0000"/>
                        </a:solidFill>
                        <a:latin typeface="Cambria Math" panose="02040503050406030204" pitchFamily="18" charset="0"/>
                        <a:ea typeface="微软雅黑" panose="020B0503020204020204" pitchFamily="34" charset="-122"/>
                      </a:rPr>
                      <m:t>𝐬𝐨𝐟𝐭𝐦𝐚𝐱</m:t>
                    </m:r>
                  </m:oMath>
                </a14:m>
                <a:r>
                  <a:rPr lang="zh-CN" altLang="en-US" dirty="0">
                    <a:latin typeface="微软雅黑" panose="020B0503020204020204" pitchFamily="34" charset="-122"/>
                    <a:ea typeface="微软雅黑" panose="020B0503020204020204" pitchFamily="34" charset="-122"/>
                  </a:rPr>
                  <a:t> 运算和交叉熵损失函数可能会造成数值不稳定。因此，</a:t>
                </a:r>
                <a14:m>
                  <m:oMath xmlns:m="http://schemas.openxmlformats.org/officeDocument/2006/math">
                    <m:r>
                      <m:rPr>
                        <m:sty m:val="p"/>
                      </m:rPr>
                      <a:rPr lang="en" altLang="zh-CN" b="0" i="0" dirty="0" smtClean="0">
                        <a:solidFill>
                          <a:schemeClr val="tx1"/>
                        </a:solidFill>
                        <a:latin typeface="Cambria Math" panose="02040503050406030204" pitchFamily="18" charset="0"/>
                        <a:ea typeface="微软雅黑" panose="020B0503020204020204" pitchFamily="34" charset="-122"/>
                      </a:rPr>
                      <m:t>PyTorch</m:t>
                    </m:r>
                  </m:oMath>
                </a14:m>
                <a:r>
                  <a:rPr lang="zh-CN" altLang="en-US" dirty="0">
                    <a:latin typeface="微软雅黑" panose="020B0503020204020204" pitchFamily="34" charset="-122"/>
                    <a:ea typeface="微软雅黑" panose="020B0503020204020204" pitchFamily="34" charset="-122"/>
                  </a:rPr>
                  <a:t>提供了一个包括</a:t>
                </a:r>
                <a14:m>
                  <m:oMath xmlns:m="http://schemas.openxmlformats.org/officeDocument/2006/math">
                    <m:r>
                      <a:rPr lang="en-US" altLang="zh-CN" b="0" i="0" dirty="0" smtClean="0">
                        <a:solidFill>
                          <a:srgbClr val="FF0000"/>
                        </a:solidFill>
                        <a:latin typeface="Cambria Math" panose="02040503050406030204" pitchFamily="18" charset="0"/>
                        <a:ea typeface="微软雅黑" panose="020B0503020204020204" pitchFamily="34" charset="-122"/>
                      </a:rPr>
                      <m:t> </m:t>
                    </m:r>
                    <m:r>
                      <a:rPr lang="en" altLang="zh-CN" b="1" i="0" dirty="0" smtClean="0">
                        <a:solidFill>
                          <a:srgbClr val="FF0000"/>
                        </a:solidFill>
                        <a:latin typeface="Cambria Math" panose="02040503050406030204" pitchFamily="18" charset="0"/>
                        <a:ea typeface="微软雅黑" panose="020B0503020204020204" pitchFamily="34" charset="-122"/>
                      </a:rPr>
                      <m:t>𝐬𝐨𝐟𝐭𝐦𝐚𝐱</m:t>
                    </m:r>
                  </m:oMath>
                </a14:m>
                <a:r>
                  <a:rPr lang="zh-CN" altLang="en-US" dirty="0">
                    <a:latin typeface="微软雅黑" panose="020B0503020204020204" pitchFamily="34" charset="-122"/>
                    <a:ea typeface="微软雅黑" panose="020B0503020204020204" pitchFamily="34" charset="-122"/>
                  </a:rPr>
                  <a:t> 运算和交叉熵损失计算的函数。它的数值稳定性更好。</a:t>
                </a:r>
                <a:r>
                  <a:rPr kumimoji="1" lang="zh-CN" altLang="en-US" dirty="0">
                    <a:latin typeface="微软雅黑" panose="020B0503020204020204" pitchFamily="34" charset="-122"/>
                    <a:ea typeface="微软雅黑" panose="020B0503020204020204" pitchFamily="34" charset="-122"/>
                  </a:rPr>
                  <a:t>所以在输出层，我们不需要再进行</a:t>
                </a:r>
                <a14:m>
                  <m:oMath xmlns:m="http://schemas.openxmlformats.org/officeDocument/2006/math">
                    <m:r>
                      <a:rPr kumimoji="1" lang="en-US" altLang="zh-CN" b="0" i="0" dirty="0" smtClean="0">
                        <a:solidFill>
                          <a:srgbClr val="FF0000"/>
                        </a:solidFill>
                        <a:latin typeface="Cambria Math" panose="02040503050406030204" pitchFamily="18" charset="0"/>
                        <a:ea typeface="微软雅黑" panose="020B0503020204020204" pitchFamily="34" charset="-122"/>
                      </a:rPr>
                      <m:t> </m:t>
                    </m:r>
                    <m:r>
                      <a:rPr kumimoji="1" lang="en-US" altLang="zh-CN" b="1" i="0" dirty="0" smtClean="0">
                        <a:solidFill>
                          <a:srgbClr val="FF0000"/>
                        </a:solidFill>
                        <a:latin typeface="Cambria Math" panose="02040503050406030204" pitchFamily="18" charset="0"/>
                        <a:ea typeface="微软雅黑" panose="020B0503020204020204" pitchFamily="34" charset="-122"/>
                      </a:rPr>
                      <m:t>𝐬𝐨𝐟𝐭𝐦𝐚𝐱</m:t>
                    </m:r>
                  </m:oMath>
                </a14:m>
                <a:r>
                  <a:rPr kumimoji="1" lang="zh-CN" altLang="en-US" dirty="0">
                    <a:latin typeface="微软雅黑" panose="020B0503020204020204" pitchFamily="34" charset="-122"/>
                    <a:ea typeface="微软雅黑" panose="020B0503020204020204" pitchFamily="34" charset="-122"/>
                  </a:rPr>
                  <a:t> 操作</a:t>
                </a:r>
                <a:r>
                  <a:rPr kumimoji="1" lang="zh-CN" altLang="en-US" dirty="0"/>
                  <a:t>：</a:t>
                </a:r>
              </a:p>
            </p:txBody>
          </p:sp>
        </mc:Choice>
        <mc:Fallback xmlns="">
          <p:sp>
            <p:nvSpPr>
              <p:cNvPr id="9" name="文本框 8">
                <a:extLst>
                  <a:ext uri="{FF2B5EF4-FFF2-40B4-BE49-F238E27FC236}">
                    <a16:creationId xmlns:a16="http://schemas.microsoft.com/office/drawing/2014/main" id="{BE238A84-D3A5-F74E-8A0D-55A66D0CF1F7}"/>
                  </a:ext>
                </a:extLst>
              </p:cNvPr>
              <p:cNvSpPr txBox="1">
                <a:spLocks noRot="1" noChangeAspect="1" noMove="1" noResize="1" noEditPoints="1" noAdjustHandles="1" noChangeArrowheads="1" noChangeShapeType="1" noTextEdit="1"/>
              </p:cNvSpPr>
              <p:nvPr/>
            </p:nvSpPr>
            <p:spPr>
              <a:xfrm>
                <a:off x="794055" y="3681618"/>
                <a:ext cx="8996775" cy="1089529"/>
              </a:xfrm>
              <a:prstGeom prst="rect">
                <a:avLst/>
              </a:prstGeom>
              <a:blipFill>
                <a:blip r:embed="rId3"/>
                <a:stretch>
                  <a:fillRect l="-423" b="-4598"/>
                </a:stretch>
              </a:blipFill>
            </p:spPr>
            <p:txBody>
              <a:bodyPr/>
              <a:lstStyle/>
              <a:p>
                <a:r>
                  <a:rPr lang="zh-CN" altLang="en-US">
                    <a:noFill/>
                  </a:rPr>
                  <a:t> </a:t>
                </a:r>
              </a:p>
            </p:txBody>
          </p:sp>
        </mc:Fallback>
      </mc:AlternateContent>
      <p:graphicFrame>
        <p:nvGraphicFramePr>
          <p:cNvPr id="12" name="表格 11">
            <a:extLst>
              <a:ext uri="{FF2B5EF4-FFF2-40B4-BE49-F238E27FC236}">
                <a16:creationId xmlns:a16="http://schemas.microsoft.com/office/drawing/2014/main" id="{C52B210F-F926-AA4E-A0F5-B89D89ED31E7}"/>
              </a:ext>
            </a:extLst>
          </p:cNvPr>
          <p:cNvGraphicFramePr>
            <a:graphicFrameLocks noGrp="1"/>
          </p:cNvGraphicFramePr>
          <p:nvPr/>
        </p:nvGraphicFramePr>
        <p:xfrm>
          <a:off x="794055" y="4802432"/>
          <a:ext cx="8996775" cy="579120"/>
        </p:xfrm>
        <a:graphic>
          <a:graphicData uri="http://schemas.openxmlformats.org/drawingml/2006/table">
            <a:tbl>
              <a:tblPr firstRow="1" bandRow="1">
                <a:tableStyleId>{5C22544A-7EE6-4342-B048-85BDC9FD1C3A}</a:tableStyleId>
              </a:tblPr>
              <a:tblGrid>
                <a:gridCol w="529447">
                  <a:extLst>
                    <a:ext uri="{9D8B030D-6E8A-4147-A177-3AD203B41FA5}">
                      <a16:colId xmlns:a16="http://schemas.microsoft.com/office/drawing/2014/main" val="165004489"/>
                    </a:ext>
                  </a:extLst>
                </a:gridCol>
                <a:gridCol w="8467328">
                  <a:extLst>
                    <a:ext uri="{9D8B030D-6E8A-4147-A177-3AD203B41FA5}">
                      <a16:colId xmlns:a16="http://schemas.microsoft.com/office/drawing/2014/main" val="2610027987"/>
                    </a:ext>
                  </a:extLst>
                </a:gridCol>
              </a:tblGrid>
              <a:tr h="370840">
                <a:tc>
                  <a:txBody>
                    <a:bodyPr/>
                    <a:lstStyle/>
                    <a:p>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1</a:t>
                      </a:r>
                    </a:p>
                    <a:p>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2</a:t>
                      </a:r>
                      <a:endParaRPr lang="zh-CN" altLang="en-US" sz="1600"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t>def net(X): </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0" i="0" kern="1200" dirty="0">
                          <a:solidFill>
                            <a:schemeClr val="tx1"/>
                          </a:solidFill>
                          <a:effectLst/>
                          <a:latin typeface="Times New Roman" panose="02020603050405020304" pitchFamily="18" charset="0"/>
                          <a:ea typeface="+mn-ea"/>
                          <a:cs typeface="Times New Roman" panose="02020603050405020304" pitchFamily="18" charset="0"/>
                        </a:rPr>
                        <a:t>      </a:t>
                      </a:r>
                      <a: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t>return </a:t>
                      </a:r>
                      <a:r>
                        <a:rPr lang="en-US" altLang="zh-CN" sz="1600" b="0" i="0" kern="1200" dirty="0" err="1">
                          <a:solidFill>
                            <a:schemeClr val="tx1"/>
                          </a:solidFill>
                          <a:effectLst/>
                          <a:latin typeface="Times New Roman" panose="02020603050405020304" pitchFamily="18" charset="0"/>
                          <a:ea typeface="+mn-ea"/>
                          <a:cs typeface="Times New Roman" panose="02020603050405020304" pitchFamily="18" charset="0"/>
                        </a:rPr>
                        <a:t>softmax</a:t>
                      </a:r>
                      <a: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t>(</a:t>
                      </a:r>
                      <a:r>
                        <a:rPr lang="en-US" altLang="zh-CN" sz="1600" b="0" i="0" kern="1200" dirty="0" err="1">
                          <a:solidFill>
                            <a:schemeClr val="tx1"/>
                          </a:solidFill>
                          <a:effectLst/>
                          <a:latin typeface="Times New Roman" panose="02020603050405020304" pitchFamily="18" charset="0"/>
                          <a:ea typeface="+mn-ea"/>
                          <a:cs typeface="Times New Roman" panose="02020603050405020304" pitchFamily="18" charset="0"/>
                        </a:rPr>
                        <a:t>torch.mm</a:t>
                      </a:r>
                      <a: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t>(</a:t>
                      </a:r>
                      <a:r>
                        <a:rPr lang="en-US" altLang="zh-CN" sz="1600" b="0" i="0" kern="1200" dirty="0" err="1">
                          <a:solidFill>
                            <a:schemeClr val="tx1"/>
                          </a:solidFill>
                          <a:effectLst/>
                          <a:latin typeface="Times New Roman" panose="02020603050405020304" pitchFamily="18" charset="0"/>
                          <a:ea typeface="+mn-ea"/>
                          <a:cs typeface="Times New Roman" panose="02020603050405020304" pitchFamily="18" charset="0"/>
                        </a:rPr>
                        <a:t>X.view</a:t>
                      </a:r>
                      <a: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t>((-1, </a:t>
                      </a:r>
                      <a:r>
                        <a:rPr lang="en-US" altLang="zh-CN" sz="1600" b="0" i="0" kern="1200" dirty="0" err="1">
                          <a:solidFill>
                            <a:schemeClr val="tx1"/>
                          </a:solidFill>
                          <a:effectLst/>
                          <a:latin typeface="Times New Roman" panose="02020603050405020304" pitchFamily="18" charset="0"/>
                          <a:ea typeface="+mn-ea"/>
                          <a:cs typeface="Times New Roman" panose="02020603050405020304" pitchFamily="18" charset="0"/>
                        </a:rPr>
                        <a:t>num_inputs</a:t>
                      </a:r>
                      <a: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t>)), W) + b)</a:t>
                      </a:r>
                      <a:endParaRPr lang="en" altLang="zh-CN" sz="16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93588950"/>
                  </a:ext>
                </a:extLst>
              </a:tr>
            </a:tbl>
          </a:graphicData>
        </a:graphic>
      </p:graphicFrame>
      <p:graphicFrame>
        <p:nvGraphicFramePr>
          <p:cNvPr id="13" name="表格 12">
            <a:extLst>
              <a:ext uri="{FF2B5EF4-FFF2-40B4-BE49-F238E27FC236}">
                <a16:creationId xmlns:a16="http://schemas.microsoft.com/office/drawing/2014/main" id="{B4FED685-7BED-6341-8FA1-7F98E6F26724}"/>
              </a:ext>
            </a:extLst>
          </p:cNvPr>
          <p:cNvGraphicFramePr>
            <a:graphicFrameLocks noGrp="1"/>
          </p:cNvGraphicFramePr>
          <p:nvPr/>
        </p:nvGraphicFramePr>
        <p:xfrm>
          <a:off x="794055" y="5944219"/>
          <a:ext cx="8996775" cy="579120"/>
        </p:xfrm>
        <a:graphic>
          <a:graphicData uri="http://schemas.openxmlformats.org/drawingml/2006/table">
            <a:tbl>
              <a:tblPr firstRow="1" bandRow="1">
                <a:tableStyleId>{5C22544A-7EE6-4342-B048-85BDC9FD1C3A}</a:tableStyleId>
              </a:tblPr>
              <a:tblGrid>
                <a:gridCol w="557727">
                  <a:extLst>
                    <a:ext uri="{9D8B030D-6E8A-4147-A177-3AD203B41FA5}">
                      <a16:colId xmlns:a16="http://schemas.microsoft.com/office/drawing/2014/main" val="165004489"/>
                    </a:ext>
                  </a:extLst>
                </a:gridCol>
                <a:gridCol w="8439048">
                  <a:extLst>
                    <a:ext uri="{9D8B030D-6E8A-4147-A177-3AD203B41FA5}">
                      <a16:colId xmlns:a16="http://schemas.microsoft.com/office/drawing/2014/main" val="2610027987"/>
                    </a:ext>
                  </a:extLst>
                </a:gridCol>
              </a:tblGrid>
              <a:tr h="370840">
                <a:tc>
                  <a:txBody>
                    <a:bodyPr/>
                    <a:lstStyle/>
                    <a:p>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1</a:t>
                      </a:r>
                    </a:p>
                    <a:p>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2</a:t>
                      </a:r>
                      <a:endParaRPr lang="zh-CN" altLang="en-US" sz="1600"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t>def net(X): </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0" i="0" kern="1200" dirty="0">
                          <a:solidFill>
                            <a:schemeClr val="tx1"/>
                          </a:solidFill>
                          <a:effectLst/>
                          <a:latin typeface="Times New Roman" panose="02020603050405020304" pitchFamily="18" charset="0"/>
                          <a:ea typeface="+mn-ea"/>
                          <a:cs typeface="Times New Roman" panose="02020603050405020304" pitchFamily="18" charset="0"/>
                        </a:rPr>
                        <a:t>      </a:t>
                      </a:r>
                      <a: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t>return </a:t>
                      </a:r>
                      <a:r>
                        <a:rPr lang="en-US" altLang="zh-CN" sz="1600" b="0" i="0" kern="1200" dirty="0" err="1">
                          <a:solidFill>
                            <a:schemeClr val="tx1"/>
                          </a:solidFill>
                          <a:effectLst/>
                          <a:latin typeface="Times New Roman" panose="02020603050405020304" pitchFamily="18" charset="0"/>
                          <a:ea typeface="+mn-ea"/>
                          <a:cs typeface="Times New Roman" panose="02020603050405020304" pitchFamily="18" charset="0"/>
                        </a:rPr>
                        <a:t>torch.mm</a:t>
                      </a:r>
                      <a: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t>(</a:t>
                      </a:r>
                      <a:r>
                        <a:rPr lang="en-US" altLang="zh-CN" sz="1600" b="0" i="0" kern="1200" dirty="0" err="1">
                          <a:solidFill>
                            <a:schemeClr val="tx1"/>
                          </a:solidFill>
                          <a:effectLst/>
                          <a:latin typeface="Times New Roman" panose="02020603050405020304" pitchFamily="18" charset="0"/>
                          <a:ea typeface="+mn-ea"/>
                          <a:cs typeface="Times New Roman" panose="02020603050405020304" pitchFamily="18" charset="0"/>
                        </a:rPr>
                        <a:t>X.view</a:t>
                      </a:r>
                      <a: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t>((-1, </a:t>
                      </a:r>
                      <a:r>
                        <a:rPr lang="en-US" altLang="zh-CN" sz="1600" b="0" i="0" kern="1200" dirty="0" err="1">
                          <a:solidFill>
                            <a:schemeClr val="tx1"/>
                          </a:solidFill>
                          <a:effectLst/>
                          <a:latin typeface="Times New Roman" panose="02020603050405020304" pitchFamily="18" charset="0"/>
                          <a:ea typeface="+mn-ea"/>
                          <a:cs typeface="Times New Roman" panose="02020603050405020304" pitchFamily="18" charset="0"/>
                        </a:rPr>
                        <a:t>num_inputs</a:t>
                      </a:r>
                      <a: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t>)), W) + b</a:t>
                      </a:r>
                      <a:endParaRPr lang="en" altLang="zh-CN" sz="16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93588950"/>
                  </a:ext>
                </a:extLst>
              </a:tr>
            </a:tbl>
          </a:graphicData>
        </a:graphic>
      </p:graphicFrame>
      <p:sp>
        <p:nvSpPr>
          <p:cNvPr id="11" name="下箭头 10">
            <a:extLst>
              <a:ext uri="{FF2B5EF4-FFF2-40B4-BE49-F238E27FC236}">
                <a16:creationId xmlns:a16="http://schemas.microsoft.com/office/drawing/2014/main" id="{6892920C-4EA3-3248-8621-70D9FDCC0691}"/>
              </a:ext>
            </a:extLst>
          </p:cNvPr>
          <p:cNvSpPr/>
          <p:nvPr/>
        </p:nvSpPr>
        <p:spPr>
          <a:xfrm>
            <a:off x="5071744" y="5506497"/>
            <a:ext cx="441396" cy="37373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BEA7ACAF-3C83-2C46-8664-4038A18CFA12}"/>
                  </a:ext>
                </a:extLst>
              </p:cNvPr>
              <p:cNvSpPr txBox="1"/>
              <p:nvPr/>
            </p:nvSpPr>
            <p:spPr>
              <a:xfrm>
                <a:off x="3874721" y="1986454"/>
                <a:ext cx="4963730" cy="6486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ea typeface="Cambria Math" panose="02040503050406030204" pitchFamily="18" charset="0"/>
                        </a:rPr>
                        <m:t>ℓ</m:t>
                      </m:r>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𝜃</m:t>
                          </m:r>
                        </m:e>
                      </m:d>
                      <m:r>
                        <a:rPr kumimoji="1" lang="en-US" altLang="zh-CN" b="0" i="1" smtClean="0">
                          <a:latin typeface="Cambria Math" panose="02040503050406030204" pitchFamily="18" charset="0"/>
                          <a:ea typeface="Cambria Math" panose="02040503050406030204" pitchFamily="18" charset="0"/>
                        </a:rPr>
                        <m:t>=</m:t>
                      </m:r>
                      <m:f>
                        <m:fPr>
                          <m:ctrlPr>
                            <a:rPr kumimoji="1" lang="en-US" altLang="zh-CN" i="1">
                              <a:latin typeface="Cambria Math" panose="02040503050406030204" pitchFamily="18" charset="0"/>
                            </a:rPr>
                          </m:ctrlPr>
                        </m:fPr>
                        <m:num>
                          <m:r>
                            <a:rPr kumimoji="1" lang="en-US" altLang="zh-CN" i="1">
                              <a:latin typeface="Cambria Math" panose="02040503050406030204" pitchFamily="18" charset="0"/>
                            </a:rPr>
                            <m:t>1</m:t>
                          </m:r>
                        </m:num>
                        <m:den>
                          <m:r>
                            <a:rPr kumimoji="1" lang="en-US" altLang="zh-CN" i="1">
                              <a:latin typeface="Cambria Math" panose="02040503050406030204" pitchFamily="18" charset="0"/>
                            </a:rPr>
                            <m:t>𝑛</m:t>
                          </m:r>
                        </m:den>
                      </m:f>
                      <m:nary>
                        <m:naryPr>
                          <m:chr m:val="∑"/>
                          <m:limLoc m:val="subSup"/>
                          <m:ctrlPr>
                            <a:rPr kumimoji="1" lang="en-US" altLang="zh-CN" i="1">
                              <a:latin typeface="Cambria Math" panose="02040503050406030204" pitchFamily="18" charset="0"/>
                            </a:rPr>
                          </m:ctrlPr>
                        </m:naryPr>
                        <m:sub>
                          <m:r>
                            <m:rPr>
                              <m:brk m:alnAt="25"/>
                            </m:rPr>
                            <a:rPr kumimoji="1" lang="en-US" altLang="zh-CN" i="1">
                              <a:latin typeface="Cambria Math" panose="02040503050406030204" pitchFamily="18" charset="0"/>
                            </a:rPr>
                            <m:t>𝑖</m:t>
                          </m:r>
                          <m:r>
                            <a:rPr kumimoji="1" lang="en-US" altLang="zh-CN" i="1">
                              <a:latin typeface="Cambria Math" panose="02040503050406030204" pitchFamily="18" charset="0"/>
                            </a:rPr>
                            <m:t>=1</m:t>
                          </m:r>
                        </m:sub>
                        <m:sup>
                          <m:r>
                            <a:rPr kumimoji="1" lang="en-US" altLang="zh-CN" i="1">
                              <a:latin typeface="Cambria Math" panose="02040503050406030204" pitchFamily="18" charset="0"/>
                            </a:rPr>
                            <m:t>𝑛</m:t>
                          </m:r>
                        </m:sup>
                        <m:e>
                          <m:r>
                            <a:rPr kumimoji="1" lang="en-US" altLang="zh-CN" i="1">
                              <a:latin typeface="Cambria Math" panose="02040503050406030204" pitchFamily="18" charset="0"/>
                            </a:rPr>
                            <m:t>𝐻</m:t>
                          </m:r>
                          <m:r>
                            <a:rPr kumimoji="1" lang="en-US" altLang="zh-CN" i="1">
                              <a:latin typeface="Cambria Math" panose="02040503050406030204" pitchFamily="18" charset="0"/>
                            </a:rPr>
                            <m:t>(</m:t>
                          </m:r>
                          <m:sSup>
                            <m:sSupPr>
                              <m:ctrlPr>
                                <a:rPr kumimoji="1" lang="en-US" altLang="zh-CN" i="1">
                                  <a:latin typeface="Cambria Math" panose="02040503050406030204" pitchFamily="18" charset="0"/>
                                  <a:ea typeface="Cambria Math" panose="02040503050406030204" pitchFamily="18" charset="0"/>
                                </a:rPr>
                              </m:ctrlPr>
                            </m:sSupPr>
                            <m:e>
                              <m:acc>
                                <m:accPr>
                                  <m:chr m:val="̂"/>
                                  <m:ctrlPr>
                                    <a:rPr kumimoji="1" lang="en-US" altLang="zh-CN" i="1">
                                      <a:latin typeface="Cambria Math" panose="02040503050406030204" pitchFamily="18" charset="0"/>
                                      <a:ea typeface="Cambria Math" panose="02040503050406030204" pitchFamily="18" charset="0"/>
                                    </a:rPr>
                                  </m:ctrlPr>
                                </m:accPr>
                                <m:e>
                                  <m:r>
                                    <a:rPr kumimoji="1" lang="en-US" altLang="zh-CN" i="1">
                                      <a:latin typeface="Cambria Math" panose="02040503050406030204" pitchFamily="18" charset="0"/>
                                      <a:ea typeface="Cambria Math" panose="02040503050406030204" pitchFamily="18" charset="0"/>
                                    </a:rPr>
                                    <m:t>𝑦</m:t>
                                  </m:r>
                                </m:e>
                              </m:acc>
                            </m:e>
                            <m:sup>
                              <m:d>
                                <m:dPr>
                                  <m:ctrlPr>
                                    <a:rPr kumimoji="1" lang="en-US" altLang="zh-CN" i="1">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𝑖</m:t>
                                  </m:r>
                                </m:e>
                              </m:d>
                            </m:sup>
                          </m:sSup>
                          <m:r>
                            <a:rPr kumimoji="1" lang="en-US" altLang="zh-CN" b="0" i="1" smtClean="0">
                              <a:latin typeface="Cambria Math" panose="02040503050406030204" pitchFamily="18" charset="0"/>
                              <a:ea typeface="Cambria Math" panose="02040503050406030204" pitchFamily="18" charset="0"/>
                            </a:rPr>
                            <m:t>,</m:t>
                          </m:r>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𝑦</m:t>
                              </m:r>
                            </m:e>
                            <m:sup>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𝑖</m:t>
                                  </m:r>
                                </m:e>
                              </m:d>
                            </m:sup>
                          </m:sSup>
                          <m:r>
                            <a:rPr kumimoji="1" lang="en-US" altLang="zh-CN" i="1">
                              <a:latin typeface="Cambria Math" panose="02040503050406030204" pitchFamily="18" charset="0"/>
                            </a:rPr>
                            <m:t>)</m:t>
                          </m:r>
                        </m:e>
                      </m:nary>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m:t>
                          </m:r>
                        </m:num>
                        <m:den>
                          <m:r>
                            <a:rPr kumimoji="1" lang="en-US" altLang="zh-CN" b="0" i="1" smtClean="0">
                              <a:latin typeface="Cambria Math" panose="02040503050406030204" pitchFamily="18" charset="0"/>
                            </a:rPr>
                            <m:t>𝑛</m:t>
                          </m:r>
                        </m:den>
                      </m:f>
                      <m:nary>
                        <m:naryPr>
                          <m:chr m:val="∑"/>
                          <m:limLoc m:val="subSup"/>
                          <m:ctrlPr>
                            <a:rPr kumimoji="1" lang="en-US" altLang="zh-CN" b="0" i="1" smtClean="0">
                              <a:latin typeface="Cambria Math" panose="02040503050406030204" pitchFamily="18" charset="0"/>
                            </a:rPr>
                          </m:ctrlPr>
                        </m:naryPr>
                        <m:sub>
                          <m:r>
                            <m:rPr>
                              <m:brk m:alnAt="25"/>
                            </m:rPr>
                            <a:rPr kumimoji="1" lang="en-US" altLang="zh-CN" b="0" i="1" smtClean="0">
                              <a:latin typeface="Cambria Math" panose="02040503050406030204" pitchFamily="18" charset="0"/>
                            </a:rPr>
                            <m:t>𝑖</m:t>
                          </m:r>
                          <m:r>
                            <a:rPr kumimoji="1" lang="en-US" altLang="zh-CN" b="0" i="1" smtClean="0">
                              <a:latin typeface="Cambria Math" panose="02040503050406030204" pitchFamily="18" charset="0"/>
                            </a:rPr>
                            <m:t>=1</m:t>
                          </m:r>
                        </m:sub>
                        <m:sup>
                          <m:r>
                            <a:rPr kumimoji="1" lang="en-US" altLang="zh-CN" b="0" i="1" smtClean="0">
                              <a:latin typeface="Cambria Math" panose="02040503050406030204" pitchFamily="18" charset="0"/>
                            </a:rPr>
                            <m:t>𝑛</m:t>
                          </m:r>
                        </m:sup>
                        <m:e>
                          <m:r>
                            <m:rPr>
                              <m:sty m:val="p"/>
                            </m:rPr>
                            <a:rPr kumimoji="1" lang="en-US" altLang="zh-CN" b="0" i="0" smtClean="0">
                              <a:latin typeface="Cambria Math" panose="02040503050406030204" pitchFamily="18" charset="0"/>
                            </a:rPr>
                            <m:t>log</m:t>
                          </m:r>
                          <m:sSubSup>
                            <m:sSubSupPr>
                              <m:ctrlPr>
                                <a:rPr kumimoji="1" lang="en-US" altLang="zh-CN" b="0" i="1" smtClean="0">
                                  <a:latin typeface="Cambria Math" panose="02040503050406030204" pitchFamily="18" charset="0"/>
                                  <a:ea typeface="Cambria Math" panose="02040503050406030204" pitchFamily="18" charset="0"/>
                                </a:rPr>
                              </m:ctrlPr>
                            </m:sSubSupPr>
                            <m:e>
                              <m:acc>
                                <m:accPr>
                                  <m:chr m:val="̂"/>
                                  <m:ctrlPr>
                                    <a:rPr kumimoji="1" lang="en-US" altLang="zh-CN" b="0" i="1" smtClean="0">
                                      <a:latin typeface="Cambria Math" panose="02040503050406030204" pitchFamily="18" charset="0"/>
                                      <a:ea typeface="Cambria Math" panose="02040503050406030204" pitchFamily="18" charset="0"/>
                                    </a:rPr>
                                  </m:ctrlPr>
                                </m:accPr>
                                <m:e>
                                  <m:r>
                                    <a:rPr kumimoji="1" lang="en-US" altLang="zh-CN" b="0" i="1" smtClean="0">
                                      <a:latin typeface="Cambria Math" panose="02040503050406030204" pitchFamily="18" charset="0"/>
                                      <a:ea typeface="Cambria Math" panose="02040503050406030204" pitchFamily="18" charset="0"/>
                                    </a:rPr>
                                    <m:t>𝑦</m:t>
                                  </m:r>
                                </m:e>
                              </m:acc>
                            </m:e>
                            <m:sub>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𝑦</m:t>
                                  </m:r>
                                </m:e>
                                <m:sup>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𝑖</m:t>
                                      </m:r>
                                    </m:e>
                                  </m:d>
                                </m:sup>
                              </m:sSup>
                            </m:sub>
                            <m:sup>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𝑖</m:t>
                                  </m:r>
                                </m:e>
                              </m:d>
                            </m:sup>
                          </m:sSubSup>
                        </m:e>
                      </m:nary>
                    </m:oMath>
                  </m:oMathPara>
                </a14:m>
                <a:endParaRPr kumimoji="1" lang="zh-CN" altLang="en-US" dirty="0"/>
              </a:p>
            </p:txBody>
          </p:sp>
        </mc:Choice>
        <mc:Fallback xmlns="">
          <p:sp>
            <p:nvSpPr>
              <p:cNvPr id="14" name="文本框 13">
                <a:extLst>
                  <a:ext uri="{FF2B5EF4-FFF2-40B4-BE49-F238E27FC236}">
                    <a16:creationId xmlns:a16="http://schemas.microsoft.com/office/drawing/2014/main" id="{BEA7ACAF-3C83-2C46-8664-4038A18CFA12}"/>
                  </a:ext>
                </a:extLst>
              </p:cNvPr>
              <p:cNvSpPr txBox="1">
                <a:spLocks noRot="1" noChangeAspect="1" noMove="1" noResize="1" noEditPoints="1" noAdjustHandles="1" noChangeArrowheads="1" noChangeShapeType="1" noTextEdit="1"/>
              </p:cNvSpPr>
              <p:nvPr/>
            </p:nvSpPr>
            <p:spPr>
              <a:xfrm>
                <a:off x="3874721" y="1986454"/>
                <a:ext cx="4963730" cy="648639"/>
              </a:xfrm>
              <a:prstGeom prst="rect">
                <a:avLst/>
              </a:prstGeom>
              <a:blipFill>
                <a:blip r:embed="rId4"/>
                <a:stretch>
                  <a:fillRect t="-149020" b="-2196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442274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Microsoft YaHei" panose="020B0503020204020204" pitchFamily="34" charset="-122"/>
                <a:ea typeface="Microsoft YaHei" panose="020B0503020204020204" pitchFamily="34" charset="-122"/>
              </a:rPr>
              <a:t>3.4</a:t>
            </a:r>
            <a:r>
              <a:rPr lang="zh-CN" altLang="en-US" sz="2800" b="1" dirty="0">
                <a:solidFill>
                  <a:srgbClr val="000000"/>
                </a:solidFill>
                <a:latin typeface="Microsoft YaHei" panose="020B0503020204020204" pitchFamily="34" charset="-122"/>
                <a:ea typeface="Microsoft YaHei" panose="020B0503020204020204" pitchFamily="34" charset="-122"/>
              </a:rPr>
              <a:t> </a:t>
            </a:r>
            <a:r>
              <a:rPr kumimoji="1" lang="zh-CN" altLang="en-US" sz="2800" b="1" dirty="0">
                <a:latin typeface="Microsoft YaHei" panose="020B0503020204020204" pitchFamily="34" charset="-122"/>
                <a:ea typeface="Microsoft YaHei" panose="020B0503020204020204" pitchFamily="34" charset="-122"/>
              </a:rPr>
              <a:t>模型预测及评价（分类问题）</a:t>
            </a:r>
            <a:endParaRPr lang="en-US" altLang="zh-CN" sz="2800" b="1" dirty="0">
              <a:solidFill>
                <a:srgbClr val="000000"/>
              </a:solidFill>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73D8AA3C-2D15-9C47-B1D9-4BB05B443AC5}"/>
              </a:ext>
            </a:extLst>
          </p:cNvPr>
          <p:cNvSpPr txBox="1"/>
          <p:nvPr/>
        </p:nvSpPr>
        <p:spPr>
          <a:xfrm>
            <a:off x="777846" y="910195"/>
            <a:ext cx="4185761" cy="461665"/>
          </a:xfrm>
          <a:prstGeom prst="rect">
            <a:avLst/>
          </a:prstGeom>
          <a:noFill/>
        </p:spPr>
        <p:txBody>
          <a:bodyPr wrap="none" rtlCol="0">
            <a:spAutoFit/>
          </a:bodyPr>
          <a:lstStyle/>
          <a:p>
            <a:r>
              <a:rPr kumimoji="1" lang="zh-CN" altLang="en-US" sz="2400" b="1" dirty="0">
                <a:solidFill>
                  <a:srgbClr val="0000FF"/>
                </a:solidFill>
                <a:latin typeface="微软雅黑" panose="020B0503020204020204" pitchFamily="34" charset="-122"/>
                <a:ea typeface="微软雅黑" panose="020B0503020204020204" pitchFamily="34" charset="-122"/>
              </a:rPr>
              <a:t>模型预测及评价（分类问题）</a:t>
            </a:r>
          </a:p>
        </p:txBody>
      </p:sp>
      <p:sp>
        <p:nvSpPr>
          <p:cNvPr id="2" name="矩形 1">
            <a:extLst>
              <a:ext uri="{FF2B5EF4-FFF2-40B4-BE49-F238E27FC236}">
                <a16:creationId xmlns:a16="http://schemas.microsoft.com/office/drawing/2014/main" id="{BC0404B0-48B6-5248-87D5-EA82A4CBC1E0}"/>
              </a:ext>
            </a:extLst>
          </p:cNvPr>
          <p:cNvSpPr/>
          <p:nvPr/>
        </p:nvSpPr>
        <p:spPr>
          <a:xfrm>
            <a:off x="783038" y="1511313"/>
            <a:ext cx="10300058" cy="923330"/>
          </a:xfrm>
          <a:prstGeom prst="rect">
            <a:avLst/>
          </a:prstGeom>
        </p:spPr>
        <p:txBody>
          <a:bodyPr wrap="square">
            <a:spAutoFit/>
          </a:bodyPr>
          <a:lstStyle/>
          <a:p>
            <a:pPr marL="285750" indent="-285750">
              <a:buClr>
                <a:srgbClr val="0000FF"/>
              </a:buClr>
              <a:buFont typeface="Wingdings" pitchFamily="2" charset="2"/>
              <a:buChar char="n"/>
            </a:pPr>
            <a:r>
              <a:rPr lang="zh-CN" altLang="en-US" dirty="0">
                <a:latin typeface="微软雅黑" panose="020B0503020204020204" pitchFamily="34" charset="-122"/>
                <a:ea typeface="微软雅黑" panose="020B0503020204020204" pitchFamily="34" charset="-122"/>
              </a:rPr>
              <a:t>对于分类问题，给定任一样本特征，模型可以预测每个输出类别的概率。通常，我们把预测概率最大的类别作为输出类别。如果它与真实类别（标签）一致，说明这次预测是正确的。我们使用准确率（</a:t>
            </a:r>
            <a:r>
              <a:rPr lang="en" altLang="zh-CN" dirty="0">
                <a:latin typeface="微软雅黑" panose="020B0503020204020204" pitchFamily="34" charset="-122"/>
                <a:ea typeface="微软雅黑" panose="020B0503020204020204" pitchFamily="34" charset="-122"/>
              </a:rPr>
              <a:t>accuracy</a:t>
            </a:r>
            <a:r>
              <a:rPr lang="zh-CN" altLang="e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来评价模型的表现。它等于正确预测数量与总预测数量之比。</a:t>
            </a:r>
          </a:p>
        </p:txBody>
      </p:sp>
      <p:graphicFrame>
        <p:nvGraphicFramePr>
          <p:cNvPr id="7" name="表格 6">
            <a:extLst>
              <a:ext uri="{FF2B5EF4-FFF2-40B4-BE49-F238E27FC236}">
                <a16:creationId xmlns:a16="http://schemas.microsoft.com/office/drawing/2014/main" id="{AA2FCECF-6380-C541-AA72-C9796E2D89A9}"/>
              </a:ext>
            </a:extLst>
          </p:cNvPr>
          <p:cNvGraphicFramePr>
            <a:graphicFrameLocks noGrp="1"/>
          </p:cNvGraphicFramePr>
          <p:nvPr/>
        </p:nvGraphicFramePr>
        <p:xfrm>
          <a:off x="783038" y="3082881"/>
          <a:ext cx="8996775" cy="579120"/>
        </p:xfrm>
        <a:graphic>
          <a:graphicData uri="http://schemas.openxmlformats.org/drawingml/2006/table">
            <a:tbl>
              <a:tblPr firstRow="1" bandRow="1">
                <a:tableStyleId>{5C22544A-7EE6-4342-B048-85BDC9FD1C3A}</a:tableStyleId>
              </a:tblPr>
              <a:tblGrid>
                <a:gridCol w="472886">
                  <a:extLst>
                    <a:ext uri="{9D8B030D-6E8A-4147-A177-3AD203B41FA5}">
                      <a16:colId xmlns:a16="http://schemas.microsoft.com/office/drawing/2014/main" val="165004489"/>
                    </a:ext>
                  </a:extLst>
                </a:gridCol>
                <a:gridCol w="8523889">
                  <a:extLst>
                    <a:ext uri="{9D8B030D-6E8A-4147-A177-3AD203B41FA5}">
                      <a16:colId xmlns:a16="http://schemas.microsoft.com/office/drawing/2014/main" val="2610027987"/>
                    </a:ext>
                  </a:extLst>
                </a:gridCol>
              </a:tblGrid>
              <a:tr h="370840">
                <a:tc>
                  <a:txBody>
                    <a:bodyPr/>
                    <a:lstStyle/>
                    <a:p>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1</a:t>
                      </a:r>
                    </a:p>
                    <a:p>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2</a:t>
                      </a:r>
                      <a:endParaRPr lang="zh-CN" altLang="en-US" sz="1600"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t>def accuracy(</a:t>
                      </a:r>
                      <a:r>
                        <a:rPr lang="en-US" altLang="zh-CN" sz="1600" b="0" i="0" kern="1200" dirty="0" err="1">
                          <a:solidFill>
                            <a:schemeClr val="tx1"/>
                          </a:solidFill>
                          <a:effectLst/>
                          <a:latin typeface="Times New Roman" panose="02020603050405020304" pitchFamily="18" charset="0"/>
                          <a:ea typeface="+mn-ea"/>
                          <a:cs typeface="Times New Roman" panose="02020603050405020304" pitchFamily="18" charset="0"/>
                        </a:rPr>
                        <a:t>y_hat</a:t>
                      </a:r>
                      <a: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t>, y): </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0" i="0" kern="1200" dirty="0">
                          <a:solidFill>
                            <a:schemeClr val="tx1"/>
                          </a:solidFill>
                          <a:effectLst/>
                          <a:latin typeface="Times New Roman" panose="02020603050405020304" pitchFamily="18" charset="0"/>
                          <a:ea typeface="+mn-ea"/>
                          <a:cs typeface="Times New Roman" panose="02020603050405020304" pitchFamily="18" charset="0"/>
                        </a:rPr>
                        <a:t>       </a:t>
                      </a:r>
                      <a: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t>return (</a:t>
                      </a:r>
                      <a:r>
                        <a:rPr lang="en-US" altLang="zh-CN" sz="1600" b="0" i="0" kern="1200" dirty="0" err="1">
                          <a:solidFill>
                            <a:schemeClr val="tx1"/>
                          </a:solidFill>
                          <a:effectLst/>
                          <a:latin typeface="Times New Roman" panose="02020603050405020304" pitchFamily="18" charset="0"/>
                          <a:ea typeface="+mn-ea"/>
                          <a:cs typeface="Times New Roman" panose="02020603050405020304" pitchFamily="18" charset="0"/>
                        </a:rPr>
                        <a:t>y_hat.argmax</a:t>
                      </a:r>
                      <a: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t>(dim=1) == y).float().mean().item()</a:t>
                      </a:r>
                      <a:endParaRPr lang="en" altLang="zh-CN" sz="16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93588950"/>
                  </a:ext>
                </a:extLst>
              </a:tr>
            </a:tbl>
          </a:graphicData>
        </a:graphic>
      </p:graphicFrame>
      <p:sp>
        <p:nvSpPr>
          <p:cNvPr id="3" name="文本框 2">
            <a:extLst>
              <a:ext uri="{FF2B5EF4-FFF2-40B4-BE49-F238E27FC236}">
                <a16:creationId xmlns:a16="http://schemas.microsoft.com/office/drawing/2014/main" id="{736309F5-0626-B14C-8228-C2A3DC893CA7}"/>
              </a:ext>
            </a:extLst>
          </p:cNvPr>
          <p:cNvSpPr txBox="1"/>
          <p:nvPr/>
        </p:nvSpPr>
        <p:spPr>
          <a:xfrm>
            <a:off x="783038" y="2574096"/>
            <a:ext cx="4166525" cy="369332"/>
          </a:xfrm>
          <a:prstGeom prst="rect">
            <a:avLst/>
          </a:prstGeom>
          <a:noFill/>
        </p:spPr>
        <p:txBody>
          <a:bodyPr wrap="none" rtlCol="0">
            <a:spAutoFit/>
          </a:bodyPr>
          <a:lstStyle/>
          <a:p>
            <a:pPr marL="285750" indent="-285750">
              <a:buClr>
                <a:srgbClr val="0000FF"/>
              </a:buClr>
              <a:buFont typeface="Wingdings" pitchFamily="2" charset="2"/>
              <a:buChar char="n"/>
            </a:pPr>
            <a:r>
              <a:rPr kumimoji="1" lang="zh-CN" altLang="en-US" dirty="0">
                <a:latin typeface="微软雅黑" panose="020B0503020204020204" pitchFamily="34" charset="-122"/>
                <a:ea typeface="微软雅黑" panose="020B0503020204020204" pitchFamily="34" charset="-122"/>
              </a:rPr>
              <a:t>下面我们给出准确率计算函数的实现</a:t>
            </a:r>
          </a:p>
        </p:txBody>
      </p:sp>
      <p:graphicFrame>
        <p:nvGraphicFramePr>
          <p:cNvPr id="8" name="表格 7">
            <a:extLst>
              <a:ext uri="{FF2B5EF4-FFF2-40B4-BE49-F238E27FC236}">
                <a16:creationId xmlns:a16="http://schemas.microsoft.com/office/drawing/2014/main" id="{41D68006-4839-9645-A990-57901B2E92DA}"/>
              </a:ext>
            </a:extLst>
          </p:cNvPr>
          <p:cNvGraphicFramePr>
            <a:graphicFrameLocks noGrp="1"/>
          </p:cNvGraphicFramePr>
          <p:nvPr/>
        </p:nvGraphicFramePr>
        <p:xfrm>
          <a:off x="783038" y="4475515"/>
          <a:ext cx="8996775" cy="1554480"/>
        </p:xfrm>
        <a:graphic>
          <a:graphicData uri="http://schemas.openxmlformats.org/drawingml/2006/table">
            <a:tbl>
              <a:tblPr firstRow="1" bandRow="1">
                <a:tableStyleId>{5C22544A-7EE6-4342-B048-85BDC9FD1C3A}</a:tableStyleId>
              </a:tblPr>
              <a:tblGrid>
                <a:gridCol w="510593">
                  <a:extLst>
                    <a:ext uri="{9D8B030D-6E8A-4147-A177-3AD203B41FA5}">
                      <a16:colId xmlns:a16="http://schemas.microsoft.com/office/drawing/2014/main" val="165004489"/>
                    </a:ext>
                  </a:extLst>
                </a:gridCol>
                <a:gridCol w="8486182">
                  <a:extLst>
                    <a:ext uri="{9D8B030D-6E8A-4147-A177-3AD203B41FA5}">
                      <a16:colId xmlns:a16="http://schemas.microsoft.com/office/drawing/2014/main" val="2610027987"/>
                    </a:ext>
                  </a:extLst>
                </a:gridCol>
              </a:tblGrid>
              <a:tr h="370840">
                <a:tc>
                  <a:txBody>
                    <a:bodyPr/>
                    <a:lstStyle/>
                    <a:p>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1</a:t>
                      </a:r>
                    </a:p>
                    <a:p>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2</a:t>
                      </a:r>
                    </a:p>
                    <a:p>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3</a:t>
                      </a:r>
                    </a:p>
                    <a:p>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4</a:t>
                      </a:r>
                    </a:p>
                    <a:p>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5</a:t>
                      </a:r>
                    </a:p>
                    <a:p>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6</a:t>
                      </a:r>
                      <a:endParaRPr lang="zh-CN" altLang="en-US" sz="1600"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t>def </a:t>
                      </a:r>
                      <a:r>
                        <a:rPr lang="en-US" altLang="zh-CN" sz="1600" b="0" i="0" kern="1200" dirty="0" err="1">
                          <a:solidFill>
                            <a:schemeClr val="tx1"/>
                          </a:solidFill>
                          <a:effectLst/>
                          <a:latin typeface="Times New Roman" panose="02020603050405020304" pitchFamily="18" charset="0"/>
                          <a:ea typeface="+mn-ea"/>
                          <a:cs typeface="Times New Roman" panose="02020603050405020304" pitchFamily="18" charset="0"/>
                        </a:rPr>
                        <a:t>evaluate_accuracy</a:t>
                      </a:r>
                      <a: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t>(</a:t>
                      </a:r>
                      <a:r>
                        <a:rPr lang="en-US" altLang="zh-CN" sz="1600" b="0" i="0" kern="1200" dirty="0" err="1">
                          <a:solidFill>
                            <a:schemeClr val="tx1"/>
                          </a:solidFill>
                          <a:effectLst/>
                          <a:latin typeface="Times New Roman" panose="02020603050405020304" pitchFamily="18" charset="0"/>
                          <a:ea typeface="+mn-ea"/>
                          <a:cs typeface="Times New Roman" panose="02020603050405020304" pitchFamily="18" charset="0"/>
                        </a:rPr>
                        <a:t>data_iter</a:t>
                      </a:r>
                      <a: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t>, net):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t>    </a:t>
                      </a:r>
                      <a:r>
                        <a:rPr lang="en-US" altLang="zh-CN" sz="1600" b="0" i="0" kern="1200" dirty="0" err="1">
                          <a:solidFill>
                            <a:schemeClr val="tx1"/>
                          </a:solidFill>
                          <a:effectLst/>
                          <a:latin typeface="Times New Roman" panose="02020603050405020304" pitchFamily="18" charset="0"/>
                          <a:ea typeface="+mn-ea"/>
                          <a:cs typeface="Times New Roman" panose="02020603050405020304" pitchFamily="18" charset="0"/>
                        </a:rPr>
                        <a:t>acc_sum</a:t>
                      </a:r>
                      <a: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t>, n = 0.0, 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t>    for X, y in </a:t>
                      </a:r>
                      <a:r>
                        <a:rPr lang="en-US" altLang="zh-CN" sz="1600" b="0" i="0" kern="1200" dirty="0" err="1">
                          <a:solidFill>
                            <a:schemeClr val="tx1"/>
                          </a:solidFill>
                          <a:effectLst/>
                          <a:latin typeface="Times New Roman" panose="02020603050405020304" pitchFamily="18" charset="0"/>
                          <a:ea typeface="+mn-ea"/>
                          <a:cs typeface="Times New Roman" panose="02020603050405020304" pitchFamily="18" charset="0"/>
                        </a:rPr>
                        <a:t>data_iter</a:t>
                      </a:r>
                      <a: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t>        </a:t>
                      </a:r>
                      <a:r>
                        <a:rPr lang="en-US" altLang="zh-CN" sz="1600" b="0" i="0" kern="1200" dirty="0" err="1">
                          <a:solidFill>
                            <a:schemeClr val="tx1"/>
                          </a:solidFill>
                          <a:effectLst/>
                          <a:latin typeface="Times New Roman" panose="02020603050405020304" pitchFamily="18" charset="0"/>
                          <a:ea typeface="+mn-ea"/>
                          <a:cs typeface="Times New Roman" panose="02020603050405020304" pitchFamily="18" charset="0"/>
                        </a:rPr>
                        <a:t>acc_sum</a:t>
                      </a:r>
                      <a: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t> +=</a:t>
                      </a:r>
                      <a:r>
                        <a:rPr lang="zh-CN" altLang="en-US" sz="1600" b="0" i="0" kern="1200" dirty="0">
                          <a:solidFill>
                            <a:schemeClr val="tx1"/>
                          </a:solidFill>
                          <a:effectLst/>
                          <a:latin typeface="Times New Roman" panose="02020603050405020304" pitchFamily="18" charset="0"/>
                          <a:ea typeface="+mn-ea"/>
                          <a:cs typeface="Times New Roman" panose="02020603050405020304" pitchFamily="18" charset="0"/>
                        </a:rPr>
                        <a:t> </a:t>
                      </a:r>
                      <a: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t>(net(X).argmax(dim=1) == y).float().sum().item()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t>        n += </a:t>
                      </a:r>
                      <a:r>
                        <a:rPr lang="en-US" altLang="zh-CN" sz="1600" b="0" i="0" kern="1200" dirty="0" err="1">
                          <a:solidFill>
                            <a:schemeClr val="tx1"/>
                          </a:solidFill>
                          <a:effectLst/>
                          <a:latin typeface="Times New Roman" panose="02020603050405020304" pitchFamily="18" charset="0"/>
                          <a:ea typeface="+mn-ea"/>
                          <a:cs typeface="Times New Roman" panose="02020603050405020304" pitchFamily="18" charset="0"/>
                        </a:rPr>
                        <a:t>y.shape</a:t>
                      </a:r>
                      <a: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t>[0]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t>    return </a:t>
                      </a:r>
                      <a:r>
                        <a:rPr lang="en-US" altLang="zh-CN" sz="1600" b="0" i="0" kern="1200" dirty="0" err="1">
                          <a:solidFill>
                            <a:schemeClr val="tx1"/>
                          </a:solidFill>
                          <a:effectLst/>
                          <a:latin typeface="Times New Roman" panose="02020603050405020304" pitchFamily="18" charset="0"/>
                          <a:ea typeface="+mn-ea"/>
                          <a:cs typeface="Times New Roman" panose="02020603050405020304" pitchFamily="18" charset="0"/>
                        </a:rPr>
                        <a:t>acc_sum</a:t>
                      </a:r>
                      <a: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t> / n</a:t>
                      </a:r>
                    </a:p>
                  </a:txBody>
                  <a:tcP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93588950"/>
                  </a:ext>
                </a:extLst>
              </a:tr>
            </a:tbl>
          </a:graphicData>
        </a:graphic>
      </p:graphicFrame>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0ECDCA64-CB5C-1C42-A30A-745D009C9F5A}"/>
                  </a:ext>
                </a:extLst>
              </p:cNvPr>
              <p:cNvSpPr txBox="1"/>
              <p:nvPr/>
            </p:nvSpPr>
            <p:spPr>
              <a:xfrm>
                <a:off x="783037" y="3914572"/>
                <a:ext cx="5150769" cy="369332"/>
              </a:xfrm>
              <a:prstGeom prst="rect">
                <a:avLst/>
              </a:prstGeom>
              <a:noFill/>
            </p:spPr>
            <p:txBody>
              <a:bodyPr wrap="none" rtlCol="0">
                <a:spAutoFit/>
              </a:bodyPr>
              <a:lstStyle/>
              <a:p>
                <a:pPr marL="285750" indent="-285750">
                  <a:buClr>
                    <a:srgbClr val="0000FF"/>
                  </a:buClr>
                  <a:buFont typeface="Wingdings" pitchFamily="2" charset="2"/>
                  <a:buChar char="n"/>
                </a:pPr>
                <a:r>
                  <a:rPr lang="zh-CN" altLang="en-US" dirty="0">
                    <a:latin typeface="微软雅黑" panose="020B0503020204020204" pitchFamily="34" charset="-122"/>
                    <a:ea typeface="微软雅黑" panose="020B0503020204020204" pitchFamily="34" charset="-122"/>
                  </a:rPr>
                  <a:t>评价模型 </a:t>
                </a:r>
                <a14:m>
                  <m:oMath xmlns:m="http://schemas.openxmlformats.org/officeDocument/2006/math">
                    <m:r>
                      <a:rPr lang="en" altLang="zh-CN" b="1" i="0" dirty="0" smtClean="0">
                        <a:solidFill>
                          <a:srgbClr val="FF0000"/>
                        </a:solidFill>
                        <a:latin typeface="Cambria Math" panose="02040503050406030204" pitchFamily="18" charset="0"/>
                        <a:ea typeface="微软雅黑" panose="020B0503020204020204" pitchFamily="34" charset="-122"/>
                      </a:rPr>
                      <m:t>𝐧𝐞𝐭</m:t>
                    </m:r>
                    <m:r>
                      <a:rPr lang="en-US" altLang="zh-CN" b="1" i="1" dirty="0" smtClean="0">
                        <a:latin typeface="Cambria Math" panose="02040503050406030204" pitchFamily="18" charset="0"/>
                        <a:ea typeface="微软雅黑" panose="020B0503020204020204" pitchFamily="34" charset="-122"/>
                      </a:rPr>
                      <m:t> </m:t>
                    </m:r>
                  </m:oMath>
                </a14:m>
                <a:r>
                  <a:rPr lang="zh-CN" altLang="en-US" dirty="0">
                    <a:latin typeface="微软雅黑" panose="020B0503020204020204" pitchFamily="34" charset="-122"/>
                    <a:ea typeface="微软雅黑" panose="020B0503020204020204" pitchFamily="34" charset="-122"/>
                  </a:rPr>
                  <a:t>在数据集 </a:t>
                </a:r>
                <a14:m>
                  <m:oMath xmlns:m="http://schemas.openxmlformats.org/officeDocument/2006/math">
                    <m:r>
                      <a:rPr lang="en" altLang="zh-CN" b="1" i="0" dirty="0" smtClean="0">
                        <a:solidFill>
                          <a:srgbClr val="FF0000"/>
                        </a:solidFill>
                        <a:latin typeface="Cambria Math" panose="02040503050406030204" pitchFamily="18" charset="0"/>
                        <a:ea typeface="微软雅黑" panose="020B0503020204020204" pitchFamily="34" charset="-122"/>
                      </a:rPr>
                      <m:t>𝐝𝐚𝐭𝐚</m:t>
                    </m:r>
                    <m:r>
                      <a:rPr lang="en" altLang="zh-CN" b="1" i="0" dirty="0" smtClean="0">
                        <a:solidFill>
                          <a:srgbClr val="FF0000"/>
                        </a:solidFill>
                        <a:latin typeface="Cambria Math" panose="02040503050406030204" pitchFamily="18" charset="0"/>
                        <a:ea typeface="微软雅黑" panose="020B0503020204020204" pitchFamily="34" charset="-122"/>
                      </a:rPr>
                      <m:t>_</m:t>
                    </m:r>
                    <m:r>
                      <a:rPr lang="en" altLang="zh-CN" b="1" i="0" dirty="0" smtClean="0">
                        <a:solidFill>
                          <a:srgbClr val="FF0000"/>
                        </a:solidFill>
                        <a:latin typeface="Cambria Math" panose="02040503050406030204" pitchFamily="18" charset="0"/>
                        <a:ea typeface="微软雅黑" panose="020B0503020204020204" pitchFamily="34" charset="-122"/>
                      </a:rPr>
                      <m:t>𝐢𝐭𝐞𝐫</m:t>
                    </m:r>
                  </m:oMath>
                </a14:m>
                <a:r>
                  <a:rPr lang="zh-CN" altLang="en-US" b="1" dirty="0">
                    <a:solidFill>
                      <a:srgbClr val="FF0000"/>
                    </a:solidFill>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上的准确率</a:t>
                </a:r>
                <a:endParaRPr kumimoji="1" lang="zh-CN" altLang="en-US" dirty="0">
                  <a:latin typeface="微软雅黑" panose="020B0503020204020204" pitchFamily="34" charset="-122"/>
                  <a:ea typeface="微软雅黑" panose="020B0503020204020204" pitchFamily="34" charset="-122"/>
                </a:endParaRPr>
              </a:p>
            </p:txBody>
          </p:sp>
        </mc:Choice>
        <mc:Fallback xmlns="">
          <p:sp>
            <p:nvSpPr>
              <p:cNvPr id="9" name="文本框 8">
                <a:extLst>
                  <a:ext uri="{FF2B5EF4-FFF2-40B4-BE49-F238E27FC236}">
                    <a16:creationId xmlns:a16="http://schemas.microsoft.com/office/drawing/2014/main" id="{0ECDCA64-CB5C-1C42-A30A-745D009C9F5A}"/>
                  </a:ext>
                </a:extLst>
              </p:cNvPr>
              <p:cNvSpPr txBox="1">
                <a:spLocks noRot="1" noChangeAspect="1" noMove="1" noResize="1" noEditPoints="1" noAdjustHandles="1" noChangeArrowheads="1" noChangeShapeType="1" noTextEdit="1"/>
              </p:cNvSpPr>
              <p:nvPr/>
            </p:nvSpPr>
            <p:spPr>
              <a:xfrm>
                <a:off x="783037" y="3914572"/>
                <a:ext cx="5150769" cy="369332"/>
              </a:xfrm>
              <a:prstGeom prst="rect">
                <a:avLst/>
              </a:prstGeom>
              <a:blipFill>
                <a:blip r:embed="rId3"/>
                <a:stretch>
                  <a:fillRect l="-739" t="-3333" b="-2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200596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目录</a:t>
            </a:r>
          </a:p>
        </p:txBody>
      </p:sp>
      <p:sp>
        <p:nvSpPr>
          <p:cNvPr id="2" name="文本框 1">
            <a:extLst>
              <a:ext uri="{FF2B5EF4-FFF2-40B4-BE49-F238E27FC236}">
                <a16:creationId xmlns:a16="http://schemas.microsoft.com/office/drawing/2014/main" id="{11B806D4-44D6-4129-B277-1D570A49B90B}"/>
              </a:ext>
            </a:extLst>
          </p:cNvPr>
          <p:cNvSpPr txBox="1">
            <a:spLocks/>
          </p:cNvSpPr>
          <p:nvPr/>
        </p:nvSpPr>
        <p:spPr>
          <a:xfrm>
            <a:off x="777845" y="1041025"/>
            <a:ext cx="5028043" cy="574984"/>
          </a:xfrm>
          <a:prstGeom prst="rect">
            <a:avLst/>
          </a:prstGeom>
          <a:noFill/>
        </p:spPr>
        <p:txBody>
          <a:bodyPr wrap="square" rtlCol="0" anchor="ctr">
            <a:noAutofit/>
          </a:bodyPr>
          <a:lstStyle/>
          <a:p>
            <a:pPr marL="457200" indent="-457200">
              <a:lnSpc>
                <a:spcPct val="150000"/>
              </a:lnSpc>
              <a:buAutoNum type="arabicPeriod"/>
            </a:pPr>
            <a:r>
              <a:rPr lang="en" altLang="zh-CN" sz="2400" dirty="0" err="1">
                <a:latin typeface="微软雅黑" panose="020B0503020204020204" pitchFamily="34" charset="-122"/>
                <a:ea typeface="微软雅黑" panose="020B0503020204020204" pitchFamily="34" charset="-122"/>
              </a:rPr>
              <a:t>PyTorch</a:t>
            </a:r>
            <a:r>
              <a:rPr lang="zh-CN" altLang="en-US" sz="2400" dirty="0">
                <a:latin typeface="微软雅黑" panose="020B0503020204020204" pitchFamily="34" charset="-122"/>
                <a:ea typeface="微软雅黑" panose="020B0503020204020204" pitchFamily="34" charset="-122"/>
              </a:rPr>
              <a:t>安装与环境配置</a:t>
            </a:r>
            <a:endParaRPr lang="en-US" altLang="zh-CN" sz="2400"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EF225616-C3EC-B34F-9DB6-CC78A15F623B}"/>
              </a:ext>
            </a:extLst>
          </p:cNvPr>
          <p:cNvSpPr txBox="1"/>
          <p:nvPr/>
        </p:nvSpPr>
        <p:spPr>
          <a:xfrm>
            <a:off x="777845" y="3326604"/>
            <a:ext cx="4660815" cy="581057"/>
          </a:xfrm>
          <a:prstGeom prst="rect">
            <a:avLst/>
          </a:prstGeom>
          <a:noFill/>
        </p:spPr>
        <p:txBody>
          <a:bodyPr wrap="square" rtlCol="0">
            <a:spAutoFit/>
          </a:bodyPr>
          <a:lstStyle/>
          <a:p>
            <a:pPr marL="457200" indent="-457200">
              <a:lnSpc>
                <a:spcPct val="150000"/>
              </a:lnSpc>
              <a:buFont typeface="+mj-lt"/>
              <a:buAutoNum type="arabicPeriod" startAt="2"/>
            </a:pPr>
            <a:r>
              <a:rPr lang="zh-CN" altLang="en-US" sz="2400" dirty="0">
                <a:solidFill>
                  <a:srgbClr val="000000"/>
                </a:solidFill>
                <a:latin typeface="微软雅黑" panose="020B0503020204020204" pitchFamily="34" charset="-122"/>
                <a:ea typeface="微软雅黑" panose="020B0503020204020204" pitchFamily="34" charset="-122"/>
              </a:rPr>
              <a:t>基本数据处理与计算操作</a:t>
            </a:r>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04F66209-4B95-A84C-A52C-DCFBFB148189}"/>
              </a:ext>
            </a:extLst>
          </p:cNvPr>
          <p:cNvSpPr txBox="1"/>
          <p:nvPr/>
        </p:nvSpPr>
        <p:spPr>
          <a:xfrm>
            <a:off x="6753340" y="997816"/>
            <a:ext cx="2677099" cy="581057"/>
          </a:xfrm>
          <a:prstGeom prst="rect">
            <a:avLst/>
          </a:prstGeom>
          <a:noFill/>
        </p:spPr>
        <p:txBody>
          <a:bodyPr wrap="square" rtlCol="0">
            <a:spAutoFit/>
          </a:bodyPr>
          <a:lstStyle/>
          <a:p>
            <a:pPr marL="457200" indent="-457200">
              <a:lnSpc>
                <a:spcPct val="150000"/>
              </a:lnSpc>
              <a:buFont typeface="+mj-lt"/>
              <a:buAutoNum type="arabicPeriod" startAt="3"/>
            </a:pPr>
            <a:r>
              <a:rPr lang="zh-CN" altLang="en-US" sz="2400" dirty="0">
                <a:solidFill>
                  <a:srgbClr val="000000"/>
                </a:solidFill>
                <a:latin typeface="微软雅黑" panose="020B0503020204020204" pitchFamily="34" charset="-122"/>
                <a:ea typeface="微软雅黑" panose="020B0503020204020204" pitchFamily="34" charset="-122"/>
              </a:rPr>
              <a:t>线性回归实现</a:t>
            </a:r>
            <a:endParaRPr lang="en-US" altLang="zh-CN" b="1" dirty="0">
              <a:solidFill>
                <a:srgbClr val="000000"/>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25B42022-812B-8849-9E9B-1D82BD5E785D}"/>
              </a:ext>
            </a:extLst>
          </p:cNvPr>
          <p:cNvSpPr txBox="1"/>
          <p:nvPr/>
        </p:nvSpPr>
        <p:spPr>
          <a:xfrm>
            <a:off x="6753340" y="3323077"/>
            <a:ext cx="2677099" cy="588110"/>
          </a:xfrm>
          <a:prstGeom prst="rect">
            <a:avLst/>
          </a:prstGeom>
          <a:noFill/>
        </p:spPr>
        <p:txBody>
          <a:bodyPr wrap="square" rtlCol="0">
            <a:spAutoFit/>
          </a:bodyPr>
          <a:lstStyle/>
          <a:p>
            <a:pPr marL="457200" indent="-457200">
              <a:lnSpc>
                <a:spcPct val="150000"/>
              </a:lnSpc>
              <a:buFont typeface="+mj-lt"/>
              <a:buAutoNum type="arabicPeriod" startAt="4"/>
            </a:pPr>
            <a:r>
              <a:rPr lang="zh-CN" altLang="en-US" sz="2400" dirty="0">
                <a:solidFill>
                  <a:srgbClr val="FF0000"/>
                </a:solidFill>
                <a:latin typeface="微软雅黑" panose="020B0503020204020204" pitchFamily="34" charset="-122"/>
                <a:ea typeface="微软雅黑" panose="020B0503020204020204" pitchFamily="34" charset="-122"/>
              </a:rPr>
              <a:t>实验要求</a:t>
            </a:r>
            <a:endParaRPr kumimoji="1" lang="zh-CN" altLang="en-US" dirty="0">
              <a:solidFill>
                <a:srgbClr val="FF0000"/>
              </a:solidFill>
            </a:endParaRPr>
          </a:p>
        </p:txBody>
      </p:sp>
      <p:sp>
        <p:nvSpPr>
          <p:cNvPr id="7" name="文本框 6">
            <a:extLst>
              <a:ext uri="{FF2B5EF4-FFF2-40B4-BE49-F238E27FC236}">
                <a16:creationId xmlns:a16="http://schemas.microsoft.com/office/drawing/2014/main" id="{E69746F6-1AAD-334E-9672-F37118604CE4}"/>
              </a:ext>
            </a:extLst>
          </p:cNvPr>
          <p:cNvSpPr txBox="1"/>
          <p:nvPr/>
        </p:nvSpPr>
        <p:spPr>
          <a:xfrm>
            <a:off x="1326121" y="1728055"/>
            <a:ext cx="3356047" cy="1295098"/>
          </a:xfrm>
          <a:prstGeom prst="rect">
            <a:avLst/>
          </a:prstGeom>
          <a:noFill/>
        </p:spPr>
        <p:txBody>
          <a:bodyPr wrap="square" rtlCol="0">
            <a:spAutoFit/>
          </a:bodyPr>
          <a:lstStyle/>
          <a:p>
            <a:pPr marL="285750" indent="-285750">
              <a:lnSpc>
                <a:spcPct val="150000"/>
              </a:lnSpc>
              <a:buFont typeface="Wingdings" pitchFamily="2" charset="2"/>
              <a:buChar char="l"/>
            </a:pPr>
            <a:r>
              <a:rPr lang="en-US" altLang="zh-CN" b="1" dirty="0" err="1">
                <a:latin typeface="微软雅黑" panose="020B0503020204020204" pitchFamily="34" charset="-122"/>
                <a:ea typeface="微软雅黑" panose="020B0503020204020204" pitchFamily="34" charset="-122"/>
              </a:rPr>
              <a:t>Anoconda</a:t>
            </a:r>
            <a:r>
              <a:rPr lang="zh-CN" altLang="en-US" b="1" dirty="0">
                <a:latin typeface="微软雅黑" panose="020B0503020204020204" pitchFamily="34" charset="-122"/>
                <a:ea typeface="微软雅黑" panose="020B0503020204020204" pitchFamily="34" charset="-122"/>
              </a:rPr>
              <a:t>安装</a:t>
            </a:r>
            <a:endParaRPr lang="en-US" altLang="zh-CN" b="1" dirty="0">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l"/>
            </a:pPr>
            <a:r>
              <a:rPr lang="en-US" altLang="zh-CN" b="1" dirty="0" err="1">
                <a:latin typeface="微软雅黑" panose="020B0503020204020204" pitchFamily="34" charset="-122"/>
                <a:ea typeface="微软雅黑" panose="020B0503020204020204" pitchFamily="34" charset="-122"/>
              </a:rPr>
              <a:t>Pytorch</a:t>
            </a:r>
            <a:r>
              <a:rPr lang="zh-CN" altLang="en-US" b="1" dirty="0">
                <a:latin typeface="微软雅黑" panose="020B0503020204020204" pitchFamily="34" charset="-122"/>
                <a:ea typeface="微软雅黑" panose="020B0503020204020204" pitchFamily="34" charset="-122"/>
              </a:rPr>
              <a:t>安装</a:t>
            </a:r>
            <a:endParaRPr lang="en-US" altLang="zh-CN" b="1" dirty="0">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l"/>
            </a:pPr>
            <a:r>
              <a:rPr lang="en-US" altLang="zh-CN" b="1" dirty="0" err="1">
                <a:latin typeface="微软雅黑" panose="020B0503020204020204" pitchFamily="34" charset="-122"/>
                <a:ea typeface="微软雅黑" panose="020B0503020204020204" pitchFamily="34" charset="-122"/>
              </a:rPr>
              <a:t>Jupyter</a:t>
            </a:r>
            <a:r>
              <a:rPr lang="en-US" altLang="zh-CN" b="1" dirty="0">
                <a:latin typeface="微软雅黑" panose="020B0503020204020204" pitchFamily="34" charset="-122"/>
                <a:ea typeface="微软雅黑" panose="020B0503020204020204" pitchFamily="34" charset="-122"/>
              </a:rPr>
              <a:t> Notebook</a:t>
            </a:r>
            <a:endParaRPr kumimoji="1" lang="zh-CN" altLang="en-US" dirty="0"/>
          </a:p>
        </p:txBody>
      </p:sp>
      <p:sp>
        <p:nvSpPr>
          <p:cNvPr id="8" name="文本框 7">
            <a:extLst>
              <a:ext uri="{FF2B5EF4-FFF2-40B4-BE49-F238E27FC236}">
                <a16:creationId xmlns:a16="http://schemas.microsoft.com/office/drawing/2014/main" id="{DD9B766F-3C1A-F34F-8F36-0D8357B2D6C7}"/>
              </a:ext>
            </a:extLst>
          </p:cNvPr>
          <p:cNvSpPr txBox="1"/>
          <p:nvPr/>
        </p:nvSpPr>
        <p:spPr>
          <a:xfrm>
            <a:off x="1326122" y="4008847"/>
            <a:ext cx="3928924" cy="2541593"/>
          </a:xfrm>
          <a:prstGeom prst="rect">
            <a:avLst/>
          </a:prstGeom>
          <a:noFill/>
        </p:spPr>
        <p:txBody>
          <a:bodyPr wrap="square" rtlCol="0">
            <a:spAutoFit/>
          </a:bodyPr>
          <a:lstStyle/>
          <a:p>
            <a:pPr marL="285750" indent="-285750">
              <a:lnSpc>
                <a:spcPct val="150000"/>
              </a:lnSpc>
              <a:buFont typeface="Wingdings" pitchFamily="2" charset="2"/>
              <a:buChar char="l"/>
            </a:pPr>
            <a:r>
              <a:rPr lang="zh-CN" altLang="en-US" b="1" dirty="0">
                <a:solidFill>
                  <a:srgbClr val="000000"/>
                </a:solidFill>
                <a:latin typeface="微软雅黑" panose="020B0503020204020204" pitchFamily="34" charset="-122"/>
                <a:ea typeface="微软雅黑" panose="020B0503020204020204" pitchFamily="34" charset="-122"/>
              </a:rPr>
              <a:t>创建</a:t>
            </a:r>
            <a:r>
              <a:rPr lang="en-US" altLang="zh-CN" b="1" dirty="0">
                <a:solidFill>
                  <a:srgbClr val="000000"/>
                </a:solidFill>
                <a:latin typeface="微软雅黑" panose="020B0503020204020204" pitchFamily="34" charset="-122"/>
                <a:ea typeface="微软雅黑" panose="020B0503020204020204" pitchFamily="34" charset="-122"/>
              </a:rPr>
              <a:t>Tensor</a:t>
            </a:r>
          </a:p>
          <a:p>
            <a:pPr marL="285750" indent="-285750">
              <a:lnSpc>
                <a:spcPct val="150000"/>
              </a:lnSpc>
              <a:buFont typeface="Wingdings" pitchFamily="2" charset="2"/>
              <a:buChar char="l"/>
            </a:pPr>
            <a:r>
              <a:rPr lang="en-US" altLang="zh-CN" b="1" dirty="0">
                <a:solidFill>
                  <a:srgbClr val="000000"/>
                </a:solidFill>
                <a:latin typeface="Microsoft YaHei" panose="020B0503020204020204" pitchFamily="34" charset="-122"/>
                <a:ea typeface="Microsoft YaHei" panose="020B0503020204020204" pitchFamily="34" charset="-122"/>
              </a:rPr>
              <a:t>Tensor</a:t>
            </a:r>
            <a:r>
              <a:rPr lang="zh-CN" altLang="en-US" b="1" dirty="0">
                <a:solidFill>
                  <a:srgbClr val="000000"/>
                </a:solidFill>
                <a:latin typeface="Microsoft YaHei" panose="020B0503020204020204" pitchFamily="34" charset="-122"/>
                <a:ea typeface="Microsoft YaHei" panose="020B0503020204020204" pitchFamily="34" charset="-122"/>
              </a:rPr>
              <a:t>的相关操作</a:t>
            </a:r>
            <a:endParaRPr lang="en-US" altLang="zh-CN" b="1" dirty="0">
              <a:solidFill>
                <a:srgbClr val="000000"/>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l"/>
            </a:pPr>
            <a:r>
              <a:rPr lang="zh-CN" altLang="en-US" b="1" dirty="0">
                <a:solidFill>
                  <a:srgbClr val="000000"/>
                </a:solidFill>
                <a:latin typeface="微软雅黑" panose="020B0503020204020204" pitchFamily="34" charset="-122"/>
                <a:ea typeface="微软雅黑" panose="020B0503020204020204" pitchFamily="34" charset="-122"/>
              </a:rPr>
              <a:t>广播机制</a:t>
            </a:r>
            <a:endParaRPr lang="en-US" altLang="zh-CN" b="1" dirty="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l"/>
            </a:pPr>
            <a:r>
              <a:rPr lang="en" altLang="zh-CN" b="1" dirty="0">
                <a:solidFill>
                  <a:srgbClr val="000000"/>
                </a:solidFill>
                <a:latin typeface="Microsoft YaHei" panose="020B0503020204020204" pitchFamily="34" charset="-122"/>
                <a:ea typeface="Microsoft YaHei" panose="020B0503020204020204" pitchFamily="34" charset="-122"/>
              </a:rPr>
              <a:t>Tensor</a:t>
            </a:r>
            <a:r>
              <a:rPr lang="zh-CN" altLang="en-US" b="1" dirty="0">
                <a:solidFill>
                  <a:srgbClr val="000000"/>
                </a:solidFill>
                <a:latin typeface="Microsoft YaHei" panose="020B0503020204020204" pitchFamily="34" charset="-122"/>
                <a:ea typeface="Microsoft YaHei" panose="020B0503020204020204" pitchFamily="34" charset="-122"/>
              </a:rPr>
              <a:t>和</a:t>
            </a:r>
            <a:r>
              <a:rPr lang="en" altLang="zh-CN" b="1" dirty="0">
                <a:solidFill>
                  <a:srgbClr val="000000"/>
                </a:solidFill>
                <a:latin typeface="Microsoft YaHei" panose="020B0503020204020204" pitchFamily="34" charset="-122"/>
                <a:ea typeface="Microsoft YaHei" panose="020B0503020204020204" pitchFamily="34" charset="-122"/>
              </a:rPr>
              <a:t>NumPy</a:t>
            </a:r>
            <a:r>
              <a:rPr lang="zh-CN" altLang="en-US" b="1" dirty="0">
                <a:solidFill>
                  <a:srgbClr val="000000"/>
                </a:solidFill>
                <a:latin typeface="Microsoft YaHei" panose="020B0503020204020204" pitchFamily="34" charset="-122"/>
                <a:ea typeface="Microsoft YaHei" panose="020B0503020204020204" pitchFamily="34" charset="-122"/>
              </a:rPr>
              <a:t>相互转换</a:t>
            </a:r>
            <a:endParaRPr lang="en-US" altLang="zh-CN" b="1" dirty="0">
              <a:solidFill>
                <a:srgbClr val="000000"/>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l"/>
            </a:pPr>
            <a:r>
              <a:rPr lang="en-US" altLang="zh-CN" b="1" dirty="0">
                <a:solidFill>
                  <a:srgbClr val="000000"/>
                </a:solidFill>
                <a:latin typeface="Microsoft YaHei" panose="020B0503020204020204" pitchFamily="34" charset="-122"/>
                <a:ea typeface="Microsoft YaHei" panose="020B0503020204020204" pitchFamily="34" charset="-122"/>
              </a:rPr>
              <a:t>Tensor on GPU</a:t>
            </a:r>
          </a:p>
          <a:p>
            <a:pPr marL="285750" indent="-285750">
              <a:lnSpc>
                <a:spcPct val="150000"/>
              </a:lnSpc>
              <a:buFont typeface="Wingdings" pitchFamily="2" charset="2"/>
              <a:buChar char="l"/>
            </a:pPr>
            <a:r>
              <a:rPr lang="zh-CN" altLang="en-US" b="1" dirty="0">
                <a:solidFill>
                  <a:srgbClr val="000000"/>
                </a:solidFill>
                <a:latin typeface="Microsoft YaHei" panose="020B0503020204020204" pitchFamily="34" charset="-122"/>
                <a:ea typeface="Microsoft YaHei" panose="020B0503020204020204" pitchFamily="34" charset="-122"/>
              </a:rPr>
              <a:t>自动求梯度</a:t>
            </a:r>
            <a:endParaRPr kumimoji="1" lang="zh-CN" altLang="en-US" dirty="0"/>
          </a:p>
        </p:txBody>
      </p:sp>
      <p:sp>
        <p:nvSpPr>
          <p:cNvPr id="9" name="文本框 8">
            <a:extLst>
              <a:ext uri="{FF2B5EF4-FFF2-40B4-BE49-F238E27FC236}">
                <a16:creationId xmlns:a16="http://schemas.microsoft.com/office/drawing/2014/main" id="{5CD960D8-E788-7B4A-9C60-3842F64401B8}"/>
              </a:ext>
            </a:extLst>
          </p:cNvPr>
          <p:cNvSpPr txBox="1"/>
          <p:nvPr/>
        </p:nvSpPr>
        <p:spPr>
          <a:xfrm>
            <a:off x="7299872" y="1616008"/>
            <a:ext cx="4201737" cy="1710596"/>
          </a:xfrm>
          <a:prstGeom prst="rect">
            <a:avLst/>
          </a:prstGeom>
          <a:noFill/>
        </p:spPr>
        <p:txBody>
          <a:bodyPr wrap="square" rtlCol="0">
            <a:spAutoFit/>
          </a:bodyPr>
          <a:lstStyle/>
          <a:p>
            <a:pPr marL="285750" indent="-285750">
              <a:lnSpc>
                <a:spcPct val="150000"/>
              </a:lnSpc>
              <a:buFont typeface="Wingdings" pitchFamily="2" charset="2"/>
              <a:buChar char="l"/>
            </a:pPr>
            <a:r>
              <a:rPr lang="zh-CN" altLang="en-US" b="1" dirty="0">
                <a:solidFill>
                  <a:srgbClr val="000000"/>
                </a:solidFill>
                <a:latin typeface="微软雅黑" panose="020B0503020204020204" pitchFamily="34" charset="-122"/>
                <a:ea typeface="微软雅黑" panose="020B0503020204020204" pitchFamily="34" charset="-122"/>
              </a:rPr>
              <a:t>手动实现线性回归</a:t>
            </a:r>
            <a:endParaRPr lang="en-US" altLang="zh-CN" b="1" dirty="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l"/>
            </a:pPr>
            <a:r>
              <a:rPr lang="zh-CN" altLang="en-US" b="1" dirty="0">
                <a:solidFill>
                  <a:srgbClr val="000000"/>
                </a:solidFill>
                <a:latin typeface="微软雅黑" panose="020B0503020204020204" pitchFamily="34" charset="-122"/>
                <a:ea typeface="微软雅黑" panose="020B0503020204020204" pitchFamily="34" charset="-122"/>
              </a:rPr>
              <a:t>利用</a:t>
            </a:r>
            <a:r>
              <a:rPr lang="en-US" altLang="zh-CN" b="1" dirty="0" err="1">
                <a:solidFill>
                  <a:srgbClr val="000000"/>
                </a:solidFill>
                <a:latin typeface="微软雅黑" panose="020B0503020204020204" pitchFamily="34" charset="-122"/>
                <a:ea typeface="微软雅黑" panose="020B0503020204020204" pitchFamily="34" charset="-122"/>
              </a:rPr>
              <a:t>torch.nn</a:t>
            </a:r>
            <a:r>
              <a:rPr lang="zh-CN" altLang="en-US" b="1" dirty="0">
                <a:solidFill>
                  <a:srgbClr val="000000"/>
                </a:solidFill>
                <a:latin typeface="微软雅黑" panose="020B0503020204020204" pitchFamily="34" charset="-122"/>
                <a:ea typeface="微软雅黑" panose="020B0503020204020204" pitchFamily="34" charset="-122"/>
              </a:rPr>
              <a:t>实现线性回归</a:t>
            </a:r>
            <a:endParaRPr lang="en-US" altLang="zh-CN" b="1" dirty="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l"/>
            </a:pPr>
            <a:r>
              <a:rPr lang="zh-CN" altLang="en-US" b="1" dirty="0">
                <a:solidFill>
                  <a:srgbClr val="000000"/>
                </a:solidFill>
                <a:latin typeface="微软雅黑" panose="020B0503020204020204" pitchFamily="34" charset="-122"/>
                <a:ea typeface="微软雅黑" panose="020B0503020204020204" pitchFamily="34" charset="-122"/>
              </a:rPr>
              <a:t>常用损失函数</a:t>
            </a:r>
            <a:endParaRPr lang="en-US" altLang="zh-CN" b="1" dirty="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l"/>
            </a:pPr>
            <a:r>
              <a:rPr lang="zh-CN" altLang="en-US" b="1" dirty="0">
                <a:solidFill>
                  <a:srgbClr val="000000"/>
                </a:solidFill>
                <a:latin typeface="微软雅黑" panose="020B0503020204020204" pitchFamily="34" charset="-122"/>
                <a:ea typeface="微软雅黑" panose="020B0503020204020204" pitchFamily="34" charset="-122"/>
              </a:rPr>
              <a:t>模型预测及评价（分类问题）</a:t>
            </a:r>
            <a:endParaRPr kumimoji="1" lang="zh-CN" altLang="en-US" dirty="0"/>
          </a:p>
        </p:txBody>
      </p:sp>
      <p:sp>
        <p:nvSpPr>
          <p:cNvPr id="10" name="文本框 9">
            <a:extLst>
              <a:ext uri="{FF2B5EF4-FFF2-40B4-BE49-F238E27FC236}">
                <a16:creationId xmlns:a16="http://schemas.microsoft.com/office/drawing/2014/main" id="{1C1C94A8-56D6-6A4D-85D2-CE3F1F6417F9}"/>
              </a:ext>
            </a:extLst>
          </p:cNvPr>
          <p:cNvSpPr txBox="1"/>
          <p:nvPr/>
        </p:nvSpPr>
        <p:spPr>
          <a:xfrm>
            <a:off x="7299873" y="4007554"/>
            <a:ext cx="2295819" cy="874407"/>
          </a:xfrm>
          <a:prstGeom prst="rect">
            <a:avLst/>
          </a:prstGeom>
          <a:noFill/>
        </p:spPr>
        <p:txBody>
          <a:bodyPr wrap="square" rtlCol="0">
            <a:spAutoFit/>
          </a:bodyPr>
          <a:lstStyle/>
          <a:p>
            <a:pPr marL="285750" indent="-285750">
              <a:lnSpc>
                <a:spcPct val="150000"/>
              </a:lnSpc>
              <a:buFont typeface="Wingdings" pitchFamily="2" charset="2"/>
              <a:buChar char="l"/>
            </a:pPr>
            <a:r>
              <a:rPr lang="zh-CN" altLang="en-US" b="1" dirty="0">
                <a:solidFill>
                  <a:srgbClr val="FF0000"/>
                </a:solidFill>
                <a:latin typeface="Microsoft YaHei" panose="020B0503020204020204" pitchFamily="34" charset="-122"/>
                <a:ea typeface="Microsoft YaHei" panose="020B0503020204020204" pitchFamily="34" charset="-122"/>
              </a:rPr>
              <a:t>数据集介绍</a:t>
            </a:r>
            <a:endParaRPr lang="en-US" altLang="zh-CN" b="1" dirty="0">
              <a:solidFill>
                <a:srgbClr val="FF0000"/>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l"/>
            </a:pPr>
            <a:r>
              <a:rPr lang="zh-CN" altLang="en-US" b="1" dirty="0">
                <a:solidFill>
                  <a:srgbClr val="FF0000"/>
                </a:solidFill>
                <a:latin typeface="Microsoft YaHei" panose="020B0503020204020204" pitchFamily="34" charset="-122"/>
                <a:ea typeface="Microsoft YaHei" panose="020B0503020204020204" pitchFamily="34" charset="-122"/>
              </a:rPr>
              <a:t>实验内容</a:t>
            </a:r>
          </a:p>
        </p:txBody>
      </p:sp>
    </p:spTree>
    <p:extLst>
      <p:ext uri="{BB962C8B-B14F-4D97-AF65-F5344CB8AC3E}">
        <p14:creationId xmlns:p14="http://schemas.microsoft.com/office/powerpoint/2010/main" val="28540478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4.1 </a:t>
            </a:r>
            <a:r>
              <a:rPr lang="zh-CN" altLang="en-US" sz="2800" b="1" dirty="0">
                <a:solidFill>
                  <a:srgbClr val="000000"/>
                </a:solidFill>
                <a:latin typeface="微软雅黑" panose="020B0503020204020204" pitchFamily="34" charset="-122"/>
                <a:ea typeface="微软雅黑" panose="020B0503020204020204" pitchFamily="34" charset="-122"/>
              </a:rPr>
              <a:t>数据集介绍</a:t>
            </a:r>
            <a:endParaRPr lang="en-US" altLang="zh-CN" sz="2800" b="1" dirty="0">
              <a:solidFill>
                <a:srgbClr val="000000"/>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DD2A3838-82B5-C048-8D2A-7ED18BE5F634}"/>
              </a:ext>
            </a:extLst>
          </p:cNvPr>
          <p:cNvSpPr txBox="1"/>
          <p:nvPr/>
        </p:nvSpPr>
        <p:spPr>
          <a:xfrm>
            <a:off x="777846" y="894149"/>
            <a:ext cx="2646878" cy="461665"/>
          </a:xfrm>
          <a:prstGeom prst="rect">
            <a:avLst/>
          </a:prstGeom>
          <a:noFill/>
        </p:spPr>
        <p:txBody>
          <a:bodyPr wrap="none" rtlCol="0">
            <a:spAutoFit/>
          </a:bodyPr>
          <a:lstStyle/>
          <a:p>
            <a:r>
              <a:rPr lang="zh-CN" altLang="en-US" sz="2400" b="1" dirty="0">
                <a:solidFill>
                  <a:srgbClr val="0000FF"/>
                </a:solidFill>
                <a:latin typeface="微软雅黑" panose="020B0503020204020204" pitchFamily="34" charset="-122"/>
                <a:ea typeface="微软雅黑" panose="020B0503020204020204" pitchFamily="34" charset="-122"/>
              </a:rPr>
              <a:t>人工构造的数据集</a:t>
            </a:r>
            <a:endParaRPr kumimoji="1" lang="zh-CN" altLang="en-US" sz="2400" b="1" dirty="0">
              <a:solidFill>
                <a:srgbClr val="0000FF"/>
              </a:solidFill>
              <a:latin typeface="微软雅黑" panose="020B0503020204020204" pitchFamily="34" charset="-122"/>
              <a:ea typeface="微软雅黑" panose="020B0503020204020204" pitchFamily="34" charset="-122"/>
            </a:endParaRPr>
          </a:p>
        </p:txBody>
      </p:sp>
      <p:graphicFrame>
        <p:nvGraphicFramePr>
          <p:cNvPr id="4" name="表格 3">
            <a:extLst>
              <a:ext uri="{FF2B5EF4-FFF2-40B4-BE49-F238E27FC236}">
                <a16:creationId xmlns:a16="http://schemas.microsoft.com/office/drawing/2014/main" id="{41D68006-4839-9645-A990-57901B2E92DA}"/>
              </a:ext>
            </a:extLst>
          </p:cNvPr>
          <p:cNvGraphicFramePr>
            <a:graphicFrameLocks noGrp="1"/>
          </p:cNvGraphicFramePr>
          <p:nvPr>
            <p:extLst>
              <p:ext uri="{D42A27DB-BD31-4B8C-83A1-F6EECF244321}">
                <p14:modId xmlns:p14="http://schemas.microsoft.com/office/powerpoint/2010/main" val="4106829799"/>
              </p:ext>
            </p:extLst>
          </p:nvPr>
        </p:nvGraphicFramePr>
        <p:xfrm>
          <a:off x="903970" y="3636670"/>
          <a:ext cx="8996775" cy="2327181"/>
        </p:xfrm>
        <a:graphic>
          <a:graphicData uri="http://schemas.openxmlformats.org/drawingml/2006/table">
            <a:tbl>
              <a:tblPr firstRow="1" bandRow="1">
                <a:tableStyleId>{5C22544A-7EE6-4342-B048-85BDC9FD1C3A}</a:tableStyleId>
              </a:tblPr>
              <a:tblGrid>
                <a:gridCol w="510593">
                  <a:extLst>
                    <a:ext uri="{9D8B030D-6E8A-4147-A177-3AD203B41FA5}">
                      <a16:colId xmlns:a16="http://schemas.microsoft.com/office/drawing/2014/main" val="165004489"/>
                    </a:ext>
                  </a:extLst>
                </a:gridCol>
                <a:gridCol w="8486182">
                  <a:extLst>
                    <a:ext uri="{9D8B030D-6E8A-4147-A177-3AD203B41FA5}">
                      <a16:colId xmlns:a16="http://schemas.microsoft.com/office/drawing/2014/main" val="2610027987"/>
                    </a:ext>
                  </a:extLst>
                </a:gridCol>
              </a:tblGrid>
              <a:tr h="2327181">
                <a:tc>
                  <a:txBody>
                    <a:bodyPr/>
                    <a:lstStyle/>
                    <a:p>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1</a:t>
                      </a:r>
                    </a:p>
                    <a:p>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2</a:t>
                      </a:r>
                    </a:p>
                    <a:p>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3</a:t>
                      </a:r>
                    </a:p>
                    <a:p>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4</a:t>
                      </a:r>
                    </a:p>
                    <a:p>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5</a:t>
                      </a:r>
                    </a:p>
                    <a:p>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6</a:t>
                      </a:r>
                    </a:p>
                    <a:p>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7</a:t>
                      </a:r>
                    </a:p>
                    <a:p>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8</a:t>
                      </a:r>
                    </a:p>
                    <a:p>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9</a:t>
                      </a:r>
                      <a:endParaRPr kumimoji="0" lang="en-US" altLang="zh-CN" sz="1600"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kern="1200" dirty="0" err="1">
                          <a:solidFill>
                            <a:schemeClr val="tx1"/>
                          </a:solidFill>
                          <a:effectLst/>
                          <a:latin typeface="Times New Roman" panose="02020603050405020304" pitchFamily="18" charset="0"/>
                          <a:ea typeface="+mn-ea"/>
                          <a:cs typeface="Times New Roman" panose="02020603050405020304" pitchFamily="18" charset="0"/>
                        </a:rPr>
                        <a:t>n_data</a:t>
                      </a:r>
                      <a: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t> = </a:t>
                      </a:r>
                      <a:r>
                        <a:rPr lang="en-US" altLang="zh-CN" sz="1600" b="0" i="0" kern="1200" dirty="0" err="1">
                          <a:solidFill>
                            <a:schemeClr val="tx1"/>
                          </a:solidFill>
                          <a:effectLst/>
                          <a:latin typeface="Times New Roman" panose="02020603050405020304" pitchFamily="18" charset="0"/>
                          <a:ea typeface="+mn-ea"/>
                          <a:cs typeface="Times New Roman" panose="02020603050405020304" pitchFamily="18" charset="0"/>
                        </a:rPr>
                        <a:t>torch.ones</a:t>
                      </a:r>
                      <a: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t>(50, 2)  </a:t>
                      </a:r>
                      <a:r>
                        <a:rPr lang="en-US" altLang="zh-CN" sz="1400" b="0" i="0" kern="120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400" b="0" i="0" kern="120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数据的基本形态</a:t>
                      </a:r>
                      <a:br>
                        <a:rPr lang="zh-CN" altLang="en-US" sz="1600" b="0" i="0" kern="1200" dirty="0">
                          <a:solidFill>
                            <a:schemeClr val="tx1"/>
                          </a:solidFill>
                          <a:effectLst/>
                          <a:latin typeface="Times New Roman" panose="02020603050405020304" pitchFamily="18" charset="0"/>
                          <a:ea typeface="+mn-ea"/>
                          <a:cs typeface="Times New Roman" panose="02020603050405020304" pitchFamily="18" charset="0"/>
                        </a:rPr>
                      </a:br>
                      <a: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t>x1 = </a:t>
                      </a:r>
                      <a:r>
                        <a:rPr lang="en-US" altLang="zh-CN" sz="1600" b="0" i="0" kern="1200" dirty="0" err="1">
                          <a:solidFill>
                            <a:schemeClr val="tx1"/>
                          </a:solidFill>
                          <a:effectLst/>
                          <a:latin typeface="Times New Roman" panose="02020603050405020304" pitchFamily="18" charset="0"/>
                          <a:ea typeface="+mn-ea"/>
                          <a:cs typeface="Times New Roman" panose="02020603050405020304" pitchFamily="18" charset="0"/>
                        </a:rPr>
                        <a:t>torch.normal</a:t>
                      </a:r>
                      <a: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t>(2 * </a:t>
                      </a:r>
                      <a:r>
                        <a:rPr lang="en-US" altLang="zh-CN" sz="1600" b="0" i="0" kern="1200" dirty="0" err="1">
                          <a:solidFill>
                            <a:schemeClr val="tx1"/>
                          </a:solidFill>
                          <a:effectLst/>
                          <a:latin typeface="Times New Roman" panose="02020603050405020304" pitchFamily="18" charset="0"/>
                          <a:ea typeface="+mn-ea"/>
                          <a:cs typeface="Times New Roman" panose="02020603050405020304" pitchFamily="18" charset="0"/>
                        </a:rPr>
                        <a:t>n_data</a:t>
                      </a:r>
                      <a: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t>, 1)  </a:t>
                      </a:r>
                      <a:r>
                        <a:rPr lang="en-US" altLang="zh-CN" sz="1400" b="0" i="0" kern="120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 shape=(50, 2)</a:t>
                      </a:r>
                      <a:b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br>
                      <a: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t>y1 = </a:t>
                      </a:r>
                      <a:r>
                        <a:rPr lang="en-US" altLang="zh-CN" sz="1600" b="0" i="0" kern="1200" dirty="0" err="1">
                          <a:solidFill>
                            <a:schemeClr val="tx1"/>
                          </a:solidFill>
                          <a:effectLst/>
                          <a:latin typeface="Times New Roman" panose="02020603050405020304" pitchFamily="18" charset="0"/>
                          <a:ea typeface="+mn-ea"/>
                          <a:cs typeface="Times New Roman" panose="02020603050405020304" pitchFamily="18" charset="0"/>
                        </a:rPr>
                        <a:t>torch.zeros</a:t>
                      </a:r>
                      <a: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t>(50)  </a:t>
                      </a:r>
                      <a:r>
                        <a:rPr lang="en-US" altLang="zh-CN" sz="1400" b="0" i="0" kern="120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400" b="0" i="0" kern="120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类型</a:t>
                      </a:r>
                      <a:r>
                        <a:rPr lang="en-US" altLang="zh-CN" sz="1400" b="0" i="0" kern="120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0 shape=(50, 1)</a:t>
                      </a:r>
                      <a:b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br>
                      <a: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t>x2 = </a:t>
                      </a:r>
                      <a:r>
                        <a:rPr lang="en-US" altLang="zh-CN" sz="1600" b="0" i="0" kern="1200" dirty="0" err="1">
                          <a:solidFill>
                            <a:schemeClr val="tx1"/>
                          </a:solidFill>
                          <a:effectLst/>
                          <a:latin typeface="Times New Roman" panose="02020603050405020304" pitchFamily="18" charset="0"/>
                          <a:ea typeface="+mn-ea"/>
                          <a:cs typeface="Times New Roman" panose="02020603050405020304" pitchFamily="18" charset="0"/>
                        </a:rPr>
                        <a:t>torch.normal</a:t>
                      </a:r>
                      <a: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t>(-2 * </a:t>
                      </a:r>
                      <a:r>
                        <a:rPr lang="en-US" altLang="zh-CN" sz="1600" b="0" i="0" kern="1200" dirty="0" err="1">
                          <a:solidFill>
                            <a:schemeClr val="tx1"/>
                          </a:solidFill>
                          <a:effectLst/>
                          <a:latin typeface="Times New Roman" panose="02020603050405020304" pitchFamily="18" charset="0"/>
                          <a:ea typeface="+mn-ea"/>
                          <a:cs typeface="Times New Roman" panose="02020603050405020304" pitchFamily="18" charset="0"/>
                        </a:rPr>
                        <a:t>n_data</a:t>
                      </a:r>
                      <a: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t>, 1)  </a:t>
                      </a:r>
                      <a:r>
                        <a:rPr lang="en-US" altLang="zh-CN" sz="1400" b="0" i="0" kern="120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400" b="0" i="0" kern="120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类型</a:t>
                      </a:r>
                      <a:r>
                        <a:rPr lang="en-US" altLang="zh-CN" sz="1400" b="0" i="0" kern="120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1 shape=(50, 1)</a:t>
                      </a:r>
                      <a:b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br>
                      <a: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t>y2 = </a:t>
                      </a:r>
                      <a:r>
                        <a:rPr lang="en-US" altLang="zh-CN" sz="1600" b="0" i="0" kern="1200" dirty="0" err="1">
                          <a:solidFill>
                            <a:schemeClr val="tx1"/>
                          </a:solidFill>
                          <a:effectLst/>
                          <a:latin typeface="Times New Roman" panose="02020603050405020304" pitchFamily="18" charset="0"/>
                          <a:ea typeface="+mn-ea"/>
                          <a:cs typeface="Times New Roman" panose="02020603050405020304" pitchFamily="18" charset="0"/>
                        </a:rPr>
                        <a:t>torch.ones</a:t>
                      </a:r>
                      <a: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t>(50)  </a:t>
                      </a:r>
                      <a:r>
                        <a:rPr lang="en-US" altLang="zh-CN" sz="1400" b="0" i="0" kern="120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400" b="0" i="0" kern="120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类型</a:t>
                      </a:r>
                      <a:r>
                        <a:rPr lang="en-US" altLang="zh-CN" sz="1400" b="0" i="0" kern="120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1 shape=(50, 1)</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br>
                      <a:r>
                        <a:rPr lang="en-US" altLang="zh-CN" sz="1400" b="0" i="0" kern="120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400" b="0" i="0" kern="120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注意 </a:t>
                      </a:r>
                      <a:r>
                        <a:rPr lang="en-US" altLang="zh-CN" sz="1400" b="0" i="0" kern="120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x, y </a:t>
                      </a:r>
                      <a:r>
                        <a:rPr lang="zh-CN" altLang="en-US" sz="1400" b="0" i="0" kern="120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数据的</a:t>
                      </a:r>
                      <a:r>
                        <a:rPr lang="zh-CN" altLang="en-US" sz="1400" b="0" i="0" kern="120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数据形式一定</a:t>
                      </a:r>
                      <a:r>
                        <a:rPr lang="zh-CN" altLang="en-US" sz="1400" b="0" i="0" kern="120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要像下面一样 </a:t>
                      </a:r>
                      <a:r>
                        <a:rPr lang="en-US" altLang="zh-CN" sz="1400" b="0" i="0" kern="120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b="0" i="0" kern="1200" dirty="0" err="1">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torch.cat</a:t>
                      </a:r>
                      <a:r>
                        <a:rPr lang="en-US" altLang="zh-CN" sz="1400" b="0" i="0" kern="120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400" b="0" i="0" kern="120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是合并数据</a:t>
                      </a:r>
                      <a:r>
                        <a:rPr lang="en-US" altLang="zh-CN" sz="1400" b="0" i="0" kern="120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a:t>
                      </a:r>
                      <a:b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br>
                      <a: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t>x = torch.cat((x1, x2), 0).type(</a:t>
                      </a:r>
                      <a:r>
                        <a:rPr lang="en-US" altLang="zh-CN" sz="1600" b="0" i="0" kern="1200" dirty="0" err="1">
                          <a:solidFill>
                            <a:schemeClr val="tx1"/>
                          </a:solidFill>
                          <a:effectLst/>
                          <a:latin typeface="Times New Roman" panose="02020603050405020304" pitchFamily="18" charset="0"/>
                          <a:ea typeface="+mn-ea"/>
                          <a:cs typeface="Times New Roman" panose="02020603050405020304" pitchFamily="18" charset="0"/>
                        </a:rPr>
                        <a:t>torch.FloatTensor</a:t>
                      </a:r>
                      <a: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t>)</a:t>
                      </a:r>
                      <a:b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br>
                      <a: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t>y = torch.cat((y1, y2), 0).type(</a:t>
                      </a:r>
                      <a:r>
                        <a:rPr lang="en-US" altLang="zh-CN" sz="1600" b="0" i="0" kern="1200" dirty="0" err="1">
                          <a:solidFill>
                            <a:schemeClr val="tx1"/>
                          </a:solidFill>
                          <a:effectLst/>
                          <a:latin typeface="Times New Roman" panose="02020603050405020304" pitchFamily="18" charset="0"/>
                          <a:ea typeface="+mn-ea"/>
                          <a:cs typeface="Times New Roman" panose="02020603050405020304" pitchFamily="18" charset="0"/>
                        </a:rPr>
                        <a:t>torch.FloatTensor</a:t>
                      </a:r>
                      <a: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t>)</a:t>
                      </a:r>
                    </a:p>
                  </a:txBody>
                  <a:tcP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93588950"/>
                  </a:ext>
                </a:extLst>
              </a:tr>
            </a:tbl>
          </a:graphicData>
        </a:graphic>
      </p:graphicFrame>
      <p:sp>
        <p:nvSpPr>
          <p:cNvPr id="5" name="文本框 4">
            <a:extLst>
              <a:ext uri="{FF2B5EF4-FFF2-40B4-BE49-F238E27FC236}">
                <a16:creationId xmlns:a16="http://schemas.microsoft.com/office/drawing/2014/main" id="{FA820C30-E3CF-D94B-B3EE-61AE1904D428}"/>
              </a:ext>
            </a:extLst>
          </p:cNvPr>
          <p:cNvSpPr txBox="1"/>
          <p:nvPr/>
        </p:nvSpPr>
        <p:spPr>
          <a:xfrm>
            <a:off x="777846" y="1435469"/>
            <a:ext cx="8646375" cy="465640"/>
          </a:xfrm>
          <a:prstGeom prst="rect">
            <a:avLst/>
          </a:prstGeom>
          <a:noFill/>
        </p:spPr>
        <p:txBody>
          <a:bodyPr wrap="square" rtlCol="0">
            <a:spAutoFit/>
          </a:bodyPr>
          <a:lstStyle/>
          <a:p>
            <a:pPr marL="285750" indent="-285750">
              <a:lnSpc>
                <a:spcPct val="150000"/>
              </a:lnSpc>
              <a:buClr>
                <a:srgbClr val="0000FF"/>
              </a:buClr>
              <a:buFont typeface="Wingdings" pitchFamily="2" charset="2"/>
              <a:buChar char="n"/>
            </a:pPr>
            <a:r>
              <a:rPr lang="zh-CN" altLang="en-US" dirty="0">
                <a:latin typeface="微软雅黑" panose="020B0503020204020204" pitchFamily="34" charset="-122"/>
                <a:ea typeface="微软雅黑" panose="020B0503020204020204" pitchFamily="34" charset="-122"/>
              </a:rPr>
              <a:t>导入所需要的报或模块</a:t>
            </a:r>
            <a:endParaRPr kumimoji="1" lang="zh-CN" altLang="en-US" dirty="0">
              <a:latin typeface="微软雅黑" panose="020B0503020204020204" pitchFamily="34" charset="-122"/>
              <a:ea typeface="微软雅黑" panose="020B0503020204020204" pitchFamily="34" charset="-122"/>
            </a:endParaRPr>
          </a:p>
        </p:txBody>
      </p:sp>
      <p:graphicFrame>
        <p:nvGraphicFramePr>
          <p:cNvPr id="8" name="表格 7">
            <a:extLst>
              <a:ext uri="{FF2B5EF4-FFF2-40B4-BE49-F238E27FC236}">
                <a16:creationId xmlns:a16="http://schemas.microsoft.com/office/drawing/2014/main" id="{25FD9EF3-6856-0D4D-BF9C-7F142A54597D}"/>
              </a:ext>
            </a:extLst>
          </p:cNvPr>
          <p:cNvGraphicFramePr>
            <a:graphicFrameLocks noGrp="1"/>
          </p:cNvGraphicFramePr>
          <p:nvPr/>
        </p:nvGraphicFramePr>
        <p:xfrm>
          <a:off x="903970" y="2067114"/>
          <a:ext cx="8996775" cy="579120"/>
        </p:xfrm>
        <a:graphic>
          <a:graphicData uri="http://schemas.openxmlformats.org/drawingml/2006/table">
            <a:tbl>
              <a:tblPr firstRow="1" bandRow="1">
                <a:tableStyleId>{5C22544A-7EE6-4342-B048-85BDC9FD1C3A}</a:tableStyleId>
              </a:tblPr>
              <a:tblGrid>
                <a:gridCol w="514927">
                  <a:extLst>
                    <a:ext uri="{9D8B030D-6E8A-4147-A177-3AD203B41FA5}">
                      <a16:colId xmlns:a16="http://schemas.microsoft.com/office/drawing/2014/main" val="165004489"/>
                    </a:ext>
                  </a:extLst>
                </a:gridCol>
                <a:gridCol w="8481848">
                  <a:extLst>
                    <a:ext uri="{9D8B030D-6E8A-4147-A177-3AD203B41FA5}">
                      <a16:colId xmlns:a16="http://schemas.microsoft.com/office/drawing/2014/main" val="2610027987"/>
                    </a:ext>
                  </a:extLst>
                </a:gridCol>
              </a:tblGrid>
              <a:tr h="370840">
                <a:tc>
                  <a:txBody>
                    <a:bodyPr/>
                    <a:lstStyle/>
                    <a:p>
                      <a:r>
                        <a:rPr kumimoji="1" lang="en" altLang="zh-CN" sz="1600" b="0" dirty="0">
                          <a:solidFill>
                            <a:sysClr val="windowText" lastClr="000000"/>
                          </a:solidFill>
                          <a:latin typeface="Times New Roman" panose="02020603050405020304" pitchFamily="18" charset="0"/>
                          <a:cs typeface="Times New Roman" panose="02020603050405020304" pitchFamily="18" charset="0"/>
                        </a:rPr>
                        <a:t>1</a:t>
                      </a:r>
                    </a:p>
                    <a:p>
                      <a:r>
                        <a:rPr kumimoji="1" lang="en" altLang="zh-CN" sz="1600" b="0" dirty="0">
                          <a:solidFill>
                            <a:sysClr val="windowText" lastClr="000000"/>
                          </a:solidFill>
                          <a:latin typeface="Times New Roman" panose="02020603050405020304" pitchFamily="18" charset="0"/>
                          <a:cs typeface="Times New Roman" panose="02020603050405020304" pitchFamily="18" charset="0"/>
                        </a:rPr>
                        <a:t>2</a:t>
                      </a:r>
                      <a:endParaRPr lang="zh-CN" altLang="en-US" sz="1600"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600" b="0" i="0" kern="1200" dirty="0">
                          <a:solidFill>
                            <a:schemeClr val="tx1"/>
                          </a:solidFill>
                          <a:effectLst/>
                          <a:latin typeface="Times New Roman" panose="02020603050405020304" pitchFamily="18" charset="0"/>
                          <a:ea typeface="+mn-ea"/>
                          <a:cs typeface="Times New Roman" panose="02020603050405020304" pitchFamily="18" charset="0"/>
                        </a:rPr>
                        <a:t>import torch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t>import </a:t>
                      </a:r>
                      <a:r>
                        <a:rPr lang="en-US" altLang="zh-CN" sz="1600" b="0" i="0" kern="1200" dirty="0" err="1">
                          <a:solidFill>
                            <a:schemeClr val="tx1"/>
                          </a:solidFill>
                          <a:effectLst/>
                          <a:latin typeface="Times New Roman" panose="02020603050405020304" pitchFamily="18" charset="0"/>
                          <a:ea typeface="+mn-ea"/>
                          <a:cs typeface="Times New Roman" panose="02020603050405020304" pitchFamily="18" charset="0"/>
                        </a:rPr>
                        <a:t>matplotlib.pyplot</a:t>
                      </a:r>
                      <a: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t> as </a:t>
                      </a:r>
                      <a:r>
                        <a:rPr lang="en-US" altLang="zh-CN" sz="1600" b="0" i="0" kern="1200" dirty="0" err="1">
                          <a:solidFill>
                            <a:schemeClr val="tx1"/>
                          </a:solidFill>
                          <a:effectLst/>
                          <a:latin typeface="Times New Roman" panose="02020603050405020304" pitchFamily="18" charset="0"/>
                          <a:ea typeface="+mn-ea"/>
                          <a:cs typeface="Times New Roman" panose="02020603050405020304" pitchFamily="18" charset="0"/>
                        </a:rPr>
                        <a:t>plt</a:t>
                      </a:r>
                      <a:endParaRPr lang="en" altLang="zh-CN" sz="16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93588950"/>
                  </a:ext>
                </a:extLst>
              </a:tr>
            </a:tbl>
          </a:graphicData>
        </a:graphic>
      </p:graphicFrame>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A820C30-E3CF-D94B-B3EE-61AE1904D428}"/>
                  </a:ext>
                </a:extLst>
              </p:cNvPr>
              <p:cNvSpPr txBox="1"/>
              <p:nvPr/>
            </p:nvSpPr>
            <p:spPr>
              <a:xfrm>
                <a:off x="777846" y="2867557"/>
                <a:ext cx="8646375" cy="458908"/>
              </a:xfrm>
              <a:prstGeom prst="rect">
                <a:avLst/>
              </a:prstGeom>
              <a:noFill/>
            </p:spPr>
            <p:txBody>
              <a:bodyPr wrap="square" rtlCol="0">
                <a:spAutoFit/>
              </a:bodyPr>
              <a:lstStyle/>
              <a:p>
                <a:pPr marL="285750" indent="-285750">
                  <a:lnSpc>
                    <a:spcPct val="150000"/>
                  </a:lnSpc>
                  <a:buClr>
                    <a:srgbClr val="0000FF"/>
                  </a:buClr>
                  <a:buFont typeface="Wingdings" pitchFamily="2" charset="2"/>
                  <a:buChar char="n"/>
                </a:pPr>
                <a:r>
                  <a:rPr lang="zh-CN" altLang="en-US" dirty="0">
                    <a:latin typeface="微软雅黑" panose="020B0503020204020204" pitchFamily="34" charset="-122"/>
                    <a:ea typeface="微软雅黑" panose="020B0503020204020204" pitchFamily="34" charset="-122"/>
                  </a:rPr>
                  <a:t>随机生成实验所需要的二分类数据集 </a:t>
                </a:r>
                <a14:m>
                  <m:oMath xmlns:m="http://schemas.openxmlformats.org/officeDocument/2006/math">
                    <m:r>
                      <a:rPr lang="en-US" altLang="zh-CN" i="1" dirty="0" smtClean="0">
                        <a:latin typeface="Cambria Math" panose="02040503050406030204" pitchFamily="18" charset="0"/>
                        <a:ea typeface="微软雅黑" panose="020B0503020204020204" pitchFamily="34" charset="-122"/>
                      </a:rPr>
                      <m:t>𝑥</m:t>
                    </m:r>
                    <m:r>
                      <a:rPr lang="en-US" altLang="zh-CN" i="1" dirty="0" smtClean="0">
                        <a:latin typeface="Cambria Math" panose="02040503050406030204" pitchFamily="18" charset="0"/>
                        <a:ea typeface="微软雅黑" panose="020B0503020204020204" pitchFamily="34" charset="-122"/>
                      </a:rPr>
                      <m:t>1 </m:t>
                    </m:r>
                  </m:oMath>
                </a14:m>
                <a:r>
                  <a:rPr lang="zh-CN" altLang="en-US" dirty="0">
                    <a:latin typeface="微软雅黑" panose="020B0503020204020204" pitchFamily="34" charset="-122"/>
                    <a:ea typeface="微软雅黑" panose="020B0503020204020204" pitchFamily="34" charset="-122"/>
                  </a:rPr>
                  <a:t>和 </a:t>
                </a:r>
                <a14:m>
                  <m:oMath xmlns:m="http://schemas.openxmlformats.org/officeDocument/2006/math">
                    <m:r>
                      <a:rPr lang="en-US" altLang="zh-CN" i="1" dirty="0" smtClean="0">
                        <a:latin typeface="Cambria Math" panose="02040503050406030204" pitchFamily="18" charset="0"/>
                        <a:ea typeface="微软雅黑" panose="020B0503020204020204" pitchFamily="34" charset="-122"/>
                      </a:rPr>
                      <m:t>𝑥</m:t>
                    </m:r>
                    <m:r>
                      <a:rPr lang="en-US" altLang="zh-CN" i="1" dirty="0" smtClean="0">
                        <a:latin typeface="Cambria Math" panose="02040503050406030204" pitchFamily="18" charset="0"/>
                        <a:ea typeface="微软雅黑" panose="020B0503020204020204" pitchFamily="34" charset="-122"/>
                      </a:rPr>
                      <m:t>2 </m:t>
                    </m:r>
                  </m:oMath>
                </a14:m>
                <a:r>
                  <a:rPr lang="zh-CN" altLang="en-US" dirty="0">
                    <a:latin typeface="微软雅黑" panose="020B0503020204020204" pitchFamily="34" charset="-122"/>
                    <a:ea typeface="微软雅黑" panose="020B0503020204020204" pitchFamily="34" charset="-122"/>
                  </a:rPr>
                  <a:t>，分别对应的标签</a:t>
                </a:r>
                <a14:m>
                  <m:oMath xmlns:m="http://schemas.openxmlformats.org/officeDocument/2006/math">
                    <m:r>
                      <a:rPr lang="en-US" altLang="zh-CN" b="0" i="0" dirty="0" smtClean="0">
                        <a:latin typeface="Cambria Math" panose="02040503050406030204" pitchFamily="18" charset="0"/>
                        <a:ea typeface="微软雅黑" panose="020B0503020204020204" pitchFamily="34" charset="-122"/>
                      </a:rPr>
                      <m:t> </m:t>
                    </m:r>
                    <m:r>
                      <a:rPr lang="en-US" altLang="zh-CN" i="1" dirty="0" smtClean="0">
                        <a:latin typeface="Cambria Math" panose="02040503050406030204" pitchFamily="18" charset="0"/>
                        <a:ea typeface="微软雅黑" panose="020B0503020204020204" pitchFamily="34" charset="-122"/>
                      </a:rPr>
                      <m:t>𝑦</m:t>
                    </m:r>
                    <m:r>
                      <a:rPr lang="en-US" altLang="zh-CN" i="1" dirty="0" smtClean="0">
                        <a:latin typeface="Cambria Math" panose="02040503050406030204" pitchFamily="18" charset="0"/>
                        <a:ea typeface="微软雅黑" panose="020B0503020204020204" pitchFamily="34" charset="-122"/>
                      </a:rPr>
                      <m:t>1 </m:t>
                    </m:r>
                  </m:oMath>
                </a14:m>
                <a:r>
                  <a:rPr lang="zh-CN" altLang="en-US" dirty="0">
                    <a:latin typeface="微软雅黑" panose="020B0503020204020204" pitchFamily="34" charset="-122"/>
                    <a:ea typeface="微软雅黑" panose="020B0503020204020204" pitchFamily="34" charset="-122"/>
                  </a:rPr>
                  <a:t>和</a:t>
                </a:r>
                <a14:m>
                  <m:oMath xmlns:m="http://schemas.openxmlformats.org/officeDocument/2006/math">
                    <m:r>
                      <a:rPr lang="en-US" altLang="zh-CN" b="0" i="0" dirty="0" smtClean="0">
                        <a:latin typeface="Cambria Math" panose="02040503050406030204" pitchFamily="18" charset="0"/>
                        <a:ea typeface="微软雅黑" panose="020B0503020204020204" pitchFamily="34" charset="-122"/>
                      </a:rPr>
                      <m:t> </m:t>
                    </m:r>
                    <m:r>
                      <a:rPr lang="en-US" altLang="zh-CN" i="1" dirty="0" smtClean="0">
                        <a:latin typeface="Cambria Math" panose="02040503050406030204" pitchFamily="18" charset="0"/>
                        <a:ea typeface="微软雅黑" panose="020B0503020204020204" pitchFamily="34" charset="-122"/>
                      </a:rPr>
                      <m:t>𝑦</m:t>
                    </m:r>
                    <m:r>
                      <a:rPr lang="en-US" altLang="zh-CN" i="1" dirty="0" smtClean="0">
                        <a:latin typeface="Cambria Math" panose="02040503050406030204" pitchFamily="18" charset="0"/>
                        <a:ea typeface="微软雅黑" panose="020B0503020204020204" pitchFamily="34" charset="-122"/>
                      </a:rPr>
                      <m:t>2 </m:t>
                    </m:r>
                  </m:oMath>
                </a14:m>
                <a:r>
                  <a:rPr lang="en-US" altLang="zh-CN" dirty="0">
                    <a:latin typeface="微软雅黑" panose="020B0503020204020204" pitchFamily="34" charset="-122"/>
                    <a:ea typeface="微软雅黑" panose="020B0503020204020204" pitchFamily="34" charset="-122"/>
                  </a:rPr>
                  <a:t>.</a:t>
                </a:r>
                <a:endParaRPr kumimoji="1" lang="zh-CN" altLang="en-US" dirty="0">
                  <a:latin typeface="微软雅黑" panose="020B0503020204020204" pitchFamily="34" charset="-122"/>
                  <a:ea typeface="微软雅黑" panose="020B0503020204020204" pitchFamily="34" charset="-122"/>
                </a:endParaRPr>
              </a:p>
            </p:txBody>
          </p:sp>
        </mc:Choice>
        <mc:Fallback xmlns="">
          <p:sp>
            <p:nvSpPr>
              <p:cNvPr id="9" name="文本框 8">
                <a:extLst>
                  <a:ext uri="{FF2B5EF4-FFF2-40B4-BE49-F238E27FC236}">
                    <a16:creationId xmlns:a16="http://schemas.microsoft.com/office/drawing/2014/main" id="{FA820C30-E3CF-D94B-B3EE-61AE1904D428}"/>
                  </a:ext>
                </a:extLst>
              </p:cNvPr>
              <p:cNvSpPr txBox="1">
                <a:spLocks noRot="1" noChangeAspect="1" noMove="1" noResize="1" noEditPoints="1" noAdjustHandles="1" noChangeArrowheads="1" noChangeShapeType="1" noTextEdit="1"/>
              </p:cNvSpPr>
              <p:nvPr/>
            </p:nvSpPr>
            <p:spPr>
              <a:xfrm>
                <a:off x="777846" y="2867557"/>
                <a:ext cx="8646375" cy="458908"/>
              </a:xfrm>
              <a:prstGeom prst="rect">
                <a:avLst/>
              </a:prstGeom>
              <a:blipFill>
                <a:blip r:embed="rId3"/>
                <a:stretch>
                  <a:fillRect l="-293" b="-162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759878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4.1 </a:t>
            </a:r>
            <a:r>
              <a:rPr lang="zh-CN" altLang="en-US" sz="2800" b="1" dirty="0">
                <a:solidFill>
                  <a:srgbClr val="000000"/>
                </a:solidFill>
                <a:latin typeface="微软雅黑" panose="020B0503020204020204" pitchFamily="34" charset="-122"/>
                <a:ea typeface="微软雅黑" panose="020B0503020204020204" pitchFamily="34" charset="-122"/>
              </a:rPr>
              <a:t>数据集介绍</a:t>
            </a:r>
            <a:endParaRPr lang="en-US" altLang="zh-CN" sz="2800" b="1" dirty="0">
              <a:solidFill>
                <a:srgbClr val="000000"/>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DD2A3838-82B5-C048-8D2A-7ED18BE5F634}"/>
              </a:ext>
            </a:extLst>
          </p:cNvPr>
          <p:cNvSpPr txBox="1"/>
          <p:nvPr/>
        </p:nvSpPr>
        <p:spPr>
          <a:xfrm>
            <a:off x="777846" y="898408"/>
            <a:ext cx="2646878" cy="461665"/>
          </a:xfrm>
          <a:prstGeom prst="rect">
            <a:avLst/>
          </a:prstGeom>
          <a:noFill/>
        </p:spPr>
        <p:txBody>
          <a:bodyPr wrap="none" rtlCol="0">
            <a:spAutoFit/>
          </a:bodyPr>
          <a:lstStyle/>
          <a:p>
            <a:r>
              <a:rPr lang="zh-CN" altLang="en-US" sz="2400" b="1" dirty="0">
                <a:solidFill>
                  <a:srgbClr val="0000FF"/>
                </a:solidFill>
                <a:latin typeface="微软雅黑" panose="020B0503020204020204" pitchFamily="34" charset="-122"/>
                <a:ea typeface="微软雅黑" panose="020B0503020204020204" pitchFamily="34" charset="-122"/>
              </a:rPr>
              <a:t>人工构造的数据集</a:t>
            </a:r>
            <a:endParaRPr kumimoji="1" lang="zh-CN" altLang="en-US" sz="2400" b="1" dirty="0">
              <a:solidFill>
                <a:srgbClr val="0000FF"/>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FA820C30-E3CF-D94B-B3EE-61AE1904D428}"/>
              </a:ext>
            </a:extLst>
          </p:cNvPr>
          <p:cNvSpPr txBox="1"/>
          <p:nvPr/>
        </p:nvSpPr>
        <p:spPr>
          <a:xfrm>
            <a:off x="777846" y="1435469"/>
            <a:ext cx="8646375" cy="465640"/>
          </a:xfrm>
          <a:prstGeom prst="rect">
            <a:avLst/>
          </a:prstGeom>
          <a:noFill/>
        </p:spPr>
        <p:txBody>
          <a:bodyPr wrap="square" rtlCol="0">
            <a:spAutoFit/>
          </a:bodyPr>
          <a:lstStyle/>
          <a:p>
            <a:pPr marL="285750" indent="-285750">
              <a:lnSpc>
                <a:spcPct val="150000"/>
              </a:lnSpc>
              <a:buClr>
                <a:srgbClr val="0000FF"/>
              </a:buClr>
              <a:buFont typeface="Wingdings" pitchFamily="2" charset="2"/>
              <a:buChar char="n"/>
            </a:pPr>
            <a:r>
              <a:rPr lang="zh-CN" altLang="en-US" dirty="0">
                <a:latin typeface="微软雅黑" panose="020B0503020204020204" pitchFamily="34" charset="-122"/>
                <a:ea typeface="微软雅黑" panose="020B0503020204020204" pitchFamily="34" charset="-122"/>
              </a:rPr>
              <a:t>使用</a:t>
            </a:r>
            <a:r>
              <a:rPr lang="en-US" altLang="zh-CN" dirty="0" err="1">
                <a:latin typeface="微软雅黑" panose="020B0503020204020204" pitchFamily="34" charset="-122"/>
                <a:ea typeface="微软雅黑" panose="020B0503020204020204" pitchFamily="34" charset="-122"/>
              </a:rPr>
              <a:t>matplotlib</a:t>
            </a:r>
            <a:r>
              <a:rPr lang="zh-CN" altLang="en-US" dirty="0">
                <a:latin typeface="微软雅黑" panose="020B0503020204020204" pitchFamily="34" charset="-122"/>
                <a:ea typeface="微软雅黑" panose="020B0503020204020204" pitchFamily="34" charset="-122"/>
              </a:rPr>
              <a:t>将所构造的数据可视化</a:t>
            </a:r>
            <a:endParaRPr kumimoji="1" lang="zh-CN" altLang="en-US" dirty="0">
              <a:latin typeface="微软雅黑" panose="020B0503020204020204" pitchFamily="34" charset="-122"/>
              <a:ea typeface="微软雅黑" panose="020B0503020204020204" pitchFamily="34" charset="-122"/>
            </a:endParaRPr>
          </a:p>
        </p:txBody>
      </p:sp>
      <p:graphicFrame>
        <p:nvGraphicFramePr>
          <p:cNvPr id="8" name="表格 7">
            <a:extLst>
              <a:ext uri="{FF2B5EF4-FFF2-40B4-BE49-F238E27FC236}">
                <a16:creationId xmlns:a16="http://schemas.microsoft.com/office/drawing/2014/main" id="{25FD9EF3-6856-0D4D-BF9C-7F142A54597D}"/>
              </a:ext>
            </a:extLst>
          </p:cNvPr>
          <p:cNvGraphicFramePr>
            <a:graphicFrameLocks noGrp="1"/>
          </p:cNvGraphicFramePr>
          <p:nvPr/>
        </p:nvGraphicFramePr>
        <p:xfrm>
          <a:off x="777846" y="2078390"/>
          <a:ext cx="8996775" cy="822960"/>
        </p:xfrm>
        <a:graphic>
          <a:graphicData uri="http://schemas.openxmlformats.org/drawingml/2006/table">
            <a:tbl>
              <a:tblPr firstRow="1" bandRow="1">
                <a:tableStyleId>{5C22544A-7EE6-4342-B048-85BDC9FD1C3A}</a:tableStyleId>
              </a:tblPr>
              <a:tblGrid>
                <a:gridCol w="514927">
                  <a:extLst>
                    <a:ext uri="{9D8B030D-6E8A-4147-A177-3AD203B41FA5}">
                      <a16:colId xmlns:a16="http://schemas.microsoft.com/office/drawing/2014/main" val="165004489"/>
                    </a:ext>
                  </a:extLst>
                </a:gridCol>
                <a:gridCol w="8481848">
                  <a:extLst>
                    <a:ext uri="{9D8B030D-6E8A-4147-A177-3AD203B41FA5}">
                      <a16:colId xmlns:a16="http://schemas.microsoft.com/office/drawing/2014/main" val="2610027987"/>
                    </a:ext>
                  </a:extLst>
                </a:gridCol>
              </a:tblGrid>
              <a:tr h="370840">
                <a:tc>
                  <a:txBody>
                    <a:bodyPr/>
                    <a:lstStyle/>
                    <a:p>
                      <a:r>
                        <a:rPr kumimoji="1" lang="en" altLang="zh-CN" sz="1600" b="0" dirty="0">
                          <a:solidFill>
                            <a:sysClr val="windowText" lastClr="000000"/>
                          </a:solidFill>
                          <a:latin typeface="Times New Roman" panose="02020603050405020304" pitchFamily="18" charset="0"/>
                          <a:cs typeface="Times New Roman" panose="02020603050405020304" pitchFamily="18" charset="0"/>
                        </a:rPr>
                        <a:t>1</a:t>
                      </a:r>
                    </a:p>
                    <a:p>
                      <a:r>
                        <a:rPr kumimoji="1" lang="en" altLang="zh-CN" sz="1600" b="0" dirty="0">
                          <a:solidFill>
                            <a:sysClr val="windowText" lastClr="000000"/>
                          </a:solidFill>
                          <a:latin typeface="Times New Roman" panose="02020603050405020304" pitchFamily="18" charset="0"/>
                          <a:cs typeface="Times New Roman" panose="02020603050405020304" pitchFamily="18" charset="0"/>
                        </a:rPr>
                        <a:t>2</a:t>
                      </a:r>
                    </a:p>
                    <a:p>
                      <a:r>
                        <a:rPr kumimoji="1" lang="en" altLang="zh-CN" sz="1600" b="0" dirty="0">
                          <a:solidFill>
                            <a:sysClr val="windowText" lastClr="000000"/>
                          </a:solidFill>
                          <a:latin typeface="Times New Roman" panose="02020603050405020304" pitchFamily="18" charset="0"/>
                          <a:cs typeface="Times New Roman" panose="02020603050405020304" pitchFamily="18" charset="0"/>
                        </a:rPr>
                        <a:t>3</a:t>
                      </a:r>
                      <a:endParaRPr lang="zh-CN" altLang="en-US" sz="1600"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kern="1200" dirty="0" err="1">
                          <a:solidFill>
                            <a:schemeClr val="tx1"/>
                          </a:solidFill>
                          <a:effectLst/>
                          <a:latin typeface="Times New Roman" panose="02020603050405020304" pitchFamily="18" charset="0"/>
                          <a:ea typeface="+mn-ea"/>
                          <a:cs typeface="Times New Roman" panose="02020603050405020304" pitchFamily="18" charset="0"/>
                        </a:rPr>
                        <a:t>plt.scatter</a:t>
                      </a:r>
                      <a: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t>(</a:t>
                      </a:r>
                      <a:r>
                        <a:rPr lang="en-US" altLang="zh-CN" sz="1600" b="0" i="0" kern="1200" dirty="0" err="1">
                          <a:solidFill>
                            <a:schemeClr val="tx1"/>
                          </a:solidFill>
                          <a:effectLst/>
                          <a:latin typeface="Times New Roman" panose="02020603050405020304" pitchFamily="18" charset="0"/>
                          <a:ea typeface="+mn-ea"/>
                          <a:cs typeface="Times New Roman" panose="02020603050405020304" pitchFamily="18" charset="0"/>
                        </a:rPr>
                        <a:t>x.data.numpy</a:t>
                      </a:r>
                      <a: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t>()[:, 0], </a:t>
                      </a:r>
                      <a:r>
                        <a:rPr lang="en-US" altLang="zh-CN" sz="1600" b="0" i="0" kern="1200" dirty="0" err="1">
                          <a:solidFill>
                            <a:schemeClr val="tx1"/>
                          </a:solidFill>
                          <a:effectLst/>
                          <a:latin typeface="Times New Roman" panose="02020603050405020304" pitchFamily="18" charset="0"/>
                          <a:ea typeface="+mn-ea"/>
                          <a:cs typeface="Times New Roman" panose="02020603050405020304" pitchFamily="18" charset="0"/>
                        </a:rPr>
                        <a:t>x.data.numpy</a:t>
                      </a:r>
                      <a: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t>()[:, 1], c=</a:t>
                      </a:r>
                      <a:r>
                        <a:rPr lang="en-US" altLang="zh-CN" sz="1600" b="0" i="0" kern="1200" dirty="0" err="1">
                          <a:solidFill>
                            <a:schemeClr val="tx1"/>
                          </a:solidFill>
                          <a:effectLst/>
                          <a:latin typeface="Times New Roman" panose="02020603050405020304" pitchFamily="18" charset="0"/>
                          <a:ea typeface="+mn-ea"/>
                          <a:cs typeface="Times New Roman" panose="02020603050405020304" pitchFamily="18" charset="0"/>
                        </a:rPr>
                        <a:t>y.data.numpy</a:t>
                      </a:r>
                      <a: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t>(), s=100, </a:t>
                      </a:r>
                      <a:r>
                        <a:rPr lang="en-US" altLang="zh-CN" sz="1600" b="0" i="0" kern="1200" dirty="0" err="1">
                          <a:solidFill>
                            <a:schemeClr val="tx1"/>
                          </a:solidFill>
                          <a:effectLst/>
                          <a:latin typeface="Times New Roman" panose="02020603050405020304" pitchFamily="18" charset="0"/>
                          <a:ea typeface="+mn-ea"/>
                          <a:cs typeface="Times New Roman" panose="02020603050405020304" pitchFamily="18" charset="0"/>
                        </a:rPr>
                        <a:t>lw</a:t>
                      </a:r>
                      <a: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t>=0, </a:t>
                      </a:r>
                      <a:r>
                        <a:rPr lang="en-US" altLang="zh-CN" sz="1600" b="0" i="0" kern="1200" dirty="0" err="1">
                          <a:solidFill>
                            <a:schemeClr val="tx1"/>
                          </a:solidFill>
                          <a:effectLst/>
                          <a:latin typeface="Times New Roman" panose="02020603050405020304" pitchFamily="18" charset="0"/>
                          <a:ea typeface="+mn-ea"/>
                          <a:cs typeface="Times New Roman" panose="02020603050405020304" pitchFamily="18" charset="0"/>
                        </a:rPr>
                        <a:t>cmap</a:t>
                      </a:r>
                      <a: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t>='</a:t>
                      </a:r>
                      <a:r>
                        <a:rPr lang="en-US" altLang="zh-CN" sz="1600" b="0" i="0" kern="1200" dirty="0" err="1">
                          <a:solidFill>
                            <a:schemeClr val="tx1"/>
                          </a:solidFill>
                          <a:effectLst/>
                          <a:latin typeface="Times New Roman" panose="02020603050405020304" pitchFamily="18" charset="0"/>
                          <a:ea typeface="+mn-ea"/>
                          <a:cs typeface="Times New Roman" panose="02020603050405020304" pitchFamily="18" charset="0"/>
                        </a:rPr>
                        <a:t>RdYlGn</a:t>
                      </a:r>
                      <a: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t>')</a:t>
                      </a:r>
                      <a:b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br>
                      <a:r>
                        <a:rPr lang="en-US" altLang="zh-CN" sz="1600" b="0" i="0" kern="1200" dirty="0" err="1">
                          <a:solidFill>
                            <a:schemeClr val="tx1"/>
                          </a:solidFill>
                          <a:effectLst/>
                          <a:latin typeface="Times New Roman" panose="02020603050405020304" pitchFamily="18" charset="0"/>
                          <a:ea typeface="+mn-ea"/>
                          <a:cs typeface="Times New Roman" panose="02020603050405020304" pitchFamily="18" charset="0"/>
                        </a:rPr>
                        <a:t>plt.show</a:t>
                      </a:r>
                      <a:r>
                        <a:rPr lang="en-US" altLang="zh-CN" sz="1600" b="0" i="0" kern="1200" dirty="0">
                          <a:solidFill>
                            <a:schemeClr val="tx1"/>
                          </a:solidFill>
                          <a:effectLst/>
                          <a:latin typeface="Times New Roman" panose="02020603050405020304" pitchFamily="18" charset="0"/>
                          <a:ea typeface="+mn-ea"/>
                          <a:cs typeface="Times New Roman" panose="02020603050405020304" pitchFamily="18" charset="0"/>
                        </a:rPr>
                        <a:t>()</a:t>
                      </a:r>
                      <a:endParaRPr lang="en" altLang="zh-CN" sz="16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93588950"/>
                  </a:ext>
                </a:extLst>
              </a:tr>
            </a:tbl>
          </a:graphicData>
        </a:graphic>
      </p:graphicFrame>
      <p:pic>
        <p:nvPicPr>
          <p:cNvPr id="2" name="图片 1"/>
          <p:cNvPicPr>
            <a:picLocks noChangeAspect="1"/>
          </p:cNvPicPr>
          <p:nvPr/>
        </p:nvPicPr>
        <p:blipFill>
          <a:blip r:embed="rId3"/>
          <a:stretch>
            <a:fillRect/>
          </a:stretch>
        </p:blipFill>
        <p:spPr>
          <a:xfrm>
            <a:off x="2951831" y="3530062"/>
            <a:ext cx="4648803" cy="3160891"/>
          </a:xfrm>
          <a:prstGeom prst="rect">
            <a:avLst/>
          </a:prstGeom>
        </p:spPr>
      </p:pic>
      <p:sp>
        <p:nvSpPr>
          <p:cNvPr id="9" name="文本框 8">
            <a:extLst>
              <a:ext uri="{FF2B5EF4-FFF2-40B4-BE49-F238E27FC236}">
                <a16:creationId xmlns:a16="http://schemas.microsoft.com/office/drawing/2014/main" id="{FA820C30-E3CF-D94B-B3EE-61AE1904D428}"/>
              </a:ext>
            </a:extLst>
          </p:cNvPr>
          <p:cNvSpPr txBox="1"/>
          <p:nvPr/>
        </p:nvSpPr>
        <p:spPr>
          <a:xfrm>
            <a:off x="777846" y="2982709"/>
            <a:ext cx="8646375" cy="465640"/>
          </a:xfrm>
          <a:prstGeom prst="rect">
            <a:avLst/>
          </a:prstGeom>
          <a:noFill/>
        </p:spPr>
        <p:txBody>
          <a:bodyPr wrap="square" rtlCol="0">
            <a:spAutoFit/>
          </a:bodyPr>
          <a:lstStyle/>
          <a:p>
            <a:pPr marL="285750" indent="-285750">
              <a:lnSpc>
                <a:spcPct val="150000"/>
              </a:lnSpc>
              <a:buClr>
                <a:srgbClr val="0000FF"/>
              </a:buClr>
              <a:buFont typeface="Wingdings" pitchFamily="2" charset="2"/>
              <a:buChar char="n"/>
            </a:pPr>
            <a:r>
              <a:rPr kumimoji="1" lang="zh-CN" altLang="en-US" dirty="0">
                <a:latin typeface="微软雅黑" panose="020B0503020204020204" pitchFamily="34" charset="-122"/>
                <a:ea typeface="微软雅黑" panose="020B0503020204020204" pitchFamily="34" charset="-122"/>
              </a:rPr>
              <a:t>打印结果</a:t>
            </a:r>
          </a:p>
        </p:txBody>
      </p:sp>
    </p:spTree>
    <p:extLst>
      <p:ext uri="{BB962C8B-B14F-4D97-AF65-F5344CB8AC3E}">
        <p14:creationId xmlns:p14="http://schemas.microsoft.com/office/powerpoint/2010/main" val="30785947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4.1 </a:t>
            </a:r>
            <a:r>
              <a:rPr lang="zh-CN" altLang="en-US" sz="2800" b="1" dirty="0">
                <a:solidFill>
                  <a:srgbClr val="000000"/>
                </a:solidFill>
                <a:latin typeface="微软雅黑" panose="020B0503020204020204" pitchFamily="34" charset="-122"/>
                <a:ea typeface="微软雅黑" panose="020B0503020204020204" pitchFamily="34" charset="-122"/>
              </a:rPr>
              <a:t>数据集介绍</a:t>
            </a:r>
            <a:endParaRPr lang="en-US" altLang="zh-CN" sz="2800" b="1" dirty="0">
              <a:solidFill>
                <a:srgbClr val="00000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45644C4D-CC28-254B-AB87-0AD0ABE30B42}"/>
              </a:ext>
            </a:extLst>
          </p:cNvPr>
          <p:cNvSpPr txBox="1"/>
          <p:nvPr/>
        </p:nvSpPr>
        <p:spPr>
          <a:xfrm>
            <a:off x="777846" y="923030"/>
            <a:ext cx="7484165" cy="461665"/>
          </a:xfrm>
          <a:prstGeom prst="rect">
            <a:avLst/>
          </a:prstGeom>
          <a:noFill/>
        </p:spPr>
        <p:txBody>
          <a:bodyPr wrap="none" rtlCol="0">
            <a:spAutoFit/>
          </a:bodyPr>
          <a:lstStyle/>
          <a:p>
            <a:r>
              <a:rPr lang="en" altLang="zh-CN" sz="2400" b="1" dirty="0">
                <a:solidFill>
                  <a:srgbClr val="0000FF"/>
                </a:solidFill>
                <a:latin typeface="微软雅黑" panose="020B0503020204020204" pitchFamily="34" charset="-122"/>
                <a:ea typeface="微软雅黑" panose="020B0503020204020204" pitchFamily="34" charset="-122"/>
              </a:rPr>
              <a:t>Fashion-MNIST</a:t>
            </a:r>
            <a:r>
              <a:rPr lang="zh-CN" altLang="en-US" sz="2400" b="1" dirty="0">
                <a:solidFill>
                  <a:srgbClr val="0000FF"/>
                </a:solidFill>
                <a:latin typeface="微软雅黑" panose="020B0503020204020204" pitchFamily="34" charset="-122"/>
                <a:ea typeface="微软雅黑" panose="020B0503020204020204" pitchFamily="34" charset="-122"/>
              </a:rPr>
              <a:t>数据集（一个多类图像分类数据集</a:t>
            </a:r>
            <a:r>
              <a:rPr lang="zh-CN" altLang="en-US" sz="2400" b="1" dirty="0">
                <a:solidFill>
                  <a:srgbClr val="0000FF"/>
                </a:solidFill>
              </a:rPr>
              <a:t>）</a:t>
            </a:r>
            <a:endParaRPr kumimoji="1" lang="zh-CN" altLang="en-US" sz="2400" b="1" dirty="0">
              <a:solidFill>
                <a:srgbClr val="0000FF"/>
              </a:solidFill>
            </a:endParaRPr>
          </a:p>
        </p:txBody>
      </p:sp>
      <p:pic>
        <p:nvPicPr>
          <p:cNvPr id="2" name="图片 1">
            <a:extLst>
              <a:ext uri="{FF2B5EF4-FFF2-40B4-BE49-F238E27FC236}">
                <a16:creationId xmlns:a16="http://schemas.microsoft.com/office/drawing/2014/main" id="{7A4645B8-C0E7-C94C-B31D-571CA8FC3DCF}"/>
              </a:ext>
            </a:extLst>
          </p:cNvPr>
          <p:cNvPicPr>
            <a:picLocks noChangeAspect="1"/>
          </p:cNvPicPr>
          <p:nvPr/>
        </p:nvPicPr>
        <p:blipFill>
          <a:blip r:embed="rId3"/>
          <a:stretch>
            <a:fillRect/>
          </a:stretch>
        </p:blipFill>
        <p:spPr>
          <a:xfrm>
            <a:off x="777846" y="1532754"/>
            <a:ext cx="8646375" cy="1105602"/>
          </a:xfrm>
          <a:prstGeom prst="rect">
            <a:avLst/>
          </a:prstGeom>
        </p:spPr>
      </p:pic>
      <p:sp>
        <p:nvSpPr>
          <p:cNvPr id="5" name="文本框 4">
            <a:extLst>
              <a:ext uri="{FF2B5EF4-FFF2-40B4-BE49-F238E27FC236}">
                <a16:creationId xmlns:a16="http://schemas.microsoft.com/office/drawing/2014/main" id="{FA820C30-E3CF-D94B-B3EE-61AE1904D428}"/>
              </a:ext>
            </a:extLst>
          </p:cNvPr>
          <p:cNvSpPr txBox="1"/>
          <p:nvPr/>
        </p:nvSpPr>
        <p:spPr>
          <a:xfrm>
            <a:off x="777846" y="2687721"/>
            <a:ext cx="8646375" cy="2127570"/>
          </a:xfrm>
          <a:prstGeom prst="rect">
            <a:avLst/>
          </a:prstGeom>
          <a:noFill/>
        </p:spPr>
        <p:txBody>
          <a:bodyPr wrap="square" rtlCol="0">
            <a:spAutoFit/>
          </a:bodyPr>
          <a:lstStyle/>
          <a:p>
            <a:pPr marL="285750" indent="-285750">
              <a:lnSpc>
                <a:spcPct val="150000"/>
              </a:lnSpc>
              <a:buClr>
                <a:srgbClr val="0000FF"/>
              </a:buClr>
              <a:buFont typeface="Wingdings" pitchFamily="2" charset="2"/>
              <a:buChar char="n"/>
            </a:pPr>
            <a:r>
              <a:rPr lang="zh-CN" altLang="en-US" dirty="0">
                <a:latin typeface="微软雅黑" panose="020B0503020204020204" pitchFamily="34" charset="-122"/>
                <a:ea typeface="微软雅黑" panose="020B0503020204020204" pitchFamily="34" charset="-122"/>
              </a:rPr>
              <a:t>训练集：</a:t>
            </a:r>
            <a:r>
              <a:rPr lang="en-US" altLang="zh-CN" dirty="0">
                <a:latin typeface="微软雅黑" panose="020B0503020204020204" pitchFamily="34" charset="-122"/>
                <a:ea typeface="微软雅黑" panose="020B0503020204020204" pitchFamily="34" charset="-122"/>
              </a:rPr>
              <a:t>60,000</a:t>
            </a:r>
          </a:p>
          <a:p>
            <a:pPr marL="285750" indent="-285750">
              <a:lnSpc>
                <a:spcPct val="150000"/>
              </a:lnSpc>
              <a:buClr>
                <a:srgbClr val="0000FF"/>
              </a:buClr>
              <a:buFont typeface="Wingdings" pitchFamily="2" charset="2"/>
              <a:buChar char="n"/>
            </a:pPr>
            <a:r>
              <a:rPr kumimoji="1" lang="zh-CN" altLang="en-US" dirty="0">
                <a:latin typeface="微软雅黑" panose="020B0503020204020204" pitchFamily="34" charset="-122"/>
                <a:ea typeface="微软雅黑" panose="020B0503020204020204" pitchFamily="34" charset="-122"/>
              </a:rPr>
              <a:t>测试集：</a:t>
            </a:r>
            <a:r>
              <a:rPr kumimoji="1" lang="en-US" altLang="zh-CN" dirty="0">
                <a:latin typeface="微软雅黑" panose="020B0503020204020204" pitchFamily="34" charset="-122"/>
                <a:ea typeface="微软雅黑" panose="020B0503020204020204" pitchFamily="34" charset="-122"/>
              </a:rPr>
              <a:t>10,000</a:t>
            </a:r>
          </a:p>
          <a:p>
            <a:pPr marL="285750" indent="-285750">
              <a:lnSpc>
                <a:spcPct val="150000"/>
              </a:lnSpc>
              <a:buClr>
                <a:srgbClr val="0000FF"/>
              </a:buClr>
              <a:buFont typeface="Wingdings" pitchFamily="2" charset="2"/>
              <a:buChar char="n"/>
            </a:pPr>
            <a:r>
              <a:rPr kumimoji="1" lang="zh-CN" altLang="en-US" dirty="0">
                <a:latin typeface="微软雅黑" panose="020B0503020204020204" pitchFamily="34" charset="-122"/>
                <a:ea typeface="微软雅黑" panose="020B0503020204020204" pitchFamily="34" charset="-122"/>
              </a:rPr>
              <a:t>每个样本的数据格式为：</a:t>
            </a:r>
            <a:r>
              <a:rPr kumimoji="1" lang="en-US" altLang="zh-CN" dirty="0">
                <a:latin typeface="微软雅黑" panose="020B0503020204020204" pitchFamily="34" charset="-122"/>
                <a:ea typeface="微软雅黑" panose="020B0503020204020204" pitchFamily="34" charset="-122"/>
              </a:rPr>
              <a:t>28</a:t>
            </a:r>
            <a:r>
              <a:rPr kumimoji="1" lang="zh-CN" altLang="en-US" dirty="0">
                <a:latin typeface="微软雅黑" panose="020B0503020204020204" pitchFamily="34" charset="-122"/>
                <a:ea typeface="微软雅黑" panose="020B0503020204020204" pitchFamily="34" charset="-122"/>
              </a:rPr>
              <a:t>*</a:t>
            </a:r>
            <a:r>
              <a:rPr kumimoji="1" lang="en-US" altLang="zh-CN" dirty="0">
                <a:latin typeface="微软雅黑" panose="020B0503020204020204" pitchFamily="34" charset="-122"/>
                <a:ea typeface="微软雅黑" panose="020B0503020204020204" pitchFamily="34" charset="-122"/>
              </a:rPr>
              <a:t>28</a:t>
            </a:r>
            <a:r>
              <a:rPr kumimoji="1" lang="zh-CN" altLang="en-US" dirty="0">
                <a:latin typeface="微软雅黑" panose="020B0503020204020204" pitchFamily="34" charset="-122"/>
                <a:ea typeface="微软雅黑" panose="020B0503020204020204" pitchFamily="34" charset="-122"/>
              </a:rPr>
              <a:t>*</a:t>
            </a:r>
            <a:r>
              <a:rPr kumimoji="1" lang="en-US" altLang="zh-CN" dirty="0">
                <a:latin typeface="微软雅黑" panose="020B0503020204020204" pitchFamily="34" charset="-122"/>
                <a:ea typeface="微软雅黑" panose="020B0503020204020204" pitchFamily="34" charset="-122"/>
              </a:rPr>
              <a:t>1</a:t>
            </a:r>
            <a:r>
              <a:rPr kumimoji="1" lang="zh-CN" altLang="en-US" dirty="0">
                <a:latin typeface="微软雅黑" panose="020B0503020204020204" pitchFamily="34" charset="-122"/>
                <a:ea typeface="微软雅黑" panose="020B0503020204020204" pitchFamily="34" charset="-122"/>
                <a:sym typeface="Wingdings" pitchFamily="2" charset="2"/>
              </a:rPr>
              <a:t>（高*宽*通道）</a:t>
            </a:r>
            <a:endParaRPr kumimoji="1" lang="en-US" altLang="zh-CN" dirty="0">
              <a:latin typeface="微软雅黑" panose="020B0503020204020204" pitchFamily="34" charset="-122"/>
              <a:ea typeface="微软雅黑" panose="020B0503020204020204" pitchFamily="34" charset="-122"/>
              <a:sym typeface="Wingdings" pitchFamily="2" charset="2"/>
            </a:endParaRPr>
          </a:p>
          <a:p>
            <a:pPr marL="285750" indent="-285750">
              <a:lnSpc>
                <a:spcPct val="150000"/>
              </a:lnSpc>
              <a:buClr>
                <a:srgbClr val="0000FF"/>
              </a:buClr>
              <a:buFont typeface="Wingdings" pitchFamily="2" charset="2"/>
              <a:buChar char="n"/>
            </a:pPr>
            <a:r>
              <a:rPr kumimoji="1" lang="zh-CN" altLang="en" dirty="0">
                <a:latin typeface="微软雅黑" panose="020B0503020204020204" pitchFamily="34" charset="-122"/>
                <a:ea typeface="微软雅黑" panose="020B0503020204020204" pitchFamily="34" charset="-122"/>
              </a:rPr>
              <a:t>类别</a:t>
            </a:r>
            <a:r>
              <a:rPr kumimoji="1" lang="zh-CN" altLang="en-US" dirty="0">
                <a:latin typeface="微软雅黑" panose="020B0503020204020204" pitchFamily="34" charset="-122"/>
                <a:ea typeface="微软雅黑" panose="020B0503020204020204" pitchFamily="34" charset="-122"/>
              </a:rPr>
              <a:t>（</a:t>
            </a:r>
            <a:r>
              <a:rPr kumimoji="1" lang="en-US" altLang="zh-CN" dirty="0">
                <a:latin typeface="微软雅黑" panose="020B0503020204020204" pitchFamily="34" charset="-122"/>
                <a:ea typeface="微软雅黑" panose="020B0503020204020204" pitchFamily="34" charset="-122"/>
              </a:rPr>
              <a:t>10</a:t>
            </a:r>
            <a:r>
              <a:rPr kumimoji="1" lang="zh-CN" altLang="en-US" dirty="0">
                <a:latin typeface="微软雅黑" panose="020B0503020204020204" pitchFamily="34" charset="-122"/>
                <a:ea typeface="微软雅黑" panose="020B0503020204020204" pitchFamily="34" charset="-122"/>
              </a:rPr>
              <a:t>类）：</a:t>
            </a:r>
            <a:r>
              <a:rPr kumimoji="1" lang="en" altLang="zh-CN" dirty="0">
                <a:latin typeface="微软雅黑" panose="020B0503020204020204" pitchFamily="34" charset="-122"/>
                <a:ea typeface="微软雅黑" panose="020B0503020204020204" pitchFamily="34" charset="-122"/>
              </a:rPr>
              <a:t>dress</a:t>
            </a:r>
            <a:r>
              <a:rPr kumimoji="1" lang="zh-CN" altLang="en" dirty="0">
                <a:latin typeface="微软雅黑" panose="020B0503020204020204" pitchFamily="34" charset="-122"/>
                <a:ea typeface="微软雅黑" panose="020B0503020204020204" pitchFamily="34" charset="-122"/>
              </a:rPr>
              <a:t>（</a:t>
            </a:r>
            <a:r>
              <a:rPr kumimoji="1" lang="zh-CN" altLang="en-US" dirty="0">
                <a:latin typeface="微软雅黑" panose="020B0503020204020204" pitchFamily="34" charset="-122"/>
                <a:ea typeface="微软雅黑" panose="020B0503020204020204" pitchFamily="34" charset="-122"/>
              </a:rPr>
              <a:t>连⾐裙）、</a:t>
            </a:r>
            <a:r>
              <a:rPr kumimoji="1" lang="en" altLang="zh-CN" dirty="0">
                <a:latin typeface="微软雅黑" panose="020B0503020204020204" pitchFamily="34" charset="-122"/>
                <a:ea typeface="微软雅黑" panose="020B0503020204020204" pitchFamily="34" charset="-122"/>
              </a:rPr>
              <a:t>coat</a:t>
            </a:r>
            <a:r>
              <a:rPr kumimoji="1" lang="zh-CN" altLang="en" dirty="0">
                <a:latin typeface="微软雅黑" panose="020B0503020204020204" pitchFamily="34" charset="-122"/>
                <a:ea typeface="微软雅黑" panose="020B0503020204020204" pitchFamily="34" charset="-122"/>
              </a:rPr>
              <a:t>（</a:t>
            </a:r>
            <a:r>
              <a:rPr kumimoji="1" lang="zh-CN" altLang="en-US" dirty="0">
                <a:latin typeface="微软雅黑" panose="020B0503020204020204" pitchFamily="34" charset="-122"/>
                <a:ea typeface="微软雅黑" panose="020B0503020204020204" pitchFamily="34" charset="-122"/>
              </a:rPr>
              <a:t>外套）、</a:t>
            </a:r>
            <a:r>
              <a:rPr kumimoji="1" lang="en" altLang="zh-CN" dirty="0">
                <a:latin typeface="微软雅黑" panose="020B0503020204020204" pitchFamily="34" charset="-122"/>
                <a:ea typeface="微软雅黑" panose="020B0503020204020204" pitchFamily="34" charset="-122"/>
              </a:rPr>
              <a:t>sandal</a:t>
            </a:r>
            <a:r>
              <a:rPr kumimoji="1" lang="zh-CN" altLang="en" dirty="0">
                <a:latin typeface="微软雅黑" panose="020B0503020204020204" pitchFamily="34" charset="-122"/>
                <a:ea typeface="微软雅黑" panose="020B0503020204020204" pitchFamily="34" charset="-122"/>
              </a:rPr>
              <a:t>（</a:t>
            </a:r>
            <a:r>
              <a:rPr kumimoji="1" lang="zh-CN" altLang="en-US" dirty="0">
                <a:latin typeface="微软雅黑" panose="020B0503020204020204" pitchFamily="34" charset="-122"/>
                <a:ea typeface="微软雅黑" panose="020B0503020204020204" pitchFamily="34" charset="-122"/>
              </a:rPr>
              <a:t>凉鞋）、</a:t>
            </a:r>
            <a:r>
              <a:rPr kumimoji="1" lang="en" altLang="zh-CN" dirty="0">
                <a:latin typeface="微软雅黑" panose="020B0503020204020204" pitchFamily="34" charset="-122"/>
                <a:ea typeface="微软雅黑" panose="020B0503020204020204" pitchFamily="34" charset="-122"/>
              </a:rPr>
              <a:t>shirt</a:t>
            </a:r>
            <a:r>
              <a:rPr kumimoji="1" lang="zh-CN" altLang="en" dirty="0">
                <a:latin typeface="微软雅黑" panose="020B0503020204020204" pitchFamily="34" charset="-122"/>
                <a:ea typeface="微软雅黑" panose="020B0503020204020204" pitchFamily="34" charset="-122"/>
              </a:rPr>
              <a:t>（</a:t>
            </a:r>
            <a:r>
              <a:rPr kumimoji="1" lang="zh-CN" altLang="en-US" dirty="0">
                <a:latin typeface="微软雅黑" panose="020B0503020204020204" pitchFamily="34" charset="-122"/>
                <a:ea typeface="微软雅黑" panose="020B0503020204020204" pitchFamily="34" charset="-122"/>
              </a:rPr>
              <a:t>衬衫）、</a:t>
            </a:r>
            <a:r>
              <a:rPr kumimoji="1" lang="en" altLang="zh-CN" dirty="0">
                <a:latin typeface="微软雅黑" panose="020B0503020204020204" pitchFamily="34" charset="-122"/>
                <a:ea typeface="微软雅黑" panose="020B0503020204020204" pitchFamily="34" charset="-122"/>
              </a:rPr>
              <a:t>sneaker</a:t>
            </a:r>
            <a:r>
              <a:rPr kumimoji="1" lang="zh-CN" altLang="en" dirty="0">
                <a:latin typeface="微软雅黑" panose="020B0503020204020204" pitchFamily="34" charset="-122"/>
                <a:ea typeface="微软雅黑" panose="020B0503020204020204" pitchFamily="34" charset="-122"/>
              </a:rPr>
              <a:t>（</a:t>
            </a:r>
            <a:r>
              <a:rPr kumimoji="1" lang="zh-CN" altLang="en-US" dirty="0">
                <a:latin typeface="微软雅黑" panose="020B0503020204020204" pitchFamily="34" charset="-122"/>
                <a:ea typeface="微软雅黑" panose="020B0503020204020204" pitchFamily="34" charset="-122"/>
              </a:rPr>
              <a:t>运动鞋）、</a:t>
            </a:r>
            <a:r>
              <a:rPr kumimoji="1" lang="en" altLang="zh-CN" dirty="0">
                <a:latin typeface="微软雅黑" panose="020B0503020204020204" pitchFamily="34" charset="-122"/>
                <a:ea typeface="微软雅黑" panose="020B0503020204020204" pitchFamily="34" charset="-122"/>
              </a:rPr>
              <a:t>bag</a:t>
            </a:r>
            <a:r>
              <a:rPr kumimoji="1" lang="zh-CN" altLang="en" dirty="0">
                <a:latin typeface="微软雅黑" panose="020B0503020204020204" pitchFamily="34" charset="-122"/>
                <a:ea typeface="微软雅黑" panose="020B0503020204020204" pitchFamily="34" charset="-122"/>
              </a:rPr>
              <a:t>（</a:t>
            </a:r>
            <a:r>
              <a:rPr kumimoji="1" lang="zh-CN" altLang="en-US" dirty="0">
                <a:latin typeface="微软雅黑" panose="020B0503020204020204" pitchFamily="34" charset="-122"/>
                <a:ea typeface="微软雅黑" panose="020B0503020204020204" pitchFamily="34" charset="-122"/>
              </a:rPr>
              <a:t>包）和</a:t>
            </a:r>
            <a:r>
              <a:rPr kumimoji="1" lang="en" altLang="zh-CN" dirty="0">
                <a:latin typeface="微软雅黑" panose="020B0503020204020204" pitchFamily="34" charset="-122"/>
                <a:ea typeface="微软雅黑" panose="020B0503020204020204" pitchFamily="34" charset="-122"/>
              </a:rPr>
              <a:t>ankle boot</a:t>
            </a:r>
            <a:r>
              <a:rPr kumimoji="1" lang="zh-CN" altLang="en" dirty="0">
                <a:latin typeface="微软雅黑" panose="020B0503020204020204" pitchFamily="34" charset="-122"/>
                <a:ea typeface="微软雅黑" panose="020B0503020204020204" pitchFamily="34" charset="-122"/>
              </a:rPr>
              <a:t>（</a:t>
            </a:r>
            <a:r>
              <a:rPr kumimoji="1" lang="zh-CN" altLang="en-US" dirty="0">
                <a:latin typeface="微软雅黑" panose="020B0503020204020204" pitchFamily="34" charset="-122"/>
                <a:ea typeface="微软雅黑" panose="020B0503020204020204" pitchFamily="34" charset="-122"/>
              </a:rPr>
              <a:t>短靴）</a:t>
            </a:r>
          </a:p>
        </p:txBody>
      </p:sp>
      <p:graphicFrame>
        <p:nvGraphicFramePr>
          <p:cNvPr id="13" name="表格 12">
            <a:extLst>
              <a:ext uri="{FF2B5EF4-FFF2-40B4-BE49-F238E27FC236}">
                <a16:creationId xmlns:a16="http://schemas.microsoft.com/office/drawing/2014/main" id="{25FD9EF3-6856-0D4D-BF9C-7F142A54597D}"/>
              </a:ext>
            </a:extLst>
          </p:cNvPr>
          <p:cNvGraphicFramePr>
            <a:graphicFrameLocks noGrp="1"/>
          </p:cNvGraphicFramePr>
          <p:nvPr/>
        </p:nvGraphicFramePr>
        <p:xfrm>
          <a:off x="777846" y="5529399"/>
          <a:ext cx="8996775" cy="822960"/>
        </p:xfrm>
        <a:graphic>
          <a:graphicData uri="http://schemas.openxmlformats.org/drawingml/2006/table">
            <a:tbl>
              <a:tblPr firstRow="1" bandRow="1">
                <a:tableStyleId>{5C22544A-7EE6-4342-B048-85BDC9FD1C3A}</a:tableStyleId>
              </a:tblPr>
              <a:tblGrid>
                <a:gridCol w="577988">
                  <a:extLst>
                    <a:ext uri="{9D8B030D-6E8A-4147-A177-3AD203B41FA5}">
                      <a16:colId xmlns:a16="http://schemas.microsoft.com/office/drawing/2014/main" val="165004489"/>
                    </a:ext>
                  </a:extLst>
                </a:gridCol>
                <a:gridCol w="8418787">
                  <a:extLst>
                    <a:ext uri="{9D8B030D-6E8A-4147-A177-3AD203B41FA5}">
                      <a16:colId xmlns:a16="http://schemas.microsoft.com/office/drawing/2014/main" val="2610027987"/>
                    </a:ext>
                  </a:extLst>
                </a:gridCol>
              </a:tblGrid>
              <a:tr h="370840">
                <a:tc>
                  <a:txBody>
                    <a:bodyPr/>
                    <a:lstStyle/>
                    <a:p>
                      <a:r>
                        <a:rPr kumimoji="1" lang="en" altLang="zh-CN" sz="1600" b="0" dirty="0">
                          <a:solidFill>
                            <a:sysClr val="windowText" lastClr="000000"/>
                          </a:solidFill>
                          <a:latin typeface="Times New Roman" panose="02020603050405020304" pitchFamily="18" charset="0"/>
                          <a:cs typeface="Times New Roman" panose="02020603050405020304" pitchFamily="18" charset="0"/>
                        </a:rPr>
                        <a:t>1</a:t>
                      </a:r>
                    </a:p>
                    <a:p>
                      <a:r>
                        <a:rPr kumimoji="1" lang="en" altLang="zh-CN" sz="1600" b="0" dirty="0">
                          <a:solidFill>
                            <a:sysClr val="windowText" lastClr="000000"/>
                          </a:solidFill>
                          <a:latin typeface="Times New Roman" panose="02020603050405020304" pitchFamily="18" charset="0"/>
                          <a:cs typeface="Times New Roman" panose="02020603050405020304" pitchFamily="18" charset="0"/>
                        </a:rPr>
                        <a:t>2</a:t>
                      </a:r>
                    </a:p>
                    <a:p>
                      <a:r>
                        <a:rPr kumimoji="1" lang="en" altLang="zh-CN" sz="1600" b="0" dirty="0">
                          <a:solidFill>
                            <a:sysClr val="windowText" lastClr="000000"/>
                          </a:solidFill>
                          <a:latin typeface="Times New Roman" panose="02020603050405020304" pitchFamily="18" charset="0"/>
                          <a:cs typeface="Times New Roman" panose="02020603050405020304" pitchFamily="18" charset="0"/>
                        </a:rPr>
                        <a:t>3</a:t>
                      </a:r>
                      <a:endParaRPr lang="zh-CN" altLang="en-US" sz="1600"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600" b="0" i="0" kern="1200" dirty="0">
                          <a:solidFill>
                            <a:schemeClr val="tx1"/>
                          </a:solidFill>
                          <a:effectLst/>
                          <a:latin typeface="Times New Roman" panose="02020603050405020304" pitchFamily="18" charset="0"/>
                          <a:ea typeface="+mn-ea"/>
                          <a:cs typeface="Times New Roman" panose="02020603050405020304" pitchFamily="18" charset="0"/>
                        </a:rPr>
                        <a:t>import torch</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600" b="0" i="0" kern="1200" dirty="0">
                          <a:solidFill>
                            <a:schemeClr val="tx1"/>
                          </a:solidFill>
                          <a:effectLst/>
                          <a:latin typeface="Times New Roman" panose="02020603050405020304" pitchFamily="18" charset="0"/>
                          <a:ea typeface="+mn-ea"/>
                          <a:cs typeface="Times New Roman" panose="02020603050405020304" pitchFamily="18" charset="0"/>
                        </a:rPr>
                        <a:t>import </a:t>
                      </a:r>
                      <a:r>
                        <a:rPr lang="en" altLang="zh-CN" sz="1600" b="0" i="0" kern="1200" dirty="0" err="1">
                          <a:solidFill>
                            <a:schemeClr val="tx1"/>
                          </a:solidFill>
                          <a:effectLst/>
                          <a:latin typeface="Times New Roman" panose="02020603050405020304" pitchFamily="18" charset="0"/>
                          <a:ea typeface="+mn-ea"/>
                          <a:cs typeface="Times New Roman" panose="02020603050405020304" pitchFamily="18" charset="0"/>
                        </a:rPr>
                        <a:t>torchvision</a:t>
                      </a:r>
                      <a:endParaRPr lang="en" altLang="zh-CN" sz="1600" b="0" i="0" kern="1200" dirty="0">
                        <a:solidFill>
                          <a:schemeClr val="tx1"/>
                        </a:solidFill>
                        <a:effectLst/>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600" b="0" i="0" kern="1200" dirty="0">
                          <a:solidFill>
                            <a:schemeClr val="tx1"/>
                          </a:solidFill>
                          <a:effectLst/>
                          <a:latin typeface="Times New Roman" panose="02020603050405020304" pitchFamily="18" charset="0"/>
                          <a:ea typeface="+mn-ea"/>
                          <a:cs typeface="Times New Roman" panose="02020603050405020304" pitchFamily="18" charset="0"/>
                        </a:rPr>
                        <a:t>import </a:t>
                      </a:r>
                      <a:r>
                        <a:rPr lang="en" altLang="zh-CN" sz="1600" b="0" i="0" kern="1200" dirty="0" err="1">
                          <a:solidFill>
                            <a:schemeClr val="tx1"/>
                          </a:solidFill>
                          <a:effectLst/>
                          <a:latin typeface="Times New Roman" panose="02020603050405020304" pitchFamily="18" charset="0"/>
                          <a:ea typeface="+mn-ea"/>
                          <a:cs typeface="Times New Roman" panose="02020603050405020304" pitchFamily="18" charset="0"/>
                        </a:rPr>
                        <a:t>torchvision.transforms</a:t>
                      </a:r>
                      <a:r>
                        <a:rPr lang="en" altLang="zh-CN" sz="1600" b="0" i="0" kern="1200" dirty="0">
                          <a:solidFill>
                            <a:schemeClr val="tx1"/>
                          </a:solidFill>
                          <a:effectLst/>
                          <a:latin typeface="Times New Roman" panose="02020603050405020304" pitchFamily="18" charset="0"/>
                          <a:ea typeface="+mn-ea"/>
                          <a:cs typeface="Times New Roman" panose="02020603050405020304" pitchFamily="18" charset="0"/>
                        </a:rPr>
                        <a:t> as transforms</a:t>
                      </a:r>
                    </a:p>
                  </a:txBody>
                  <a:tcP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93588950"/>
                  </a:ext>
                </a:extLst>
              </a:tr>
            </a:tbl>
          </a:graphicData>
        </a:graphic>
      </p:graphicFrame>
      <p:sp>
        <p:nvSpPr>
          <p:cNvPr id="14" name="文本框 13">
            <a:extLst>
              <a:ext uri="{FF2B5EF4-FFF2-40B4-BE49-F238E27FC236}">
                <a16:creationId xmlns:a16="http://schemas.microsoft.com/office/drawing/2014/main" id="{CA6D0571-6BF0-2447-97F7-3551205EC4BE}"/>
              </a:ext>
            </a:extLst>
          </p:cNvPr>
          <p:cNvSpPr txBox="1"/>
          <p:nvPr/>
        </p:nvSpPr>
        <p:spPr>
          <a:xfrm>
            <a:off x="777846" y="4958438"/>
            <a:ext cx="2550698" cy="369332"/>
          </a:xfrm>
          <a:prstGeom prst="rect">
            <a:avLst/>
          </a:prstGeom>
          <a:noFill/>
        </p:spPr>
        <p:txBody>
          <a:bodyPr wrap="none" rtlCol="0">
            <a:spAutoFit/>
          </a:bodyPr>
          <a:lstStyle/>
          <a:p>
            <a:pPr marL="285750" indent="-285750">
              <a:buClr>
                <a:srgbClr val="0000FF"/>
              </a:buClr>
              <a:buFont typeface="Wingdings" pitchFamily="2" charset="2"/>
              <a:buChar char="n"/>
            </a:pPr>
            <a:r>
              <a:rPr kumimoji="1" lang="zh-CN" altLang="en-US" dirty="0">
                <a:latin typeface="微软雅黑" panose="020B0503020204020204" pitchFamily="34" charset="-122"/>
                <a:ea typeface="微软雅黑" panose="020B0503020204020204" pitchFamily="34" charset="-122"/>
              </a:rPr>
              <a:t>导入需要的包或模块</a:t>
            </a:r>
          </a:p>
        </p:txBody>
      </p:sp>
    </p:spTree>
    <p:extLst>
      <p:ext uri="{BB962C8B-B14F-4D97-AF65-F5344CB8AC3E}">
        <p14:creationId xmlns:p14="http://schemas.microsoft.com/office/powerpoint/2010/main" val="24115437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4.1 </a:t>
            </a:r>
            <a:r>
              <a:rPr lang="zh-CN" altLang="en-US" sz="2800" b="1" dirty="0">
                <a:solidFill>
                  <a:srgbClr val="000000"/>
                </a:solidFill>
                <a:latin typeface="微软雅黑" panose="020B0503020204020204" pitchFamily="34" charset="-122"/>
                <a:ea typeface="微软雅黑" panose="020B0503020204020204" pitchFamily="34" charset="-122"/>
              </a:rPr>
              <a:t>数据集介绍</a:t>
            </a:r>
            <a:endParaRPr lang="en-US" altLang="zh-CN" sz="2800" b="1" dirty="0">
              <a:solidFill>
                <a:srgbClr val="000000"/>
              </a:solidFill>
              <a:latin typeface="微软雅黑" panose="020B0503020204020204" pitchFamily="34" charset="-122"/>
              <a:ea typeface="微软雅黑" panose="020B0503020204020204" pitchFamily="34" charset="-122"/>
            </a:endParaRPr>
          </a:p>
        </p:txBody>
      </p:sp>
      <p:graphicFrame>
        <p:nvGraphicFramePr>
          <p:cNvPr id="11" name="表格 10">
            <a:extLst>
              <a:ext uri="{FF2B5EF4-FFF2-40B4-BE49-F238E27FC236}">
                <a16:creationId xmlns:a16="http://schemas.microsoft.com/office/drawing/2014/main" id="{04BB3FD7-CA0D-EF43-9651-D29B7E07703E}"/>
              </a:ext>
            </a:extLst>
          </p:cNvPr>
          <p:cNvGraphicFramePr>
            <a:graphicFrameLocks noGrp="1"/>
          </p:cNvGraphicFramePr>
          <p:nvPr/>
        </p:nvGraphicFramePr>
        <p:xfrm>
          <a:off x="777845" y="3014195"/>
          <a:ext cx="9455671" cy="1066800"/>
        </p:xfrm>
        <a:graphic>
          <a:graphicData uri="http://schemas.openxmlformats.org/drawingml/2006/table">
            <a:tbl>
              <a:tblPr firstRow="1" bandRow="1">
                <a:tableStyleId>{5C22544A-7EE6-4342-B048-85BDC9FD1C3A}</a:tableStyleId>
              </a:tblPr>
              <a:tblGrid>
                <a:gridCol w="562224">
                  <a:extLst>
                    <a:ext uri="{9D8B030D-6E8A-4147-A177-3AD203B41FA5}">
                      <a16:colId xmlns:a16="http://schemas.microsoft.com/office/drawing/2014/main" val="165004489"/>
                    </a:ext>
                  </a:extLst>
                </a:gridCol>
                <a:gridCol w="8893447">
                  <a:extLst>
                    <a:ext uri="{9D8B030D-6E8A-4147-A177-3AD203B41FA5}">
                      <a16:colId xmlns:a16="http://schemas.microsoft.com/office/drawing/2014/main" val="2610027987"/>
                    </a:ext>
                  </a:extLst>
                </a:gridCol>
              </a:tblGrid>
              <a:tr h="370840">
                <a:tc>
                  <a:txBody>
                    <a:bodyPr/>
                    <a:lstStyle/>
                    <a:p>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1</a:t>
                      </a:r>
                    </a:p>
                    <a:p>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2</a:t>
                      </a:r>
                    </a:p>
                    <a:p>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3</a:t>
                      </a:r>
                    </a:p>
                    <a:p>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4</a:t>
                      </a:r>
                      <a:endParaRPr lang="zh-CN" altLang="en-US" sz="1600"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lvl="0">
                        <a:defRPr/>
                      </a:pPr>
                      <a:r>
                        <a:rPr kumimoji="1" lang="en" altLang="zh-CN" sz="1600" b="0" dirty="0" err="1">
                          <a:solidFill>
                            <a:schemeClr val="tx1"/>
                          </a:solidFill>
                          <a:latin typeface="Times New Roman" panose="02020603050405020304" pitchFamily="18" charset="0"/>
                          <a:cs typeface="Times New Roman" panose="02020603050405020304" pitchFamily="18" charset="0"/>
                        </a:rPr>
                        <a:t>mnist_train</a:t>
                      </a:r>
                      <a:r>
                        <a:rPr kumimoji="1" lang="en" altLang="zh-CN" sz="1600" b="0" dirty="0">
                          <a:solidFill>
                            <a:schemeClr val="tx1"/>
                          </a:solidFill>
                          <a:latin typeface="Times New Roman" panose="02020603050405020304" pitchFamily="18" charset="0"/>
                          <a:cs typeface="Times New Roman" panose="02020603050405020304" pitchFamily="18" charset="0"/>
                        </a:rPr>
                        <a:t> = </a:t>
                      </a:r>
                      <a:r>
                        <a:rPr kumimoji="1" lang="en" altLang="zh-CN" sz="1600" b="0" dirty="0" err="1">
                          <a:solidFill>
                            <a:schemeClr val="tx1"/>
                          </a:solidFill>
                          <a:latin typeface="Times New Roman" panose="02020603050405020304" pitchFamily="18" charset="0"/>
                          <a:cs typeface="Times New Roman" panose="02020603050405020304" pitchFamily="18" charset="0"/>
                        </a:rPr>
                        <a:t>torchvision.datasets.FashionMNIST</a:t>
                      </a:r>
                      <a:r>
                        <a:rPr kumimoji="1" lang="en" altLang="zh-CN" sz="1600" b="0" dirty="0">
                          <a:solidFill>
                            <a:schemeClr val="tx1"/>
                          </a:solidFill>
                          <a:latin typeface="Times New Roman" panose="02020603050405020304" pitchFamily="18" charset="0"/>
                          <a:cs typeface="Times New Roman" panose="02020603050405020304" pitchFamily="18" charset="0"/>
                        </a:rPr>
                        <a:t>(root='~/Datasets/</a:t>
                      </a:r>
                      <a:r>
                        <a:rPr kumimoji="1" lang="en" altLang="zh-CN" sz="1600" b="0" dirty="0" err="1">
                          <a:solidFill>
                            <a:schemeClr val="tx1"/>
                          </a:solidFill>
                          <a:latin typeface="Times New Roman" panose="02020603050405020304" pitchFamily="18" charset="0"/>
                          <a:cs typeface="Times New Roman" panose="02020603050405020304" pitchFamily="18" charset="0"/>
                        </a:rPr>
                        <a:t>FashionMNIST</a:t>
                      </a:r>
                      <a:r>
                        <a:rPr kumimoji="1" lang="en" altLang="zh-CN" sz="1600" b="0" dirty="0">
                          <a:solidFill>
                            <a:schemeClr val="tx1"/>
                          </a:solidFill>
                          <a:latin typeface="Times New Roman" panose="02020603050405020304" pitchFamily="18" charset="0"/>
                          <a:cs typeface="Times New Roman" panose="02020603050405020304" pitchFamily="18" charset="0"/>
                        </a:rPr>
                        <a:t>', train=True, download=True, transform=</a:t>
                      </a:r>
                      <a:r>
                        <a:rPr kumimoji="1" lang="en" altLang="zh-CN" sz="1600" b="0" dirty="0" err="1">
                          <a:solidFill>
                            <a:schemeClr val="tx1"/>
                          </a:solidFill>
                          <a:latin typeface="Times New Roman" panose="02020603050405020304" pitchFamily="18" charset="0"/>
                          <a:cs typeface="Times New Roman" panose="02020603050405020304" pitchFamily="18" charset="0"/>
                        </a:rPr>
                        <a:t>transforms.ToTensor</a:t>
                      </a:r>
                      <a:r>
                        <a:rPr kumimoji="1" lang="en" altLang="zh-CN" sz="1600" b="0" dirty="0">
                          <a:solidFill>
                            <a:schemeClr val="tx1"/>
                          </a:solidFill>
                          <a:latin typeface="Times New Roman" panose="02020603050405020304" pitchFamily="18" charset="0"/>
                          <a:cs typeface="Times New Roman" panose="02020603050405020304" pitchFamily="18" charset="0"/>
                        </a:rPr>
                        <a:t>())</a:t>
                      </a:r>
                    </a:p>
                    <a:p>
                      <a:pPr lvl="0">
                        <a:defRPr/>
                      </a:pPr>
                      <a:r>
                        <a:rPr kumimoji="1" lang="en" altLang="zh-CN" sz="1600" b="0" dirty="0" err="1">
                          <a:solidFill>
                            <a:schemeClr val="tx1"/>
                          </a:solidFill>
                          <a:latin typeface="Times New Roman" panose="02020603050405020304" pitchFamily="18" charset="0"/>
                          <a:cs typeface="Times New Roman" panose="02020603050405020304" pitchFamily="18" charset="0"/>
                        </a:rPr>
                        <a:t>mnist_test</a:t>
                      </a:r>
                      <a:r>
                        <a:rPr kumimoji="1" lang="en" altLang="zh-CN" sz="1600" b="0" dirty="0">
                          <a:solidFill>
                            <a:schemeClr val="tx1"/>
                          </a:solidFill>
                          <a:latin typeface="Times New Roman" panose="02020603050405020304" pitchFamily="18" charset="0"/>
                          <a:cs typeface="Times New Roman" panose="02020603050405020304" pitchFamily="18" charset="0"/>
                        </a:rPr>
                        <a:t> = </a:t>
                      </a:r>
                      <a:r>
                        <a:rPr kumimoji="1" lang="en" altLang="zh-CN" sz="1600" b="0" dirty="0" err="1">
                          <a:solidFill>
                            <a:schemeClr val="tx1"/>
                          </a:solidFill>
                          <a:latin typeface="Times New Roman" panose="02020603050405020304" pitchFamily="18" charset="0"/>
                          <a:cs typeface="Times New Roman" panose="02020603050405020304" pitchFamily="18" charset="0"/>
                        </a:rPr>
                        <a:t>torchvision.datasets.FashionMNIST</a:t>
                      </a:r>
                      <a:r>
                        <a:rPr kumimoji="1" lang="en" altLang="zh-CN" sz="1600" b="0" dirty="0">
                          <a:solidFill>
                            <a:schemeClr val="tx1"/>
                          </a:solidFill>
                          <a:latin typeface="Times New Roman" panose="02020603050405020304" pitchFamily="18" charset="0"/>
                          <a:cs typeface="Times New Roman" panose="02020603050405020304" pitchFamily="18" charset="0"/>
                        </a:rPr>
                        <a:t>(root='~/Datasets/</a:t>
                      </a:r>
                      <a:r>
                        <a:rPr kumimoji="1" lang="en" altLang="zh-CN" sz="1600" b="0" dirty="0" err="1">
                          <a:solidFill>
                            <a:schemeClr val="tx1"/>
                          </a:solidFill>
                          <a:latin typeface="Times New Roman" panose="02020603050405020304" pitchFamily="18" charset="0"/>
                          <a:cs typeface="Times New Roman" panose="02020603050405020304" pitchFamily="18" charset="0"/>
                        </a:rPr>
                        <a:t>FashionMNIST</a:t>
                      </a:r>
                      <a:r>
                        <a:rPr kumimoji="1" lang="en" altLang="zh-CN" sz="1600" b="0" dirty="0">
                          <a:solidFill>
                            <a:schemeClr val="tx1"/>
                          </a:solidFill>
                          <a:latin typeface="Times New Roman" panose="02020603050405020304" pitchFamily="18" charset="0"/>
                          <a:cs typeface="Times New Roman" panose="02020603050405020304" pitchFamily="18" charset="0"/>
                        </a:rPr>
                        <a:t>', train=False, download=True, transform=</a:t>
                      </a:r>
                      <a:r>
                        <a:rPr kumimoji="1" lang="en" altLang="zh-CN" sz="1600" b="0" dirty="0" err="1">
                          <a:solidFill>
                            <a:schemeClr val="tx1"/>
                          </a:solidFill>
                          <a:latin typeface="Times New Roman" panose="02020603050405020304" pitchFamily="18" charset="0"/>
                          <a:cs typeface="Times New Roman" panose="02020603050405020304" pitchFamily="18" charset="0"/>
                        </a:rPr>
                        <a:t>transforms.ToTensor</a:t>
                      </a:r>
                      <a:r>
                        <a:rPr kumimoji="1" lang="en" altLang="zh-CN" sz="1600" b="0" dirty="0">
                          <a:solidFill>
                            <a:schemeClr val="tx1"/>
                          </a:solidFill>
                          <a:latin typeface="Times New Roman" panose="02020603050405020304" pitchFamily="18" charset="0"/>
                          <a:cs typeface="Times New Roman" panose="02020603050405020304" pitchFamily="18" charset="0"/>
                        </a:rPr>
                        <a:t>())</a:t>
                      </a:r>
                    </a:p>
                  </a:txBody>
                  <a:tcP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93588950"/>
                  </a:ext>
                </a:extLst>
              </a:tr>
            </a:tbl>
          </a:graphicData>
        </a:graphic>
      </p:graphicFrame>
      <p:sp>
        <p:nvSpPr>
          <p:cNvPr id="12" name="文本框 11">
            <a:extLst>
              <a:ext uri="{FF2B5EF4-FFF2-40B4-BE49-F238E27FC236}">
                <a16:creationId xmlns:a16="http://schemas.microsoft.com/office/drawing/2014/main" id="{66E1D034-5293-B14B-91FF-445713234928}"/>
              </a:ext>
            </a:extLst>
          </p:cNvPr>
          <p:cNvSpPr txBox="1"/>
          <p:nvPr/>
        </p:nvSpPr>
        <p:spPr>
          <a:xfrm>
            <a:off x="777845" y="939907"/>
            <a:ext cx="9330824" cy="461665"/>
          </a:xfrm>
          <a:prstGeom prst="rect">
            <a:avLst/>
          </a:prstGeom>
          <a:noFill/>
        </p:spPr>
        <p:txBody>
          <a:bodyPr wrap="none" rtlCol="0">
            <a:spAutoFit/>
          </a:bodyPr>
          <a:lstStyle/>
          <a:p>
            <a:r>
              <a:rPr kumimoji="1" lang="zh-CN" altLang="en-US" sz="2400" b="1" dirty="0">
                <a:solidFill>
                  <a:srgbClr val="0000FF"/>
                </a:solidFill>
                <a:latin typeface="微软雅黑" panose="020B0503020204020204" pitchFamily="34" charset="-122"/>
                <a:ea typeface="微软雅黑" panose="020B0503020204020204" pitchFamily="34" charset="-122"/>
              </a:rPr>
              <a:t>加载</a:t>
            </a:r>
            <a:r>
              <a:rPr lang="en" altLang="zh-CN" sz="2400" b="1" dirty="0">
                <a:solidFill>
                  <a:srgbClr val="0000FF"/>
                </a:solidFill>
                <a:latin typeface="微软雅黑" panose="020B0503020204020204" pitchFamily="34" charset="-122"/>
                <a:ea typeface="微软雅黑" panose="020B0503020204020204" pitchFamily="34" charset="-122"/>
              </a:rPr>
              <a:t>Fashion-MNIST</a:t>
            </a:r>
            <a:r>
              <a:rPr kumimoji="1" lang="zh-CN" altLang="en-US" sz="2400" b="1" dirty="0">
                <a:solidFill>
                  <a:srgbClr val="0000FF"/>
                </a:solidFill>
                <a:latin typeface="微软雅黑" panose="020B0503020204020204" pitchFamily="34" charset="-122"/>
                <a:ea typeface="微软雅黑" panose="020B0503020204020204" pitchFamily="34" charset="-122"/>
              </a:rPr>
              <a:t>数据集（采用已经划分好的训练集和测试集）</a:t>
            </a: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2F0C82F-F44F-934D-94F4-DD079E8F11A3}"/>
                  </a:ext>
                </a:extLst>
              </p:cNvPr>
              <p:cNvSpPr txBox="1"/>
              <p:nvPr/>
            </p:nvSpPr>
            <p:spPr>
              <a:xfrm>
                <a:off x="777845" y="1515717"/>
                <a:ext cx="8996775" cy="1200329"/>
              </a:xfrm>
              <a:prstGeom prst="rect">
                <a:avLst/>
              </a:prstGeom>
              <a:noFill/>
            </p:spPr>
            <p:txBody>
              <a:bodyPr wrap="square" rtlCol="0">
                <a:spAutoFit/>
              </a:bodyPr>
              <a:lstStyle/>
              <a:p>
                <a:pPr marL="285750" indent="-285750">
                  <a:buClr>
                    <a:srgbClr val="0000FF"/>
                  </a:buClr>
                  <a:buFont typeface="Wingdings" pitchFamily="2" charset="2"/>
                  <a:buChar char="n"/>
                </a:pPr>
                <a:r>
                  <a:rPr kumimoji="1" lang="zh-CN" altLang="en-US" dirty="0">
                    <a:latin typeface="微软雅黑" panose="020B0503020204020204" pitchFamily="34" charset="-122"/>
                    <a:ea typeface="微软雅黑" panose="020B0503020204020204" pitchFamily="34" charset="-122"/>
                  </a:rPr>
                  <a:t>指定参数 </a:t>
                </a:r>
                <a14:m>
                  <m:oMath xmlns:m="http://schemas.openxmlformats.org/officeDocument/2006/math">
                    <m:r>
                      <a:rPr lang="en" altLang="zh-CN" b="1" i="0" dirty="0" smtClean="0">
                        <a:solidFill>
                          <a:srgbClr val="FF0000"/>
                        </a:solidFill>
                        <a:latin typeface="Cambria Math" panose="02040503050406030204" pitchFamily="18" charset="0"/>
                        <a:ea typeface="微软雅黑" panose="020B0503020204020204" pitchFamily="34" charset="-122"/>
                      </a:rPr>
                      <m:t>𝐭𝐫𝐚𝐧𝐬𝐟𝐨𝐫𝐦</m:t>
                    </m:r>
                    <m:r>
                      <a:rPr lang="en" altLang="zh-CN" b="1" i="0" dirty="0" smtClean="0">
                        <a:solidFill>
                          <a:srgbClr val="FF0000"/>
                        </a:solidFill>
                        <a:latin typeface="Cambria Math" panose="02040503050406030204" pitchFamily="18" charset="0"/>
                        <a:ea typeface="微软雅黑" panose="020B0503020204020204" pitchFamily="34" charset="-122"/>
                      </a:rPr>
                      <m:t> = </m:t>
                    </m:r>
                    <m:r>
                      <a:rPr lang="en" altLang="zh-CN" b="1" i="0" dirty="0" err="1">
                        <a:solidFill>
                          <a:srgbClr val="FF0000"/>
                        </a:solidFill>
                        <a:latin typeface="Cambria Math" panose="02040503050406030204" pitchFamily="18" charset="0"/>
                        <a:ea typeface="微软雅黑" panose="020B0503020204020204" pitchFamily="34" charset="-122"/>
                      </a:rPr>
                      <m:t>𝐭𝐫𝐚𝐧𝐬𝐟𝐨𝐫𝐦𝐬</m:t>
                    </m:r>
                    <m:r>
                      <a:rPr lang="en" altLang="zh-CN" b="1" i="0" dirty="0" err="1">
                        <a:solidFill>
                          <a:srgbClr val="FF0000"/>
                        </a:solidFill>
                        <a:latin typeface="Cambria Math" panose="02040503050406030204" pitchFamily="18" charset="0"/>
                        <a:ea typeface="微软雅黑" panose="020B0503020204020204" pitchFamily="34" charset="-122"/>
                      </a:rPr>
                      <m:t>.</m:t>
                    </m:r>
                    <m:r>
                      <a:rPr lang="en" altLang="zh-CN" b="1" i="0" dirty="0" err="1">
                        <a:solidFill>
                          <a:srgbClr val="FF0000"/>
                        </a:solidFill>
                        <a:latin typeface="Cambria Math" panose="02040503050406030204" pitchFamily="18" charset="0"/>
                        <a:ea typeface="微软雅黑" panose="020B0503020204020204" pitchFamily="34" charset="-122"/>
                      </a:rPr>
                      <m:t>𝐓𝐨𝐓𝐞𝐧𝐬𝐨𝐫</m:t>
                    </m:r>
                    <m:r>
                      <a:rPr lang="en" altLang="zh-CN" b="1" i="0" dirty="0">
                        <a:solidFill>
                          <a:srgbClr val="FF0000"/>
                        </a:solidFill>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，将所有数据转换为 </a:t>
                </a:r>
                <a14:m>
                  <m:oMath xmlns:m="http://schemas.openxmlformats.org/officeDocument/2006/math">
                    <m:r>
                      <a:rPr lang="en-US" altLang="zh-CN" b="1" i="0" dirty="0" smtClean="0">
                        <a:solidFill>
                          <a:srgbClr val="FF0000"/>
                        </a:solidFill>
                        <a:latin typeface="Cambria Math" panose="02040503050406030204" pitchFamily="18" charset="0"/>
                        <a:ea typeface="微软雅黑" panose="020B0503020204020204" pitchFamily="34" charset="-122"/>
                      </a:rPr>
                      <m:t>𝐓𝐞𝐧𝐬𝐨𝐫</m:t>
                    </m:r>
                  </m:oMath>
                </a14:m>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a:t>
                </a:r>
                <a:r>
                  <a:rPr lang="en" altLang="zh-CN" b="1" dirty="0">
                    <a:solidFill>
                      <a:schemeClr val="accent2">
                        <a:lumMod val="75000"/>
                      </a:schemeClr>
                    </a:solidFill>
                    <a:latin typeface="微软雅黑" panose="020B0503020204020204" pitchFamily="34" charset="-122"/>
                    <a:ea typeface="微软雅黑" panose="020B0503020204020204" pitchFamily="34" charset="-122"/>
                  </a:rPr>
                  <a:t> </a:t>
                </a:r>
                <a14:m>
                  <m:oMath xmlns:m="http://schemas.openxmlformats.org/officeDocument/2006/math">
                    <m:r>
                      <a:rPr lang="en" altLang="zh-CN" b="1" i="0" dirty="0" smtClean="0">
                        <a:solidFill>
                          <a:srgbClr val="FF0000"/>
                        </a:solidFill>
                        <a:latin typeface="Cambria Math" panose="02040503050406030204" pitchFamily="18" charset="0"/>
                        <a:ea typeface="微软雅黑" panose="020B0503020204020204" pitchFamily="34" charset="-122"/>
                      </a:rPr>
                      <m:t>𝐭𝐫𝐚𝐧𝐬𝐟𝐨𝐫𝐦𝐬</m:t>
                    </m:r>
                    <m:r>
                      <a:rPr lang="en" altLang="zh-CN" b="1" i="0" dirty="0" smtClean="0">
                        <a:solidFill>
                          <a:srgbClr val="FF0000"/>
                        </a:solidFill>
                        <a:latin typeface="Cambria Math" panose="02040503050406030204" pitchFamily="18" charset="0"/>
                        <a:ea typeface="微软雅黑" panose="020B0503020204020204" pitchFamily="34" charset="-122"/>
                      </a:rPr>
                      <m:t>.</m:t>
                    </m:r>
                    <m:r>
                      <a:rPr lang="en" altLang="zh-CN" b="1" i="0" dirty="0" smtClean="0">
                        <a:solidFill>
                          <a:srgbClr val="FF0000"/>
                        </a:solidFill>
                        <a:latin typeface="Cambria Math" panose="02040503050406030204" pitchFamily="18" charset="0"/>
                        <a:ea typeface="微软雅黑" panose="020B0503020204020204" pitchFamily="34" charset="-122"/>
                      </a:rPr>
                      <m:t>𝐓𝐨𝐓𝐞𝐧𝐬𝐨𝐫</m:t>
                    </m:r>
                    <m:r>
                      <a:rPr lang="en-US" altLang="zh-CN" b="1" i="0" dirty="0" smtClean="0">
                        <a:solidFill>
                          <a:srgbClr val="FF0000"/>
                        </a:solidFill>
                        <a:latin typeface="Cambria Math" panose="02040503050406030204" pitchFamily="18" charset="0"/>
                        <a:ea typeface="微软雅黑" panose="020B0503020204020204" pitchFamily="34" charset="-122"/>
                      </a:rPr>
                      <m:t>()</m:t>
                    </m:r>
                  </m:oMath>
                </a14:m>
                <a:r>
                  <a:rPr lang="zh-CN" altLang="en" dirty="0">
                    <a:latin typeface="微软雅黑" panose="020B0503020204020204" pitchFamily="34" charset="-122"/>
                    <a:ea typeface="微软雅黑" panose="020B0503020204020204" pitchFamily="34" charset="-122"/>
                  </a:rPr>
                  <a:t> 可以</a:t>
                </a:r>
                <a:r>
                  <a:rPr lang="zh-CN" altLang="en-US" dirty="0">
                    <a:latin typeface="微软雅黑" panose="020B0503020204020204" pitchFamily="34" charset="-122"/>
                    <a:ea typeface="微软雅黑" panose="020B0503020204020204" pitchFamily="34" charset="-122"/>
                  </a:rPr>
                  <a:t>将将尺寸为 </a:t>
                </a:r>
                <a14:m>
                  <m:oMath xmlns:m="http://schemas.openxmlformats.org/officeDocument/2006/math">
                    <m:r>
                      <a:rPr lang="en-US" altLang="zh-CN" i="1" dirty="0" smtClean="0">
                        <a:solidFill>
                          <a:schemeClr val="tx1"/>
                        </a:solidFill>
                        <a:latin typeface="Cambria Math" panose="02040503050406030204" pitchFamily="18" charset="0"/>
                        <a:ea typeface="微软雅黑" panose="020B0503020204020204" pitchFamily="34" charset="-122"/>
                      </a:rPr>
                      <m:t>(</m:t>
                    </m:r>
                    <m:r>
                      <a:rPr lang="en" altLang="zh-CN" i="1" dirty="0">
                        <a:solidFill>
                          <a:schemeClr val="tx1"/>
                        </a:solidFill>
                        <a:latin typeface="Cambria Math" panose="02040503050406030204" pitchFamily="18" charset="0"/>
                        <a:ea typeface="微软雅黑" panose="020B0503020204020204" pitchFamily="34" charset="-122"/>
                      </a:rPr>
                      <m:t>𝐻</m:t>
                    </m:r>
                    <m:r>
                      <a:rPr lang="en" altLang="zh-CN" i="1" dirty="0">
                        <a:solidFill>
                          <a:schemeClr val="tx1"/>
                        </a:solidFill>
                        <a:latin typeface="Cambria Math" panose="02040503050406030204" pitchFamily="18" charset="0"/>
                        <a:ea typeface="微软雅黑" panose="020B0503020204020204" pitchFamily="34" charset="-122"/>
                      </a:rPr>
                      <m:t> × </m:t>
                    </m:r>
                    <m:r>
                      <a:rPr lang="en" altLang="zh-CN" i="1" dirty="0">
                        <a:solidFill>
                          <a:schemeClr val="tx1"/>
                        </a:solidFill>
                        <a:latin typeface="Cambria Math" panose="02040503050406030204" pitchFamily="18" charset="0"/>
                        <a:ea typeface="微软雅黑" panose="020B0503020204020204" pitchFamily="34" charset="-122"/>
                      </a:rPr>
                      <m:t>𝑊</m:t>
                    </m:r>
                    <m:r>
                      <a:rPr lang="en" altLang="zh-CN" i="1" dirty="0">
                        <a:solidFill>
                          <a:schemeClr val="tx1"/>
                        </a:solidFill>
                        <a:latin typeface="Cambria Math" panose="02040503050406030204" pitchFamily="18" charset="0"/>
                        <a:ea typeface="微软雅黑" panose="020B0503020204020204" pitchFamily="34" charset="-122"/>
                      </a:rPr>
                      <m:t> × </m:t>
                    </m:r>
                    <m:r>
                      <a:rPr lang="en" altLang="zh-CN" i="1" dirty="0">
                        <a:solidFill>
                          <a:schemeClr val="tx1"/>
                        </a:solidFill>
                        <a:latin typeface="Cambria Math" panose="02040503050406030204" pitchFamily="18" charset="0"/>
                        <a:ea typeface="微软雅黑" panose="020B0503020204020204" pitchFamily="34" charset="-122"/>
                      </a:rPr>
                      <m:t>𝐶</m:t>
                    </m:r>
                    <m:r>
                      <a:rPr lang="en" altLang="zh-CN" i="1" dirty="0">
                        <a:solidFill>
                          <a:schemeClr val="tx1"/>
                        </a:solidFill>
                        <a:latin typeface="Cambria Math" panose="02040503050406030204" pitchFamily="18" charset="0"/>
                        <a:ea typeface="微软雅黑" panose="020B0503020204020204" pitchFamily="34" charset="-122"/>
                      </a:rPr>
                      <m:t>) </m:t>
                    </m:r>
                  </m:oMath>
                </a14:m>
                <a:r>
                  <a:rPr lang="zh-CN" altLang="en-US" dirty="0">
                    <a:latin typeface="微软雅黑" panose="020B0503020204020204" pitchFamily="34" charset="-122"/>
                    <a:ea typeface="微软雅黑" panose="020B0503020204020204" pitchFamily="34" charset="-122"/>
                  </a:rPr>
                  <a:t>且数据位于</a:t>
                </a:r>
                <a:r>
                  <a:rPr lang="en-US" altLang="zh-CN" dirty="0">
                    <a:latin typeface="微软雅黑" panose="020B0503020204020204" pitchFamily="34" charset="-122"/>
                    <a:ea typeface="微软雅黑" panose="020B0503020204020204" pitchFamily="34" charset="-122"/>
                  </a:rPr>
                  <a:t>[0, 255]</a:t>
                </a:r>
                <a:r>
                  <a:rPr lang="zh-CN" altLang="en-US" dirty="0">
                    <a:latin typeface="微软雅黑" panose="020B0503020204020204" pitchFamily="34" charset="-122"/>
                    <a:ea typeface="微软雅黑" panose="020B0503020204020204" pitchFamily="34" charset="-122"/>
                  </a:rPr>
                  <a:t>的</a:t>
                </a:r>
                <a:r>
                  <a:rPr lang="en" altLang="zh-CN" dirty="0">
                    <a:latin typeface="微软雅黑" panose="020B0503020204020204" pitchFamily="34" charset="-122"/>
                    <a:ea typeface="微软雅黑" panose="020B0503020204020204" pitchFamily="34" charset="-122"/>
                  </a:rPr>
                  <a:t>PIL</a:t>
                </a:r>
                <a:r>
                  <a:rPr lang="zh-CN" altLang="en-US" dirty="0">
                    <a:latin typeface="微软雅黑" panose="020B0503020204020204" pitchFamily="34" charset="-122"/>
                    <a:ea typeface="微软雅黑" panose="020B0503020204020204" pitchFamily="34" charset="-122"/>
                  </a:rPr>
                  <a:t>图片或者数据类型为</a:t>
                </a:r>
                <a14:m>
                  <m:oMath xmlns:m="http://schemas.openxmlformats.org/officeDocument/2006/math">
                    <m:r>
                      <a:rPr lang="en-US" altLang="zh-CN" b="0" i="0" dirty="0" smtClean="0">
                        <a:solidFill>
                          <a:srgbClr val="FF0000"/>
                        </a:solidFill>
                        <a:latin typeface="Cambria Math" panose="02040503050406030204" pitchFamily="18" charset="0"/>
                        <a:ea typeface="微软雅黑" panose="020B0503020204020204" pitchFamily="34" charset="-122"/>
                      </a:rPr>
                      <m:t> </m:t>
                    </m:r>
                    <m:r>
                      <a:rPr lang="en" altLang="zh-CN" b="1" i="0" dirty="0" smtClean="0">
                        <a:solidFill>
                          <a:srgbClr val="FF0000"/>
                        </a:solidFill>
                        <a:latin typeface="Cambria Math" panose="02040503050406030204" pitchFamily="18" charset="0"/>
                        <a:ea typeface="微软雅黑" panose="020B0503020204020204" pitchFamily="34" charset="-122"/>
                      </a:rPr>
                      <m:t>𝐧𝐩</m:t>
                    </m:r>
                    <m:r>
                      <a:rPr lang="en" altLang="zh-CN" b="1" i="0" dirty="0" smtClean="0">
                        <a:solidFill>
                          <a:srgbClr val="FF0000"/>
                        </a:solidFill>
                        <a:latin typeface="Cambria Math" panose="02040503050406030204" pitchFamily="18" charset="0"/>
                        <a:ea typeface="微软雅黑" panose="020B0503020204020204" pitchFamily="34" charset="-122"/>
                      </a:rPr>
                      <m:t>.</m:t>
                    </m:r>
                    <m:r>
                      <a:rPr lang="en" altLang="zh-CN" b="1" i="0" dirty="0" smtClean="0">
                        <a:solidFill>
                          <a:srgbClr val="FF0000"/>
                        </a:solidFill>
                        <a:latin typeface="Cambria Math" panose="02040503050406030204" pitchFamily="18" charset="0"/>
                        <a:ea typeface="微软雅黑" panose="020B0503020204020204" pitchFamily="34" charset="-122"/>
                      </a:rPr>
                      <m:t>𝐮𝐢𝐧𝐭𝟖</m:t>
                    </m:r>
                  </m:oMath>
                </a14:m>
                <a:r>
                  <a:rPr lang="zh-CN" altLang="en-US" dirty="0">
                    <a:latin typeface="微软雅黑" panose="020B0503020204020204" pitchFamily="34" charset="-122"/>
                    <a:ea typeface="微软雅黑" panose="020B0503020204020204" pitchFamily="34" charset="-122"/>
                  </a:rPr>
                  <a:t> 的</a:t>
                </a:r>
                <a:r>
                  <a:rPr lang="en" altLang="zh-CN" dirty="0">
                    <a:latin typeface="微软雅黑" panose="020B0503020204020204" pitchFamily="34" charset="-122"/>
                    <a:ea typeface="微软雅黑" panose="020B0503020204020204" pitchFamily="34" charset="-122"/>
                  </a:rPr>
                  <a:t>NumPy</a:t>
                </a:r>
                <a:r>
                  <a:rPr lang="zh-CN" altLang="en-US" dirty="0">
                    <a:latin typeface="微软雅黑" panose="020B0503020204020204" pitchFamily="34" charset="-122"/>
                    <a:ea typeface="微软雅黑" panose="020B0503020204020204" pitchFamily="34" charset="-122"/>
                  </a:rPr>
                  <a:t>数组转换为尺寸为</a:t>
                </a:r>
                <a14:m>
                  <m:oMath xmlns:m="http://schemas.openxmlformats.org/officeDocument/2006/math">
                    <m:r>
                      <a:rPr lang="en-US" altLang="zh-CN" i="1" dirty="0" smtClean="0">
                        <a:solidFill>
                          <a:schemeClr val="tx1"/>
                        </a:solidFill>
                        <a:latin typeface="Cambria Math" panose="02040503050406030204" pitchFamily="18" charset="0"/>
                        <a:ea typeface="微软雅黑" panose="020B0503020204020204" pitchFamily="34" charset="-122"/>
                      </a:rPr>
                      <m:t>(</m:t>
                    </m:r>
                    <m:r>
                      <a:rPr lang="en" altLang="zh-CN" i="1" dirty="0">
                        <a:solidFill>
                          <a:schemeClr val="tx1"/>
                        </a:solidFill>
                        <a:latin typeface="Cambria Math" panose="02040503050406030204" pitchFamily="18" charset="0"/>
                        <a:ea typeface="微软雅黑" panose="020B0503020204020204" pitchFamily="34" charset="-122"/>
                      </a:rPr>
                      <m:t>𝐶</m:t>
                    </m:r>
                    <m:r>
                      <a:rPr lang="en" altLang="zh-CN" i="1" dirty="0">
                        <a:solidFill>
                          <a:schemeClr val="tx1"/>
                        </a:solidFill>
                        <a:latin typeface="Cambria Math" panose="02040503050406030204" pitchFamily="18" charset="0"/>
                        <a:ea typeface="微软雅黑" panose="020B0503020204020204" pitchFamily="34" charset="-122"/>
                      </a:rPr>
                      <m:t> × </m:t>
                    </m:r>
                    <m:r>
                      <a:rPr lang="en" altLang="zh-CN" i="1" dirty="0">
                        <a:solidFill>
                          <a:schemeClr val="tx1"/>
                        </a:solidFill>
                        <a:latin typeface="Cambria Math" panose="02040503050406030204" pitchFamily="18" charset="0"/>
                        <a:ea typeface="微软雅黑" panose="020B0503020204020204" pitchFamily="34" charset="-122"/>
                      </a:rPr>
                      <m:t>𝐻</m:t>
                    </m:r>
                    <m:r>
                      <a:rPr lang="en" altLang="zh-CN" i="1" dirty="0">
                        <a:solidFill>
                          <a:schemeClr val="tx1"/>
                        </a:solidFill>
                        <a:latin typeface="Cambria Math" panose="02040503050406030204" pitchFamily="18" charset="0"/>
                        <a:ea typeface="微软雅黑" panose="020B0503020204020204" pitchFamily="34" charset="-122"/>
                      </a:rPr>
                      <m:t> × </m:t>
                    </m:r>
                    <m:r>
                      <a:rPr lang="en" altLang="zh-CN" i="1" dirty="0">
                        <a:solidFill>
                          <a:schemeClr val="tx1"/>
                        </a:solidFill>
                        <a:latin typeface="Cambria Math" panose="02040503050406030204" pitchFamily="18" charset="0"/>
                        <a:ea typeface="微软雅黑" panose="020B0503020204020204" pitchFamily="34" charset="-122"/>
                      </a:rPr>
                      <m:t>𝑊</m:t>
                    </m:r>
                    <m:r>
                      <a:rPr lang="en" altLang="zh-CN" i="1" dirty="0">
                        <a:solidFill>
                          <a:schemeClr val="tx1"/>
                        </a:solidFill>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且数据类型为 </a:t>
                </a:r>
                <a14:m>
                  <m:oMath xmlns:m="http://schemas.openxmlformats.org/officeDocument/2006/math">
                    <m:r>
                      <a:rPr lang="en" altLang="zh-CN" b="1" i="0" dirty="0" smtClean="0">
                        <a:solidFill>
                          <a:srgbClr val="FF0000"/>
                        </a:solidFill>
                        <a:latin typeface="Cambria Math" panose="02040503050406030204" pitchFamily="18" charset="0"/>
                        <a:ea typeface="微软雅黑" panose="020B0503020204020204" pitchFamily="34" charset="-122"/>
                      </a:rPr>
                      <m:t>𝐭𝐨𝐫𝐜𝐡</m:t>
                    </m:r>
                    <m:r>
                      <a:rPr lang="en" altLang="zh-CN" b="1" i="0" dirty="0" smtClean="0">
                        <a:solidFill>
                          <a:srgbClr val="FF0000"/>
                        </a:solidFill>
                        <a:latin typeface="Cambria Math" panose="02040503050406030204" pitchFamily="18" charset="0"/>
                        <a:ea typeface="微软雅黑" panose="020B0503020204020204" pitchFamily="34" charset="-122"/>
                      </a:rPr>
                      <m:t>.</m:t>
                    </m:r>
                    <m:r>
                      <a:rPr lang="en" altLang="zh-CN" b="1" i="0" dirty="0" smtClean="0">
                        <a:solidFill>
                          <a:srgbClr val="FF0000"/>
                        </a:solidFill>
                        <a:latin typeface="Cambria Math" panose="02040503050406030204" pitchFamily="18" charset="0"/>
                        <a:ea typeface="微软雅黑" panose="020B0503020204020204" pitchFamily="34" charset="-122"/>
                      </a:rPr>
                      <m:t>𝐟𝐥𝐨𝐚𝐭𝟑𝟐</m:t>
                    </m:r>
                  </m:oMath>
                </a14:m>
                <a:r>
                  <a:rPr lang="zh-CN" altLang="en-US" dirty="0">
                    <a:latin typeface="微软雅黑" panose="020B0503020204020204" pitchFamily="34" charset="-122"/>
                    <a:ea typeface="微软雅黑" panose="020B0503020204020204" pitchFamily="34" charset="-122"/>
                  </a:rPr>
                  <a:t> 且位于</a:t>
                </a:r>
                <a:r>
                  <a:rPr lang="en-US" altLang="zh-CN" dirty="0">
                    <a:latin typeface="微软雅黑" panose="020B0503020204020204" pitchFamily="34" charset="-122"/>
                    <a:ea typeface="微软雅黑" panose="020B0503020204020204" pitchFamily="34" charset="-122"/>
                  </a:rPr>
                  <a:t>[0.0, 1.0]</a:t>
                </a:r>
                <a:r>
                  <a:rPr lang="zh-CN" altLang="en-US" dirty="0">
                    <a:latin typeface="微软雅黑" panose="020B0503020204020204" pitchFamily="34" charset="-122"/>
                    <a:ea typeface="微软雅黑" panose="020B0503020204020204" pitchFamily="34" charset="-122"/>
                  </a:rPr>
                  <a:t>的</a:t>
                </a:r>
                <a14:m>
                  <m:oMath xmlns:m="http://schemas.openxmlformats.org/officeDocument/2006/math">
                    <m:r>
                      <a:rPr lang="en-US" altLang="zh-CN" b="0" i="0" dirty="0" smtClean="0">
                        <a:solidFill>
                          <a:srgbClr val="FF0000"/>
                        </a:solidFill>
                        <a:latin typeface="Cambria Math" panose="02040503050406030204" pitchFamily="18" charset="0"/>
                        <a:ea typeface="微软雅黑" panose="020B0503020204020204" pitchFamily="34" charset="-122"/>
                      </a:rPr>
                      <m:t> </m:t>
                    </m:r>
                    <m:r>
                      <a:rPr lang="en" altLang="zh-CN" b="1" i="0" dirty="0" smtClean="0">
                        <a:solidFill>
                          <a:srgbClr val="FF0000"/>
                        </a:solidFill>
                        <a:latin typeface="Cambria Math" panose="02040503050406030204" pitchFamily="18" charset="0"/>
                        <a:ea typeface="微软雅黑" panose="020B0503020204020204" pitchFamily="34" charset="-122"/>
                      </a:rPr>
                      <m:t>𝐓𝐞𝐧𝐬𝐨𝐫</m:t>
                    </m:r>
                  </m:oMath>
                </a14:m>
                <a:r>
                  <a:rPr lang="zh-CN" altLang="en" dirty="0">
                    <a:latin typeface="微软雅黑" panose="020B0503020204020204" pitchFamily="34" charset="-122"/>
                    <a:ea typeface="微软雅黑" panose="020B0503020204020204" pitchFamily="34" charset="-122"/>
                  </a:rPr>
                  <a:t>。</a:t>
                </a:r>
                <a:endParaRPr kumimoji="1" lang="en-US" altLang="zh-CN" b="1" dirty="0">
                  <a:latin typeface="微软雅黑" panose="020B0503020204020204" pitchFamily="34" charset="-122"/>
                  <a:ea typeface="微软雅黑" panose="020B0503020204020204" pitchFamily="34" charset="-122"/>
                </a:endParaRPr>
              </a:p>
            </p:txBody>
          </p:sp>
        </mc:Choice>
        <mc:Fallback xmlns="">
          <p:sp>
            <p:nvSpPr>
              <p:cNvPr id="13" name="文本框 12">
                <a:extLst>
                  <a:ext uri="{FF2B5EF4-FFF2-40B4-BE49-F238E27FC236}">
                    <a16:creationId xmlns:a16="http://schemas.microsoft.com/office/drawing/2014/main" id="{F2F0C82F-F44F-934D-94F4-DD079E8F11A3}"/>
                  </a:ext>
                </a:extLst>
              </p:cNvPr>
              <p:cNvSpPr txBox="1">
                <a:spLocks noRot="1" noChangeAspect="1" noMove="1" noResize="1" noEditPoints="1" noAdjustHandles="1" noChangeArrowheads="1" noChangeShapeType="1" noTextEdit="1"/>
              </p:cNvSpPr>
              <p:nvPr/>
            </p:nvSpPr>
            <p:spPr>
              <a:xfrm>
                <a:off x="777845" y="1515717"/>
                <a:ext cx="8996775" cy="1200329"/>
              </a:xfrm>
              <a:prstGeom prst="rect">
                <a:avLst/>
              </a:prstGeom>
              <a:blipFill>
                <a:blip r:embed="rId3"/>
                <a:stretch>
                  <a:fillRect l="-282" t="-1042" b="-6250"/>
                </a:stretch>
              </a:blipFill>
            </p:spPr>
            <p:txBody>
              <a:bodyPr/>
              <a:lstStyle/>
              <a:p>
                <a:r>
                  <a:rPr lang="zh-CN" altLang="en-US">
                    <a:noFill/>
                  </a:rPr>
                  <a:t> </a:t>
                </a:r>
              </a:p>
            </p:txBody>
          </p:sp>
        </mc:Fallback>
      </mc:AlternateContent>
      <p:graphicFrame>
        <p:nvGraphicFramePr>
          <p:cNvPr id="10" name="表格 9">
            <a:extLst>
              <a:ext uri="{FF2B5EF4-FFF2-40B4-BE49-F238E27FC236}">
                <a16:creationId xmlns:a16="http://schemas.microsoft.com/office/drawing/2014/main" id="{3C126C17-0046-5742-B392-7AF627F62F47}"/>
              </a:ext>
            </a:extLst>
          </p:cNvPr>
          <p:cNvGraphicFramePr>
            <a:graphicFrameLocks noGrp="1"/>
          </p:cNvGraphicFramePr>
          <p:nvPr/>
        </p:nvGraphicFramePr>
        <p:xfrm>
          <a:off x="777845" y="4985665"/>
          <a:ext cx="9455670" cy="1310640"/>
        </p:xfrm>
        <a:graphic>
          <a:graphicData uri="http://schemas.openxmlformats.org/drawingml/2006/table">
            <a:tbl>
              <a:tblPr firstRow="1" bandRow="1">
                <a:tableStyleId>{5C22544A-7EE6-4342-B048-85BDC9FD1C3A}</a:tableStyleId>
              </a:tblPr>
              <a:tblGrid>
                <a:gridCol w="655707">
                  <a:extLst>
                    <a:ext uri="{9D8B030D-6E8A-4147-A177-3AD203B41FA5}">
                      <a16:colId xmlns:a16="http://schemas.microsoft.com/office/drawing/2014/main" val="165004489"/>
                    </a:ext>
                  </a:extLst>
                </a:gridCol>
                <a:gridCol w="8799963">
                  <a:extLst>
                    <a:ext uri="{9D8B030D-6E8A-4147-A177-3AD203B41FA5}">
                      <a16:colId xmlns:a16="http://schemas.microsoft.com/office/drawing/2014/main" val="2610027987"/>
                    </a:ext>
                  </a:extLst>
                </a:gridCol>
              </a:tblGrid>
              <a:tr h="0">
                <a:tc>
                  <a:txBody>
                    <a:bodyPr/>
                    <a:lstStyle/>
                    <a:p>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1</a:t>
                      </a:r>
                    </a:p>
                    <a:p>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2</a:t>
                      </a:r>
                    </a:p>
                    <a:p>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3</a:t>
                      </a:r>
                    </a:p>
                    <a:p>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4</a:t>
                      </a:r>
                    </a:p>
                    <a:p>
                      <a:r>
                        <a:rPr kumimoji="1" lang="en-US" altLang="zh-CN" sz="1600" b="0" dirty="0">
                          <a:solidFill>
                            <a:sysClr val="windowText" lastClr="000000"/>
                          </a:solidFill>
                          <a:latin typeface="Times New Roman" panose="02020603050405020304" pitchFamily="18" charset="0"/>
                          <a:cs typeface="Times New Roman" panose="02020603050405020304" pitchFamily="18" charset="0"/>
                        </a:rPr>
                        <a:t>5</a:t>
                      </a:r>
                      <a:endParaRPr lang="zh-CN" altLang="en-US" sz="1600"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600" b="0" i="0" kern="1200" dirty="0" err="1">
                          <a:solidFill>
                            <a:schemeClr val="tx1"/>
                          </a:solidFill>
                          <a:effectLst/>
                          <a:latin typeface="Times New Roman" panose="02020603050405020304" pitchFamily="18" charset="0"/>
                          <a:ea typeface="+mn-ea"/>
                          <a:cs typeface="Times New Roman" panose="02020603050405020304" pitchFamily="18" charset="0"/>
                        </a:rPr>
                        <a:t>batch_size</a:t>
                      </a:r>
                      <a:r>
                        <a:rPr lang="en" altLang="zh-CN" sz="1600" b="0" i="0" kern="1200" dirty="0">
                          <a:solidFill>
                            <a:schemeClr val="tx1"/>
                          </a:solidFill>
                          <a:effectLst/>
                          <a:latin typeface="Times New Roman" panose="02020603050405020304" pitchFamily="18" charset="0"/>
                          <a:ea typeface="+mn-ea"/>
                          <a:cs typeface="Times New Roman" panose="02020603050405020304" pitchFamily="18" charset="0"/>
                        </a:rPr>
                        <a:t> = </a:t>
                      </a:r>
                      <a:r>
                        <a:rPr lang="en" altLang="zh-CN" sz="1600" b="0" i="0" kern="1200" dirty="0">
                          <a:solidFill>
                            <a:srgbClr val="FF0000"/>
                          </a:solidFill>
                          <a:effectLst/>
                          <a:latin typeface="Times New Roman" panose="02020603050405020304" pitchFamily="18" charset="0"/>
                          <a:ea typeface="+mn-ea"/>
                          <a:cs typeface="Times New Roman" panose="02020603050405020304" pitchFamily="18" charset="0"/>
                        </a:rPr>
                        <a:t>256</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600" b="0" i="0" kern="1200" dirty="0" err="1">
                          <a:solidFill>
                            <a:schemeClr val="tx1"/>
                          </a:solidFill>
                          <a:effectLst/>
                          <a:latin typeface="Times New Roman" panose="02020603050405020304" pitchFamily="18" charset="0"/>
                          <a:ea typeface="+mn-ea"/>
                          <a:cs typeface="Times New Roman" panose="02020603050405020304" pitchFamily="18" charset="0"/>
                        </a:rPr>
                        <a:t>train_iter</a:t>
                      </a:r>
                      <a:r>
                        <a:rPr lang="en" altLang="zh-CN" sz="1600" b="0" i="0" kern="1200" dirty="0">
                          <a:solidFill>
                            <a:schemeClr val="tx1"/>
                          </a:solidFill>
                          <a:effectLst/>
                          <a:latin typeface="Times New Roman" panose="02020603050405020304" pitchFamily="18" charset="0"/>
                          <a:ea typeface="+mn-ea"/>
                          <a:cs typeface="Times New Roman" panose="02020603050405020304" pitchFamily="18" charset="0"/>
                        </a:rPr>
                        <a:t> = </a:t>
                      </a:r>
                      <a:r>
                        <a:rPr lang="en" altLang="zh-CN" sz="1600" b="0" i="0" kern="1200" dirty="0" err="1">
                          <a:solidFill>
                            <a:schemeClr val="tx1"/>
                          </a:solidFill>
                          <a:effectLst/>
                          <a:latin typeface="Times New Roman" panose="02020603050405020304" pitchFamily="18" charset="0"/>
                          <a:ea typeface="+mn-ea"/>
                          <a:cs typeface="Times New Roman" panose="02020603050405020304" pitchFamily="18" charset="0"/>
                        </a:rPr>
                        <a:t>torch.utils.data.DataLoader</a:t>
                      </a:r>
                      <a:r>
                        <a:rPr lang="en" altLang="zh-CN" sz="1600" b="0" i="0" kern="1200" dirty="0">
                          <a:solidFill>
                            <a:schemeClr val="tx1"/>
                          </a:solidFill>
                          <a:effectLst/>
                          <a:latin typeface="Times New Roman" panose="02020603050405020304" pitchFamily="18" charset="0"/>
                          <a:ea typeface="+mn-ea"/>
                          <a:cs typeface="Times New Roman" panose="02020603050405020304" pitchFamily="18" charset="0"/>
                        </a:rPr>
                        <a:t>(</a:t>
                      </a:r>
                      <a:r>
                        <a:rPr lang="en" altLang="zh-CN" sz="1600" b="0" i="0" kern="1200" dirty="0" err="1">
                          <a:solidFill>
                            <a:schemeClr val="tx1"/>
                          </a:solidFill>
                          <a:effectLst/>
                          <a:latin typeface="Times New Roman" panose="02020603050405020304" pitchFamily="18" charset="0"/>
                          <a:ea typeface="+mn-ea"/>
                          <a:cs typeface="Times New Roman" panose="02020603050405020304" pitchFamily="18" charset="0"/>
                        </a:rPr>
                        <a:t>mnist_train</a:t>
                      </a:r>
                      <a:r>
                        <a:rPr lang="en" altLang="zh-CN" sz="1600" b="0" i="0" kern="1200" dirty="0">
                          <a:solidFill>
                            <a:schemeClr val="tx1"/>
                          </a:solidFill>
                          <a:effectLst/>
                          <a:latin typeface="Times New Roman" panose="02020603050405020304" pitchFamily="18" charset="0"/>
                          <a:ea typeface="+mn-ea"/>
                          <a:cs typeface="Times New Roman" panose="02020603050405020304" pitchFamily="18" charset="0"/>
                        </a:rPr>
                        <a:t>, </a:t>
                      </a:r>
                      <a:r>
                        <a:rPr lang="en" altLang="zh-CN" sz="1600" b="0" i="0" kern="1200" dirty="0" err="1">
                          <a:solidFill>
                            <a:schemeClr val="tx1"/>
                          </a:solidFill>
                          <a:effectLst/>
                          <a:latin typeface="Times New Roman" panose="02020603050405020304" pitchFamily="18" charset="0"/>
                          <a:ea typeface="+mn-ea"/>
                          <a:cs typeface="Times New Roman" panose="02020603050405020304" pitchFamily="18" charset="0"/>
                        </a:rPr>
                        <a:t>batch_size</a:t>
                      </a:r>
                      <a:r>
                        <a:rPr lang="en" altLang="zh-CN" sz="1600" b="0" i="0" kern="1200" dirty="0">
                          <a:solidFill>
                            <a:schemeClr val="tx1"/>
                          </a:solidFill>
                          <a:effectLst/>
                          <a:latin typeface="Times New Roman" panose="02020603050405020304" pitchFamily="18" charset="0"/>
                          <a:ea typeface="+mn-ea"/>
                          <a:cs typeface="Times New Roman" panose="02020603050405020304" pitchFamily="18" charset="0"/>
                        </a:rPr>
                        <a:t>=</a:t>
                      </a:r>
                      <a:r>
                        <a:rPr lang="en" altLang="zh-CN" sz="1600" b="0" i="0" kern="1200" dirty="0" err="1">
                          <a:solidFill>
                            <a:schemeClr val="tx1"/>
                          </a:solidFill>
                          <a:effectLst/>
                          <a:latin typeface="Times New Roman" panose="02020603050405020304" pitchFamily="18" charset="0"/>
                          <a:ea typeface="+mn-ea"/>
                          <a:cs typeface="Times New Roman" panose="02020603050405020304" pitchFamily="18" charset="0"/>
                        </a:rPr>
                        <a:t>batch_size</a:t>
                      </a:r>
                      <a:r>
                        <a:rPr lang="en" altLang="zh-CN" sz="1600" b="0" i="0" kern="1200" dirty="0">
                          <a:solidFill>
                            <a:schemeClr val="tx1"/>
                          </a:solidFill>
                          <a:effectLst/>
                          <a:latin typeface="Times New Roman" panose="02020603050405020304" pitchFamily="18" charset="0"/>
                          <a:ea typeface="+mn-ea"/>
                          <a:cs typeface="Times New Roman" panose="02020603050405020304" pitchFamily="18" charset="0"/>
                        </a:rPr>
                        <a:t>, shuffle=</a:t>
                      </a:r>
                      <a:r>
                        <a:rPr lang="en" altLang="zh-CN" sz="1600" b="0" i="0" kern="1200" dirty="0">
                          <a:solidFill>
                            <a:srgbClr val="FF0000"/>
                          </a:solidFill>
                          <a:effectLst/>
                          <a:latin typeface="Times New Roman" panose="02020603050405020304" pitchFamily="18" charset="0"/>
                          <a:ea typeface="+mn-ea"/>
                          <a:cs typeface="Times New Roman" panose="02020603050405020304" pitchFamily="18" charset="0"/>
                        </a:rPr>
                        <a:t>True</a:t>
                      </a:r>
                      <a:r>
                        <a:rPr lang="en" altLang="zh-CN" sz="1600" b="0" i="0" kern="1200" dirty="0">
                          <a:solidFill>
                            <a:schemeClr val="tx1"/>
                          </a:solidFill>
                          <a:effectLst/>
                          <a:latin typeface="Times New Roman" panose="02020603050405020304" pitchFamily="18" charset="0"/>
                          <a:ea typeface="+mn-ea"/>
                          <a:cs typeface="Times New Roman" panose="02020603050405020304" pitchFamily="18" charset="0"/>
                        </a:rPr>
                        <a:t>,</a:t>
                      </a:r>
                      <a:r>
                        <a:rPr lang="zh-CN" altLang="en-US" sz="1600" b="0" i="0" kern="1200" dirty="0">
                          <a:solidFill>
                            <a:schemeClr val="tx1"/>
                          </a:solidFill>
                          <a:effectLst/>
                          <a:latin typeface="Times New Roman" panose="02020603050405020304" pitchFamily="18" charset="0"/>
                          <a:ea typeface="+mn-ea"/>
                          <a:cs typeface="Times New Roman" panose="02020603050405020304" pitchFamily="18" charset="0"/>
                        </a:rPr>
                        <a:t> </a:t>
                      </a:r>
                      <a:r>
                        <a:rPr lang="en" altLang="zh-CN" sz="1600" b="0" i="0" kern="1200" dirty="0" err="1">
                          <a:solidFill>
                            <a:schemeClr val="tx1"/>
                          </a:solidFill>
                          <a:effectLst/>
                          <a:latin typeface="Times New Roman" panose="02020603050405020304" pitchFamily="18" charset="0"/>
                          <a:ea typeface="+mn-ea"/>
                          <a:cs typeface="Times New Roman" panose="02020603050405020304" pitchFamily="18" charset="0"/>
                        </a:rPr>
                        <a:t>num_workers</a:t>
                      </a:r>
                      <a:r>
                        <a:rPr lang="en" altLang="zh-CN" sz="1600" b="0" i="0" kern="1200" dirty="0">
                          <a:solidFill>
                            <a:schemeClr val="tx1"/>
                          </a:solidFill>
                          <a:effectLst/>
                          <a:latin typeface="Times New Roman" panose="02020603050405020304" pitchFamily="18" charset="0"/>
                          <a:ea typeface="+mn-ea"/>
                          <a:cs typeface="Times New Roman" panose="02020603050405020304" pitchFamily="18" charset="0"/>
                        </a:rPr>
                        <a:t>=</a:t>
                      </a:r>
                      <a:r>
                        <a:rPr lang="en" altLang="zh-CN" sz="1600" b="0" i="0" kern="1200" dirty="0" err="1">
                          <a:solidFill>
                            <a:schemeClr val="tx1"/>
                          </a:solidFill>
                          <a:effectLst/>
                          <a:latin typeface="Times New Roman" panose="02020603050405020304" pitchFamily="18" charset="0"/>
                          <a:ea typeface="+mn-ea"/>
                          <a:cs typeface="Times New Roman" panose="02020603050405020304" pitchFamily="18" charset="0"/>
                        </a:rPr>
                        <a:t>num_workers</a:t>
                      </a:r>
                      <a:r>
                        <a:rPr lang="en" altLang="zh-CN" sz="1600" b="0" i="0" kern="1200" dirty="0">
                          <a:solidFill>
                            <a:schemeClr val="tx1"/>
                          </a:solidFill>
                          <a:effectLst/>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600" b="0" i="0" kern="1200" dirty="0" err="1">
                          <a:solidFill>
                            <a:schemeClr val="tx1"/>
                          </a:solidFill>
                          <a:effectLst/>
                          <a:latin typeface="Times New Roman" panose="02020603050405020304" pitchFamily="18" charset="0"/>
                          <a:ea typeface="+mn-ea"/>
                          <a:cs typeface="Times New Roman" panose="02020603050405020304" pitchFamily="18" charset="0"/>
                        </a:rPr>
                        <a:t>test_iter</a:t>
                      </a:r>
                      <a:r>
                        <a:rPr lang="en" altLang="zh-CN" sz="1600" b="0" i="0" kern="1200" dirty="0">
                          <a:solidFill>
                            <a:schemeClr val="tx1"/>
                          </a:solidFill>
                          <a:effectLst/>
                          <a:latin typeface="Times New Roman" panose="02020603050405020304" pitchFamily="18" charset="0"/>
                          <a:ea typeface="+mn-ea"/>
                          <a:cs typeface="Times New Roman" panose="02020603050405020304" pitchFamily="18" charset="0"/>
                        </a:rPr>
                        <a:t> = </a:t>
                      </a:r>
                      <a:r>
                        <a:rPr lang="en" altLang="zh-CN" sz="1600" b="0" i="0" kern="1200" dirty="0" err="1">
                          <a:solidFill>
                            <a:schemeClr val="tx1"/>
                          </a:solidFill>
                          <a:effectLst/>
                          <a:latin typeface="Times New Roman" panose="02020603050405020304" pitchFamily="18" charset="0"/>
                          <a:ea typeface="+mn-ea"/>
                          <a:cs typeface="Times New Roman" panose="02020603050405020304" pitchFamily="18" charset="0"/>
                        </a:rPr>
                        <a:t>torch.utils.data.DataLoader</a:t>
                      </a:r>
                      <a:r>
                        <a:rPr lang="en" altLang="zh-CN" sz="1600" b="0" i="0" kern="1200" dirty="0">
                          <a:solidFill>
                            <a:schemeClr val="tx1"/>
                          </a:solidFill>
                          <a:effectLst/>
                          <a:latin typeface="Times New Roman" panose="02020603050405020304" pitchFamily="18" charset="0"/>
                          <a:ea typeface="+mn-ea"/>
                          <a:cs typeface="Times New Roman" panose="02020603050405020304" pitchFamily="18" charset="0"/>
                        </a:rPr>
                        <a:t>(</a:t>
                      </a:r>
                      <a:r>
                        <a:rPr lang="en" altLang="zh-CN" sz="1600" b="0" i="0" kern="1200" dirty="0" err="1">
                          <a:solidFill>
                            <a:schemeClr val="tx1"/>
                          </a:solidFill>
                          <a:effectLst/>
                          <a:latin typeface="Times New Roman" panose="02020603050405020304" pitchFamily="18" charset="0"/>
                          <a:ea typeface="+mn-ea"/>
                          <a:cs typeface="Times New Roman" panose="02020603050405020304" pitchFamily="18" charset="0"/>
                        </a:rPr>
                        <a:t>mnist_test</a:t>
                      </a:r>
                      <a:r>
                        <a:rPr lang="en" altLang="zh-CN" sz="1600" b="0" i="0" kern="1200" dirty="0">
                          <a:solidFill>
                            <a:schemeClr val="tx1"/>
                          </a:solidFill>
                          <a:effectLst/>
                          <a:latin typeface="Times New Roman" panose="02020603050405020304" pitchFamily="18" charset="0"/>
                          <a:ea typeface="+mn-ea"/>
                          <a:cs typeface="Times New Roman" panose="02020603050405020304" pitchFamily="18" charset="0"/>
                        </a:rPr>
                        <a:t>, </a:t>
                      </a:r>
                      <a:r>
                        <a:rPr lang="en" altLang="zh-CN" sz="1600" b="0" i="0" kern="1200" dirty="0" err="1">
                          <a:solidFill>
                            <a:schemeClr val="tx1"/>
                          </a:solidFill>
                          <a:effectLst/>
                          <a:latin typeface="Times New Roman" panose="02020603050405020304" pitchFamily="18" charset="0"/>
                          <a:ea typeface="+mn-ea"/>
                          <a:cs typeface="Times New Roman" panose="02020603050405020304" pitchFamily="18" charset="0"/>
                        </a:rPr>
                        <a:t>batch_size</a:t>
                      </a:r>
                      <a:r>
                        <a:rPr lang="en" altLang="zh-CN" sz="1600" b="0" i="0" kern="1200" dirty="0">
                          <a:solidFill>
                            <a:schemeClr val="tx1"/>
                          </a:solidFill>
                          <a:effectLst/>
                          <a:latin typeface="Times New Roman" panose="02020603050405020304" pitchFamily="18" charset="0"/>
                          <a:ea typeface="+mn-ea"/>
                          <a:cs typeface="Times New Roman" panose="02020603050405020304" pitchFamily="18" charset="0"/>
                        </a:rPr>
                        <a:t>=</a:t>
                      </a:r>
                      <a:r>
                        <a:rPr lang="en" altLang="zh-CN" sz="1600" b="0" i="0" kern="1200" dirty="0" err="1">
                          <a:solidFill>
                            <a:schemeClr val="tx1"/>
                          </a:solidFill>
                          <a:effectLst/>
                          <a:latin typeface="Times New Roman" panose="02020603050405020304" pitchFamily="18" charset="0"/>
                          <a:ea typeface="+mn-ea"/>
                          <a:cs typeface="Times New Roman" panose="02020603050405020304" pitchFamily="18" charset="0"/>
                        </a:rPr>
                        <a:t>batch_size</a:t>
                      </a:r>
                      <a:r>
                        <a:rPr lang="en" altLang="zh-CN" sz="1600" b="0" i="0" kern="1200" dirty="0">
                          <a:solidFill>
                            <a:schemeClr val="tx1"/>
                          </a:solidFill>
                          <a:effectLst/>
                          <a:latin typeface="Times New Roman" panose="02020603050405020304" pitchFamily="18" charset="0"/>
                          <a:ea typeface="+mn-ea"/>
                          <a:cs typeface="Times New Roman" panose="02020603050405020304" pitchFamily="18" charset="0"/>
                        </a:rPr>
                        <a:t>, shuffle=</a:t>
                      </a:r>
                      <a:r>
                        <a:rPr lang="en" altLang="zh-CN" sz="1600" b="0" i="0" kern="1200" dirty="0">
                          <a:solidFill>
                            <a:srgbClr val="FF0000"/>
                          </a:solidFill>
                          <a:effectLst/>
                          <a:latin typeface="Times New Roman" panose="02020603050405020304" pitchFamily="18" charset="0"/>
                          <a:ea typeface="+mn-ea"/>
                          <a:cs typeface="Times New Roman" panose="02020603050405020304" pitchFamily="18" charset="0"/>
                        </a:rPr>
                        <a:t>False</a:t>
                      </a:r>
                      <a:r>
                        <a:rPr lang="en" altLang="zh-CN" sz="1600" b="0" i="0" kern="1200" dirty="0">
                          <a:solidFill>
                            <a:schemeClr val="tx1"/>
                          </a:solidFill>
                          <a:effectLst/>
                          <a:latin typeface="Times New Roman" panose="02020603050405020304" pitchFamily="18" charset="0"/>
                          <a:ea typeface="+mn-ea"/>
                          <a:cs typeface="Times New Roman" panose="02020603050405020304" pitchFamily="18" charset="0"/>
                        </a:rPr>
                        <a:t>, </a:t>
                      </a:r>
                      <a:r>
                        <a:rPr lang="en" altLang="zh-CN" sz="1600" b="0" i="0" kern="1200" dirty="0" err="1">
                          <a:solidFill>
                            <a:schemeClr val="tx1"/>
                          </a:solidFill>
                          <a:effectLst/>
                          <a:latin typeface="Times New Roman" panose="02020603050405020304" pitchFamily="18" charset="0"/>
                          <a:ea typeface="+mn-ea"/>
                          <a:cs typeface="Times New Roman" panose="02020603050405020304" pitchFamily="18" charset="0"/>
                        </a:rPr>
                        <a:t>num_workers</a:t>
                      </a:r>
                      <a:r>
                        <a:rPr lang="en" altLang="zh-CN" sz="1600" b="0" i="0" kern="1200" dirty="0">
                          <a:solidFill>
                            <a:schemeClr val="tx1"/>
                          </a:solidFill>
                          <a:effectLst/>
                          <a:latin typeface="Times New Roman" panose="02020603050405020304" pitchFamily="18" charset="0"/>
                          <a:ea typeface="+mn-ea"/>
                          <a:cs typeface="Times New Roman" panose="02020603050405020304" pitchFamily="18" charset="0"/>
                        </a:rPr>
                        <a:t>=</a:t>
                      </a:r>
                      <a:r>
                        <a:rPr lang="en" altLang="zh-CN" sz="1600" b="0" i="0" kern="1200" dirty="0" err="1">
                          <a:solidFill>
                            <a:schemeClr val="tx1"/>
                          </a:solidFill>
                          <a:effectLst/>
                          <a:latin typeface="Times New Roman" panose="02020603050405020304" pitchFamily="18" charset="0"/>
                          <a:ea typeface="+mn-ea"/>
                          <a:cs typeface="Times New Roman" panose="02020603050405020304" pitchFamily="18" charset="0"/>
                        </a:rPr>
                        <a:t>num_workers</a:t>
                      </a:r>
                      <a:r>
                        <a:rPr lang="en" altLang="zh-CN" sz="1600" b="0" i="0" kern="1200" dirty="0">
                          <a:solidFill>
                            <a:schemeClr val="tx1"/>
                          </a:solidFill>
                          <a:effectLst/>
                          <a:latin typeface="Times New Roman" panose="02020603050405020304" pitchFamily="18" charset="0"/>
                          <a:ea typeface="+mn-ea"/>
                          <a:cs typeface="Times New Roman" panose="02020603050405020304" pitchFamily="18" charset="0"/>
                        </a:rPr>
                        <a:t>)</a:t>
                      </a:r>
                    </a:p>
                  </a:txBody>
                  <a:tcP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93588950"/>
                  </a:ext>
                </a:extLst>
              </a:tr>
            </a:tbl>
          </a:graphicData>
        </a:graphic>
      </p:graphicFrame>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A6225DDB-7C3A-D942-818B-229F779DCE1C}"/>
                  </a:ext>
                </a:extLst>
              </p:cNvPr>
              <p:cNvSpPr txBox="1"/>
              <p:nvPr/>
            </p:nvSpPr>
            <p:spPr>
              <a:xfrm>
                <a:off x="777845" y="4325670"/>
                <a:ext cx="4427815" cy="369332"/>
              </a:xfrm>
              <a:prstGeom prst="rect">
                <a:avLst/>
              </a:prstGeom>
              <a:noFill/>
            </p:spPr>
            <p:txBody>
              <a:bodyPr wrap="none" rtlCol="0">
                <a:spAutoFit/>
              </a:bodyPr>
              <a:lstStyle/>
              <a:p>
                <a:pPr marL="285750" indent="-285750">
                  <a:buClr>
                    <a:srgbClr val="0000FF"/>
                  </a:buClr>
                  <a:buFont typeface="Wingdings" pitchFamily="2" charset="2"/>
                  <a:buChar char="n"/>
                </a:pPr>
                <a:r>
                  <a:rPr lang="zh-CN" altLang="en-US" dirty="0">
                    <a:latin typeface="微软雅黑" panose="020B0503020204020204" pitchFamily="34" charset="-122"/>
                    <a:ea typeface="微软雅黑" panose="020B0503020204020204" pitchFamily="34" charset="-122"/>
                  </a:rPr>
                  <a:t>通过 </a:t>
                </a:r>
                <a14:m>
                  <m:oMath xmlns:m="http://schemas.openxmlformats.org/officeDocument/2006/math">
                    <m:r>
                      <a:rPr lang="en" altLang="zh-CN" b="1" i="0" dirty="0" smtClean="0">
                        <a:solidFill>
                          <a:srgbClr val="FF0000"/>
                        </a:solidFill>
                        <a:latin typeface="Cambria Math" panose="02040503050406030204" pitchFamily="18" charset="0"/>
                        <a:ea typeface="微软雅黑" panose="020B0503020204020204" pitchFamily="34" charset="-122"/>
                      </a:rPr>
                      <m:t>𝐃𝐚𝐭𝐚𝐋𝐨𝐚𝐝𝐞𝐫</m:t>
                    </m:r>
                  </m:oMath>
                </a14:m>
                <a:r>
                  <a:rPr lang="zh-CN" altLang="en-US" dirty="0">
                    <a:latin typeface="微软雅黑" panose="020B0503020204020204" pitchFamily="34" charset="-122"/>
                    <a:ea typeface="微软雅黑" panose="020B0503020204020204" pitchFamily="34" charset="-122"/>
                  </a:rPr>
                  <a:t> 读取小批量数据样本</a:t>
                </a:r>
                <a:endParaRPr kumimoji="1" lang="zh-CN" altLang="en-US" dirty="0">
                  <a:latin typeface="微软雅黑" panose="020B0503020204020204" pitchFamily="34" charset="-122"/>
                  <a:ea typeface="微软雅黑" panose="020B0503020204020204" pitchFamily="34" charset="-122"/>
                </a:endParaRPr>
              </a:p>
            </p:txBody>
          </p:sp>
        </mc:Choice>
        <mc:Fallback xmlns="">
          <p:sp>
            <p:nvSpPr>
              <p:cNvPr id="14" name="文本框 13">
                <a:extLst>
                  <a:ext uri="{FF2B5EF4-FFF2-40B4-BE49-F238E27FC236}">
                    <a16:creationId xmlns:a16="http://schemas.microsoft.com/office/drawing/2014/main" id="{A6225DDB-7C3A-D942-818B-229F779DCE1C}"/>
                  </a:ext>
                </a:extLst>
              </p:cNvPr>
              <p:cNvSpPr txBox="1">
                <a:spLocks noRot="1" noChangeAspect="1" noMove="1" noResize="1" noEditPoints="1" noAdjustHandles="1" noChangeArrowheads="1" noChangeShapeType="1" noTextEdit="1"/>
              </p:cNvSpPr>
              <p:nvPr/>
            </p:nvSpPr>
            <p:spPr>
              <a:xfrm>
                <a:off x="777845" y="4325670"/>
                <a:ext cx="4427815" cy="369332"/>
              </a:xfrm>
              <a:prstGeom prst="rect">
                <a:avLst/>
              </a:prstGeom>
              <a:blipFill>
                <a:blip r:embed="rId4"/>
                <a:stretch>
                  <a:fillRect l="-571" t="-6667" b="-2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63690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1.2 </a:t>
            </a:r>
            <a:r>
              <a:rPr lang="en-US" altLang="zh-CN" sz="2800" b="1" dirty="0" err="1">
                <a:solidFill>
                  <a:srgbClr val="000000"/>
                </a:solidFill>
                <a:latin typeface="微软雅黑" panose="020B0503020204020204" pitchFamily="34" charset="-122"/>
                <a:ea typeface="微软雅黑" panose="020B0503020204020204" pitchFamily="34" charset="-122"/>
              </a:rPr>
              <a:t>Pytorch</a:t>
            </a:r>
            <a:r>
              <a:rPr lang="zh-CN" altLang="en-US" sz="2800" b="1" dirty="0">
                <a:solidFill>
                  <a:srgbClr val="000000"/>
                </a:solidFill>
                <a:latin typeface="微软雅黑" panose="020B0503020204020204" pitchFamily="34" charset="-122"/>
                <a:ea typeface="微软雅黑" panose="020B0503020204020204" pitchFamily="34" charset="-122"/>
              </a:rPr>
              <a:t>安装</a:t>
            </a:r>
          </a:p>
        </p:txBody>
      </p:sp>
      <p:sp>
        <p:nvSpPr>
          <p:cNvPr id="2" name="文本框 1">
            <a:extLst>
              <a:ext uri="{FF2B5EF4-FFF2-40B4-BE49-F238E27FC236}">
                <a16:creationId xmlns:a16="http://schemas.microsoft.com/office/drawing/2014/main" id="{11B806D4-44D6-4129-B277-1D570A49B90B}"/>
              </a:ext>
            </a:extLst>
          </p:cNvPr>
          <p:cNvSpPr txBox="1">
            <a:spLocks/>
          </p:cNvSpPr>
          <p:nvPr/>
        </p:nvSpPr>
        <p:spPr>
          <a:xfrm>
            <a:off x="777846" y="1221756"/>
            <a:ext cx="8872930" cy="610847"/>
          </a:xfrm>
          <a:prstGeom prst="rect">
            <a:avLst/>
          </a:prstGeom>
          <a:noFill/>
        </p:spPr>
        <p:txBody>
          <a:bodyPr wrap="square" rtlCol="0">
            <a:noAutofit/>
          </a:bodyPr>
          <a:lstStyle/>
          <a:p>
            <a:r>
              <a:rPr lang="zh-CN" altLang="en-US" dirty="0">
                <a:latin typeface="Microsoft YaHei" panose="020B0503020204020204" pitchFamily="34" charset="-122"/>
                <a:ea typeface="Microsoft YaHei" panose="020B0503020204020204" pitchFamily="34" charset="-122"/>
              </a:rPr>
              <a:t>进入</a:t>
            </a:r>
            <a:r>
              <a:rPr lang="en-US" altLang="zh-CN" dirty="0" err="1">
                <a:latin typeface="Microsoft YaHei" panose="020B0503020204020204" pitchFamily="34" charset="-122"/>
                <a:ea typeface="Microsoft YaHei" panose="020B0503020204020204" pitchFamily="34" charset="-122"/>
              </a:rPr>
              <a:t>Pytorch</a:t>
            </a:r>
            <a:r>
              <a:rPr lang="zh-CN" altLang="en-US" dirty="0">
                <a:latin typeface="Microsoft YaHei" panose="020B0503020204020204" pitchFamily="34" charset="-122"/>
                <a:ea typeface="Microsoft YaHei" panose="020B0503020204020204" pitchFamily="34" charset="-122"/>
              </a:rPr>
              <a:t>官网，官网提供</a:t>
            </a:r>
            <a:r>
              <a:rPr lang="en-US" altLang="zh-CN" b="1" dirty="0">
                <a:solidFill>
                  <a:srgbClr val="FF0000"/>
                </a:solidFill>
                <a:latin typeface="Microsoft YaHei" panose="020B0503020204020204" pitchFamily="34" charset="-122"/>
                <a:ea typeface="Microsoft YaHei" panose="020B0503020204020204" pitchFamily="34" charset="-122"/>
              </a:rPr>
              <a:t>pip</a:t>
            </a:r>
            <a:r>
              <a:rPr lang="zh-CN" altLang="en-US" dirty="0">
                <a:latin typeface="Microsoft YaHei" panose="020B0503020204020204" pitchFamily="34" charset="-122"/>
                <a:ea typeface="Microsoft YaHei" panose="020B0503020204020204" pitchFamily="34" charset="-122"/>
              </a:rPr>
              <a:t>和</a:t>
            </a:r>
            <a:r>
              <a:rPr lang="en-US" altLang="zh-CN" b="1" dirty="0" err="1">
                <a:solidFill>
                  <a:srgbClr val="FF0000"/>
                </a:solidFill>
                <a:latin typeface="Microsoft YaHei" panose="020B0503020204020204" pitchFamily="34" charset="-122"/>
                <a:ea typeface="Microsoft YaHei" panose="020B0503020204020204" pitchFamily="34" charset="-122"/>
              </a:rPr>
              <a:t>conda</a:t>
            </a:r>
            <a:r>
              <a:rPr lang="zh-CN" altLang="en-US" dirty="0">
                <a:latin typeface="Microsoft YaHei" panose="020B0503020204020204" pitchFamily="34" charset="-122"/>
                <a:ea typeface="Microsoft YaHei" panose="020B0503020204020204" pitchFamily="34" charset="-122"/>
              </a:rPr>
              <a:t>两种安装方式。根据电脑配置进行选择（</a:t>
            </a:r>
            <a:r>
              <a:rPr lang="en-US" altLang="zh-CN" b="1" dirty="0">
                <a:latin typeface="Microsoft YaHei" panose="020B0503020204020204" pitchFamily="34" charset="-122"/>
                <a:ea typeface="Microsoft YaHei" panose="020B0503020204020204" pitchFamily="34" charset="-122"/>
              </a:rPr>
              <a:t>Anaconda2020 </a:t>
            </a:r>
            <a:r>
              <a:rPr lang="zh-CN" altLang="en-US" dirty="0">
                <a:latin typeface="Microsoft YaHei" panose="020B0503020204020204" pitchFamily="34" charset="-122"/>
                <a:ea typeface="Microsoft YaHei" panose="020B0503020204020204" pitchFamily="34" charset="-122"/>
              </a:rPr>
              <a:t>默认安装</a:t>
            </a:r>
            <a:r>
              <a:rPr lang="en-US" altLang="zh-CN" dirty="0">
                <a:latin typeface="Microsoft YaHei" panose="020B0503020204020204" pitchFamily="34" charset="-122"/>
                <a:ea typeface="Microsoft YaHei" panose="020B0503020204020204" pitchFamily="34" charset="-122"/>
              </a:rPr>
              <a:t>3.7</a:t>
            </a:r>
            <a:r>
              <a:rPr lang="zh-CN" altLang="en-US" dirty="0">
                <a:latin typeface="Microsoft YaHei" panose="020B0503020204020204" pitchFamily="34" charset="-122"/>
                <a:ea typeface="Microsoft YaHei" panose="020B0503020204020204" pitchFamily="34" charset="-122"/>
              </a:rPr>
              <a:t>），会生成相应的安装命令。</a:t>
            </a:r>
          </a:p>
        </p:txBody>
      </p:sp>
      <p:pic>
        <p:nvPicPr>
          <p:cNvPr id="3" name="图片 2"/>
          <p:cNvPicPr>
            <a:picLocks noChangeAspect="1"/>
          </p:cNvPicPr>
          <p:nvPr/>
        </p:nvPicPr>
        <p:blipFill>
          <a:blip r:embed="rId3"/>
          <a:stretch>
            <a:fillRect/>
          </a:stretch>
        </p:blipFill>
        <p:spPr>
          <a:xfrm>
            <a:off x="1952624" y="2370142"/>
            <a:ext cx="5900737" cy="2802168"/>
          </a:xfrm>
          <a:prstGeom prst="rect">
            <a:avLst/>
          </a:prstGeom>
        </p:spPr>
      </p:pic>
      <p:sp>
        <p:nvSpPr>
          <p:cNvPr id="5" name="圆角矩形 4"/>
          <p:cNvSpPr/>
          <p:nvPr/>
        </p:nvSpPr>
        <p:spPr>
          <a:xfrm>
            <a:off x="6510336" y="3938823"/>
            <a:ext cx="1204914" cy="39052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形标注 9"/>
          <p:cNvSpPr/>
          <p:nvPr/>
        </p:nvSpPr>
        <p:spPr>
          <a:xfrm>
            <a:off x="8286750" y="3104476"/>
            <a:ext cx="1590675" cy="767672"/>
          </a:xfrm>
          <a:prstGeom prst="wedgeEllipseCallout">
            <a:avLst>
              <a:gd name="adj1" fmla="val -90417"/>
              <a:gd name="adj2" fmla="val 67584"/>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CPU</a:t>
            </a:r>
            <a:r>
              <a:rPr lang="zh-CN" altLang="en-US" dirty="0">
                <a:solidFill>
                  <a:schemeClr val="tx1"/>
                </a:solidFill>
              </a:rPr>
              <a:t>版本</a:t>
            </a:r>
          </a:p>
        </p:txBody>
      </p:sp>
      <p:sp>
        <p:nvSpPr>
          <p:cNvPr id="11" name="圆角矩形 10"/>
          <p:cNvSpPr/>
          <p:nvPr/>
        </p:nvSpPr>
        <p:spPr>
          <a:xfrm>
            <a:off x="3376610" y="3938823"/>
            <a:ext cx="2995615" cy="39052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圆角矩形标注 11"/>
          <p:cNvSpPr/>
          <p:nvPr/>
        </p:nvSpPr>
        <p:spPr>
          <a:xfrm>
            <a:off x="1390650" y="5270505"/>
            <a:ext cx="1524000" cy="516168"/>
          </a:xfrm>
          <a:prstGeom prst="wedgeRoundRectCallout">
            <a:avLst>
              <a:gd name="adj1" fmla="val 84393"/>
              <a:gd name="adj2" fmla="val -225757"/>
              <a:gd name="adj3" fmla="val 1666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GPU</a:t>
            </a:r>
            <a:r>
              <a:rPr lang="zh-CN" altLang="en-US" dirty="0">
                <a:solidFill>
                  <a:schemeClr val="tx1"/>
                </a:solidFill>
              </a:rPr>
              <a:t>版本</a:t>
            </a:r>
          </a:p>
        </p:txBody>
      </p:sp>
      <p:sp>
        <p:nvSpPr>
          <p:cNvPr id="13" name="文本框 12">
            <a:extLst>
              <a:ext uri="{FF2B5EF4-FFF2-40B4-BE49-F238E27FC236}">
                <a16:creationId xmlns:a16="http://schemas.microsoft.com/office/drawing/2014/main" id="{11B806D4-44D6-4129-B277-1D570A49B90B}"/>
              </a:ext>
            </a:extLst>
          </p:cNvPr>
          <p:cNvSpPr txBox="1">
            <a:spLocks/>
          </p:cNvSpPr>
          <p:nvPr/>
        </p:nvSpPr>
        <p:spPr>
          <a:xfrm>
            <a:off x="3012673" y="5270504"/>
            <a:ext cx="8022539" cy="365740"/>
          </a:xfrm>
          <a:prstGeom prst="rect">
            <a:avLst/>
          </a:prstGeom>
          <a:noFill/>
        </p:spPr>
        <p:txBody>
          <a:bodyPr wrap="square" rtlCol="0">
            <a:noAutofit/>
          </a:bodyPr>
          <a:lstStyle/>
          <a:p>
            <a:r>
              <a:rPr lang="zh-CN" altLang="en-US" sz="1600" dirty="0"/>
              <a:t>注：安装</a:t>
            </a:r>
            <a:r>
              <a:rPr lang="en-US" altLang="zh-CN" sz="1600" dirty="0"/>
              <a:t>GPU</a:t>
            </a:r>
            <a:r>
              <a:rPr lang="zh-CN" altLang="en-US" sz="1600" dirty="0"/>
              <a:t>版本的</a:t>
            </a:r>
            <a:r>
              <a:rPr lang="en-US" altLang="zh-CN" sz="1600" dirty="0" err="1"/>
              <a:t>pytorch</a:t>
            </a:r>
            <a:r>
              <a:rPr lang="zh-CN" altLang="en-US" sz="1600" dirty="0"/>
              <a:t>时，要查找相应的</a:t>
            </a:r>
            <a:r>
              <a:rPr lang="en-US" altLang="zh-CN" sz="1600" dirty="0"/>
              <a:t>CUDA</a:t>
            </a:r>
            <a:r>
              <a:rPr lang="zh-CN" altLang="en-US" sz="1600" dirty="0"/>
              <a:t>版本</a:t>
            </a:r>
          </a:p>
        </p:txBody>
      </p:sp>
    </p:spTree>
    <p:extLst>
      <p:ext uri="{BB962C8B-B14F-4D97-AF65-F5344CB8AC3E}">
        <p14:creationId xmlns:p14="http://schemas.microsoft.com/office/powerpoint/2010/main" val="9484119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4.2 </a:t>
            </a:r>
            <a:r>
              <a:rPr lang="zh-CN" altLang="en-US" sz="2800" b="1" dirty="0">
                <a:solidFill>
                  <a:srgbClr val="000000"/>
                </a:solidFill>
                <a:latin typeface="微软雅黑" panose="020B0503020204020204" pitchFamily="34" charset="-122"/>
                <a:ea typeface="微软雅黑" panose="020B0503020204020204" pitchFamily="34" charset="-122"/>
              </a:rPr>
              <a:t>实验内容</a:t>
            </a:r>
            <a:endParaRPr lang="en-US" altLang="zh-CN" sz="2800" b="1" dirty="0">
              <a:solidFill>
                <a:srgbClr val="000000"/>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DD2A3838-82B5-C048-8D2A-7ED18BE5F634}"/>
              </a:ext>
            </a:extLst>
          </p:cNvPr>
          <p:cNvSpPr txBox="1"/>
          <p:nvPr/>
        </p:nvSpPr>
        <p:spPr>
          <a:xfrm>
            <a:off x="777846" y="875782"/>
            <a:ext cx="6536726" cy="461665"/>
          </a:xfrm>
          <a:prstGeom prst="rect">
            <a:avLst/>
          </a:prstGeom>
          <a:noFill/>
        </p:spPr>
        <p:txBody>
          <a:bodyPr wrap="none" rtlCol="0">
            <a:spAutoFit/>
          </a:bodyPr>
          <a:lstStyle/>
          <a:p>
            <a:r>
              <a:rPr lang="zh-CN" altLang="en-US" sz="2400" b="1" dirty="0">
                <a:solidFill>
                  <a:srgbClr val="0000FF"/>
                </a:solidFill>
                <a:latin typeface="微软雅黑" panose="020B0503020204020204" pitchFamily="34" charset="-122"/>
                <a:ea typeface="微软雅黑" panose="020B0503020204020204" pitchFamily="34" charset="-122"/>
              </a:rPr>
              <a:t>一、</a:t>
            </a:r>
            <a:r>
              <a:rPr lang="en-US" altLang="zh-CN" sz="2400" b="1" dirty="0" err="1">
                <a:solidFill>
                  <a:srgbClr val="0000FF"/>
                </a:solidFill>
                <a:latin typeface="微软雅黑" panose="020B0503020204020204" pitchFamily="34" charset="-122"/>
                <a:ea typeface="微软雅黑" panose="020B0503020204020204" pitchFamily="34" charset="-122"/>
              </a:rPr>
              <a:t>Pytorch</a:t>
            </a:r>
            <a:r>
              <a:rPr lang="zh-CN" altLang="en-US" sz="2400" b="1" dirty="0">
                <a:solidFill>
                  <a:srgbClr val="0000FF"/>
                </a:solidFill>
                <a:latin typeface="微软雅黑" panose="020B0503020204020204" pitchFamily="34" charset="-122"/>
                <a:ea typeface="微软雅黑" panose="020B0503020204020204" pitchFamily="34" charset="-122"/>
              </a:rPr>
              <a:t>基本操作考察（平台课</a:t>
            </a:r>
            <a:r>
              <a:rPr lang="en-US" altLang="zh-CN" sz="2400" b="1" dirty="0">
                <a:solidFill>
                  <a:srgbClr val="0000FF"/>
                </a:solidFill>
                <a:latin typeface="微软雅黑" panose="020B0503020204020204" pitchFamily="34" charset="-122"/>
                <a:ea typeface="微软雅黑" panose="020B0503020204020204" pitchFamily="34" charset="-122"/>
              </a:rPr>
              <a:t>+</a:t>
            </a:r>
            <a:r>
              <a:rPr lang="zh-CN" altLang="en-US" sz="2400" b="1" dirty="0">
                <a:solidFill>
                  <a:srgbClr val="0000FF"/>
                </a:solidFill>
                <a:latin typeface="微软雅黑" panose="020B0503020204020204" pitchFamily="34" charset="-122"/>
                <a:ea typeface="微软雅黑" panose="020B0503020204020204" pitchFamily="34" charset="-122"/>
              </a:rPr>
              <a:t>专业课）</a:t>
            </a:r>
            <a:endParaRPr kumimoji="1" lang="zh-CN" altLang="en-US" sz="2400" b="1" dirty="0">
              <a:solidFill>
                <a:srgbClr val="0000FF"/>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21F8B33E-FBA3-FD43-B611-4C341C307C45}"/>
                  </a:ext>
                </a:extLst>
              </p:cNvPr>
              <p:cNvSpPr txBox="1"/>
              <p:nvPr/>
            </p:nvSpPr>
            <p:spPr>
              <a:xfrm>
                <a:off x="777846" y="1428252"/>
                <a:ext cx="10300057" cy="5218993"/>
              </a:xfrm>
              <a:prstGeom prst="rect">
                <a:avLst/>
              </a:prstGeom>
              <a:noFill/>
            </p:spPr>
            <p:txBody>
              <a:bodyPr wrap="square" rtlCol="0">
                <a:spAutoFit/>
              </a:bodyPr>
              <a:lstStyle/>
              <a:p>
                <a:pPr marL="342900" indent="-342900">
                  <a:lnSpc>
                    <a:spcPct val="150000"/>
                  </a:lnSpc>
                  <a:buAutoNum type="arabicPeriod"/>
                </a:pPr>
                <a:r>
                  <a:rPr kumimoji="1" lang="zh-CN" altLang="en-US" dirty="0">
                    <a:latin typeface="微软雅黑" panose="020B0503020204020204" pitchFamily="34" charset="-122"/>
                    <a:ea typeface="微软雅黑" panose="020B0503020204020204" pitchFamily="34" charset="-122"/>
                  </a:rPr>
                  <a:t>使用 </a:t>
                </a:r>
                <a14:m>
                  <m:oMath xmlns:m="http://schemas.openxmlformats.org/officeDocument/2006/math">
                    <m:r>
                      <a:rPr kumimoji="1" lang="en-US" altLang="zh-CN" b="1" i="0" dirty="0" smtClean="0">
                        <a:solidFill>
                          <a:srgbClr val="FF0000"/>
                        </a:solidFill>
                        <a:latin typeface="Cambria Math" panose="02040503050406030204" pitchFamily="18" charset="0"/>
                        <a:ea typeface="微软雅黑" panose="020B0503020204020204" pitchFamily="34" charset="-122"/>
                      </a:rPr>
                      <m:t>𝐓𝐞𝐧𝐬𝐨𝐫</m:t>
                    </m:r>
                    <m:r>
                      <a:rPr kumimoji="1" lang="en-US" altLang="zh-CN" b="0" i="1" dirty="0" smtClean="0">
                        <a:solidFill>
                          <a:srgbClr val="FF0000"/>
                        </a:solidFill>
                        <a:latin typeface="Cambria Math" panose="02040503050406030204" pitchFamily="18" charset="0"/>
                        <a:ea typeface="微软雅黑" panose="020B0503020204020204" pitchFamily="34" charset="-122"/>
                      </a:rPr>
                      <m:t> </m:t>
                    </m:r>
                  </m:oMath>
                </a14:m>
                <a:r>
                  <a:rPr lang="zh-CN" altLang="zh-CN" dirty="0">
                    <a:latin typeface="微软雅黑" panose="020B0503020204020204" pitchFamily="34" charset="-122"/>
                    <a:ea typeface="微软雅黑" panose="020B0503020204020204" pitchFamily="34" charset="-122"/>
                  </a:rPr>
                  <a:t>初始化一个</a:t>
                </a:r>
                <a14:m>
                  <m:oMath xmlns:m="http://schemas.openxmlformats.org/officeDocument/2006/math">
                    <m:r>
                      <a:rPr lang="en-US" altLang="zh-CN" b="0" i="0" dirty="0" smtClean="0">
                        <a:latin typeface="Cambria Math" panose="02040503050406030204" pitchFamily="18" charset="0"/>
                        <a:ea typeface="微软雅黑" panose="020B0503020204020204" pitchFamily="34" charset="-122"/>
                      </a:rPr>
                      <m:t> </m:t>
                    </m:r>
                    <m:r>
                      <a:rPr lang="en-US" altLang="zh-CN" b="1" i="1" dirty="0" smtClean="0">
                        <a:latin typeface="Cambria Math" panose="02040503050406030204" pitchFamily="18" charset="0"/>
                        <a:ea typeface="微软雅黑" panose="020B0503020204020204" pitchFamily="34" charset="-122"/>
                      </a:rPr>
                      <m:t>𝟏</m:t>
                    </m:r>
                    <m:r>
                      <a:rPr lang="en-US" altLang="zh-CN" b="1" i="1" dirty="0" smtClean="0">
                        <a:latin typeface="Cambria Math" panose="02040503050406030204" pitchFamily="18" charset="0"/>
                        <a:ea typeface="Cambria Math" panose="02040503050406030204" pitchFamily="18" charset="0"/>
                      </a:rPr>
                      <m:t>×</m:t>
                    </m:r>
                    <m:r>
                      <a:rPr lang="en-US" altLang="zh-CN" b="1" i="1" dirty="0" smtClean="0">
                        <a:latin typeface="Cambria Math" panose="02040503050406030204" pitchFamily="18" charset="0"/>
                        <a:ea typeface="微软雅黑" panose="020B0503020204020204" pitchFamily="34" charset="-122"/>
                      </a:rPr>
                      <m:t>𝟑</m:t>
                    </m:r>
                    <m:r>
                      <a:rPr lang="en-US" altLang="zh-CN" b="1" i="1" dirty="0" smtClean="0">
                        <a:latin typeface="Cambria Math" panose="02040503050406030204" pitchFamily="18" charset="0"/>
                        <a:ea typeface="微软雅黑" panose="020B0503020204020204" pitchFamily="34" charset="-122"/>
                      </a:rPr>
                      <m:t> </m:t>
                    </m:r>
                  </m:oMath>
                </a14:m>
                <a:r>
                  <a:rPr lang="zh-CN" altLang="zh-CN" dirty="0">
                    <a:latin typeface="微软雅黑" panose="020B0503020204020204" pitchFamily="34" charset="-122"/>
                    <a:ea typeface="微软雅黑" panose="020B0503020204020204" pitchFamily="34" charset="-122"/>
                  </a:rPr>
                  <a:t>的矩阵</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1" i="1" dirty="0" smtClean="0">
                        <a:latin typeface="Cambria Math" panose="02040503050406030204" pitchFamily="18" charset="0"/>
                        <a:ea typeface="微软雅黑" panose="020B0503020204020204" pitchFamily="34" charset="-122"/>
                      </a:rPr>
                      <m:t>𝑴</m:t>
                    </m:r>
                    <m:r>
                      <a:rPr lang="en-US" altLang="zh-CN" b="1" i="1" dirty="0" smtClean="0">
                        <a:latin typeface="Cambria Math" panose="02040503050406030204" pitchFamily="18" charset="0"/>
                        <a:ea typeface="微软雅黑" panose="020B0503020204020204" pitchFamily="34" charset="-122"/>
                      </a:rPr>
                      <m:t> </m:t>
                    </m:r>
                  </m:oMath>
                </a14:m>
                <a:r>
                  <a:rPr lang="zh-CN" altLang="zh-CN" dirty="0">
                    <a:latin typeface="微软雅黑" panose="020B0503020204020204" pitchFamily="34" charset="-122"/>
                    <a:ea typeface="微软雅黑" panose="020B0503020204020204" pitchFamily="34" charset="-122"/>
                  </a:rPr>
                  <a:t>和一个</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1" i="1" dirty="0" smtClean="0">
                        <a:latin typeface="Cambria Math" panose="02040503050406030204" pitchFamily="18" charset="0"/>
                        <a:ea typeface="微软雅黑" panose="020B0503020204020204" pitchFamily="34" charset="-122"/>
                      </a:rPr>
                      <m:t>𝟐</m:t>
                    </m:r>
                    <m:r>
                      <a:rPr lang="en-US" altLang="zh-CN" b="1" i="1" dirty="0" smtClean="0">
                        <a:latin typeface="Cambria Math" panose="02040503050406030204" pitchFamily="18" charset="0"/>
                        <a:ea typeface="Cambria Math" panose="02040503050406030204" pitchFamily="18" charset="0"/>
                      </a:rPr>
                      <m:t>×</m:t>
                    </m:r>
                    <m:r>
                      <a:rPr lang="en-US" altLang="zh-CN" b="1" i="1" dirty="0" smtClean="0">
                        <a:latin typeface="Cambria Math" panose="02040503050406030204" pitchFamily="18" charset="0"/>
                        <a:ea typeface="微软雅黑" panose="020B0503020204020204" pitchFamily="34" charset="-122"/>
                      </a:rPr>
                      <m:t>𝟏</m:t>
                    </m:r>
                    <m:r>
                      <a:rPr lang="en-US" altLang="zh-CN" b="1" i="1" dirty="0" smtClean="0">
                        <a:latin typeface="Cambria Math" panose="02040503050406030204" pitchFamily="18" charset="0"/>
                        <a:ea typeface="微软雅黑" panose="020B0503020204020204" pitchFamily="34" charset="-122"/>
                      </a:rPr>
                      <m:t> </m:t>
                    </m:r>
                  </m:oMath>
                </a14:m>
                <a:r>
                  <a:rPr lang="zh-CN" altLang="zh-CN" dirty="0">
                    <a:latin typeface="微软雅黑" panose="020B0503020204020204" pitchFamily="34" charset="-122"/>
                    <a:ea typeface="微软雅黑" panose="020B0503020204020204" pitchFamily="34" charset="-122"/>
                  </a:rPr>
                  <a:t>的矩阵</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1" i="1" dirty="0" smtClean="0">
                        <a:latin typeface="Cambria Math" panose="02040503050406030204" pitchFamily="18" charset="0"/>
                        <a:ea typeface="微软雅黑" panose="020B0503020204020204" pitchFamily="34" charset="-122"/>
                      </a:rPr>
                      <m:t>𝑵</m:t>
                    </m:r>
                  </m:oMath>
                </a14:m>
                <a:r>
                  <a:rPr lang="zh-CN" altLang="zh-CN" dirty="0">
                    <a:latin typeface="微软雅黑" panose="020B0503020204020204" pitchFamily="34" charset="-122"/>
                    <a:ea typeface="微软雅黑" panose="020B0503020204020204" pitchFamily="34" charset="-122"/>
                  </a:rPr>
                  <a:t>，对两矩阵进行减法操作（要求实现三种不同的形式），给出结果并分析三种方式的不同（如果出现报错，分析报错的原因）</a:t>
                </a:r>
                <a:r>
                  <a:rPr lang="zh-CN" altLang="en-US" dirty="0">
                    <a:latin typeface="微软雅黑" panose="020B0503020204020204" pitchFamily="34" charset="-122"/>
                    <a:ea typeface="微软雅黑" panose="020B0503020204020204" pitchFamily="34" charset="-122"/>
                  </a:rPr>
                  <a:t>，同时需要指出在</a:t>
                </a:r>
                <a:r>
                  <a:rPr lang="zh-CN" altLang="zh-CN" dirty="0">
                    <a:latin typeface="微软雅黑" panose="020B0503020204020204" pitchFamily="34" charset="-122"/>
                    <a:ea typeface="微软雅黑" panose="020B0503020204020204" pitchFamily="34" charset="-122"/>
                  </a:rPr>
                  <a:t>计算过程中发生了什么</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dirty="0">
                    <a:latin typeface="微软雅黑" panose="020B0503020204020204" pitchFamily="34" charset="-122"/>
                    <a:ea typeface="微软雅黑" panose="020B0503020204020204" pitchFamily="34" charset="-122"/>
                  </a:rPr>
                  <a:t>① </a:t>
                </a:r>
                <a:r>
                  <a:rPr lang="zh-CN" altLang="zh-CN" dirty="0">
                    <a:latin typeface="微软雅黑" panose="020B0503020204020204" pitchFamily="34" charset="-122"/>
                    <a:ea typeface="微软雅黑" panose="020B0503020204020204" pitchFamily="34" charset="-122"/>
                  </a:rPr>
                  <a:t>利用</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1" i="0" dirty="0" smtClean="0">
                        <a:solidFill>
                          <a:srgbClr val="FF0000"/>
                        </a:solidFill>
                        <a:latin typeface="Cambria Math" panose="02040503050406030204" pitchFamily="18" charset="0"/>
                        <a:ea typeface="微软雅黑" panose="020B0503020204020204" pitchFamily="34" charset="-122"/>
                      </a:rPr>
                      <m:t>𝐓𝐞𝐧𝐬𝐨𝐫</m:t>
                    </m:r>
                    <m:r>
                      <a:rPr lang="en-US" altLang="zh-CN" b="0" i="1" dirty="0" smtClean="0">
                        <a:solidFill>
                          <a:srgbClr val="FF0000"/>
                        </a:solidFill>
                        <a:latin typeface="Cambria Math" panose="02040503050406030204" pitchFamily="18" charset="0"/>
                        <a:ea typeface="微软雅黑" panose="020B0503020204020204" pitchFamily="34" charset="-122"/>
                      </a:rPr>
                      <m:t> </m:t>
                    </m:r>
                  </m:oMath>
                </a14:m>
                <a:r>
                  <a:rPr lang="zh-CN" altLang="en-US" dirty="0">
                    <a:latin typeface="微软雅黑" panose="020B0503020204020204" pitchFamily="34" charset="-122"/>
                    <a:ea typeface="微软雅黑" panose="020B0503020204020204" pitchFamily="34" charset="-122"/>
                  </a:rPr>
                  <a:t>创建两个大小分别 </a:t>
                </a:r>
                <a14:m>
                  <m:oMath xmlns:m="http://schemas.openxmlformats.org/officeDocument/2006/math">
                    <m:r>
                      <a:rPr lang="en-US" altLang="zh-CN" b="1" i="1" dirty="0" smtClean="0">
                        <a:latin typeface="Cambria Math" panose="02040503050406030204" pitchFamily="18" charset="0"/>
                        <a:ea typeface="微软雅黑" panose="020B0503020204020204" pitchFamily="34" charset="-122"/>
                      </a:rPr>
                      <m:t>𝟑</m:t>
                    </m:r>
                    <m:r>
                      <a:rPr lang="en-US" altLang="zh-CN" b="1" i="1" dirty="0" smtClean="0">
                        <a:latin typeface="Cambria Math" panose="02040503050406030204" pitchFamily="18" charset="0"/>
                        <a:ea typeface="Cambria Math" panose="02040503050406030204" pitchFamily="18" charset="0"/>
                      </a:rPr>
                      <m:t>×</m:t>
                    </m:r>
                    <m:r>
                      <a:rPr lang="en-US" altLang="zh-CN" b="1" i="1" dirty="0">
                        <a:latin typeface="Cambria Math" panose="02040503050406030204" pitchFamily="18" charset="0"/>
                        <a:ea typeface="微软雅黑" panose="020B0503020204020204" pitchFamily="34" charset="-122"/>
                      </a:rPr>
                      <m:t>𝟐</m:t>
                    </m:r>
                  </m:oMath>
                </a14:m>
                <a:r>
                  <a:rPr lang="zh-CN" altLang="en-US" dirty="0">
                    <a:latin typeface="微软雅黑" panose="020B0503020204020204" pitchFamily="34" charset="-122"/>
                    <a:ea typeface="微软雅黑" panose="020B0503020204020204" pitchFamily="34" charset="-122"/>
                  </a:rPr>
                  <a:t> 和 </a:t>
                </a:r>
                <a14:m>
                  <m:oMath xmlns:m="http://schemas.openxmlformats.org/officeDocument/2006/math">
                    <m:r>
                      <a:rPr lang="en-US" altLang="zh-CN" b="1" i="1" dirty="0" smtClean="0">
                        <a:latin typeface="Cambria Math" panose="02040503050406030204" pitchFamily="18" charset="0"/>
                        <a:ea typeface="微软雅黑" panose="020B0503020204020204" pitchFamily="34" charset="-122"/>
                      </a:rPr>
                      <m:t>𝟒</m:t>
                    </m:r>
                    <m:r>
                      <a:rPr lang="en-US" altLang="zh-CN" b="1" i="1" dirty="0" smtClean="0">
                        <a:latin typeface="Cambria Math" panose="02040503050406030204" pitchFamily="18" charset="0"/>
                        <a:ea typeface="Cambria Math" panose="02040503050406030204" pitchFamily="18" charset="0"/>
                      </a:rPr>
                      <m:t>×</m:t>
                    </m:r>
                    <m:r>
                      <a:rPr lang="en-US" altLang="zh-CN" b="1" i="1" dirty="0" smtClean="0">
                        <a:latin typeface="Cambria Math" panose="02040503050406030204" pitchFamily="18" charset="0"/>
                        <a:ea typeface="微软雅黑" panose="020B0503020204020204" pitchFamily="34" charset="-122"/>
                      </a:rPr>
                      <m:t>𝟐</m:t>
                    </m:r>
                    <m:r>
                      <a:rPr lang="en-US" altLang="zh-CN" b="1" i="1" dirty="0" smtClean="0">
                        <a:latin typeface="Cambria Math" panose="02040503050406030204" pitchFamily="18" charset="0"/>
                        <a:ea typeface="微软雅黑" panose="020B0503020204020204" pitchFamily="34" charset="-122"/>
                      </a:rPr>
                      <m:t> </m:t>
                    </m:r>
                  </m:oMath>
                </a14:m>
                <a:r>
                  <a:rPr lang="zh-CN" altLang="en-US" dirty="0">
                    <a:latin typeface="微软雅黑" panose="020B0503020204020204" pitchFamily="34" charset="-122"/>
                    <a:ea typeface="微软雅黑" panose="020B0503020204020204" pitchFamily="34" charset="-122"/>
                  </a:rPr>
                  <a:t>的</a:t>
                </a:r>
                <a:r>
                  <a:rPr lang="zh-CN" altLang="zh-CN" dirty="0">
                    <a:latin typeface="微软雅黑" panose="020B0503020204020204" pitchFamily="34" charset="-122"/>
                    <a:ea typeface="微软雅黑" panose="020B0503020204020204" pitchFamily="34" charset="-122"/>
                  </a:rPr>
                  <a:t>随机数矩阵</a:t>
                </a:r>
                <a14:m>
                  <m:oMath xmlns:m="http://schemas.openxmlformats.org/officeDocument/2006/math">
                    <m:r>
                      <a:rPr lang="en-US" altLang="zh-CN" b="0" i="0" dirty="0" smtClean="0">
                        <a:latin typeface="Cambria Math" panose="02040503050406030204" pitchFamily="18" charset="0"/>
                        <a:ea typeface="微软雅黑" panose="020B0503020204020204" pitchFamily="34" charset="-122"/>
                      </a:rPr>
                      <m:t> </m:t>
                    </m:r>
                    <m:r>
                      <a:rPr lang="en-US" altLang="zh-CN" b="1" i="1" dirty="0" smtClean="0">
                        <a:latin typeface="Cambria Math" panose="02040503050406030204" pitchFamily="18" charset="0"/>
                        <a:ea typeface="微软雅黑" panose="020B0503020204020204" pitchFamily="34" charset="-122"/>
                      </a:rPr>
                      <m:t>𝑷</m:t>
                    </m:r>
                    <m:r>
                      <a:rPr lang="en-US" altLang="zh-CN" b="1" i="1" dirty="0" smtClean="0">
                        <a:latin typeface="Cambria Math" panose="02040503050406030204" pitchFamily="18" charset="0"/>
                        <a:ea typeface="微软雅黑" panose="020B0503020204020204" pitchFamily="34" charset="-122"/>
                      </a:rPr>
                      <m:t> </m:t>
                    </m:r>
                  </m:oMath>
                </a14:m>
                <a:r>
                  <a:rPr lang="zh-CN" altLang="en-US" dirty="0">
                    <a:latin typeface="微软雅黑" panose="020B0503020204020204" pitchFamily="34" charset="-122"/>
                    <a:ea typeface="微软雅黑" panose="020B0503020204020204" pitchFamily="34" charset="-122"/>
                  </a:rPr>
                  <a:t>和</a:t>
                </a:r>
                <a14:m>
                  <m:oMath xmlns:m="http://schemas.openxmlformats.org/officeDocument/2006/math">
                    <m:r>
                      <a:rPr lang="en-US" altLang="zh-CN" b="0" i="0" dirty="0" smtClean="0">
                        <a:latin typeface="Cambria Math" panose="02040503050406030204" pitchFamily="18" charset="0"/>
                        <a:ea typeface="微软雅黑" panose="020B0503020204020204" pitchFamily="34" charset="-122"/>
                      </a:rPr>
                      <m:t> </m:t>
                    </m:r>
                    <m:r>
                      <a:rPr lang="en-US" altLang="zh-CN" b="1" i="1" dirty="0" smtClean="0">
                        <a:latin typeface="Cambria Math" panose="02040503050406030204" pitchFamily="18" charset="0"/>
                        <a:ea typeface="微软雅黑" panose="020B0503020204020204" pitchFamily="34" charset="-122"/>
                      </a:rPr>
                      <m:t>𝑸</m:t>
                    </m:r>
                    <m:r>
                      <a:rPr lang="en-US" altLang="zh-CN" b="1" i="1" dirty="0" smtClean="0">
                        <a:latin typeface="Cambria Math" panose="02040503050406030204" pitchFamily="18" charset="0"/>
                        <a:ea typeface="微软雅黑" panose="020B0503020204020204" pitchFamily="34" charset="-122"/>
                      </a:rPr>
                      <m:t> </m:t>
                    </m:r>
                  </m:oMath>
                </a14:m>
                <a:r>
                  <a:rPr kumimoji="1" lang="zh-CN" altLang="en-US" dirty="0">
                    <a:latin typeface="微软雅黑" panose="020B0503020204020204" pitchFamily="34" charset="-122"/>
                    <a:ea typeface="微软雅黑" panose="020B0503020204020204" pitchFamily="34" charset="-122"/>
                  </a:rPr>
                  <a:t>，要求服从均值为</a:t>
                </a:r>
                <a:r>
                  <a:rPr kumimoji="1" lang="en-US" altLang="zh-CN" dirty="0">
                    <a:latin typeface="微软雅黑" panose="020B0503020204020204" pitchFamily="34" charset="-122"/>
                    <a:ea typeface="微软雅黑" panose="020B0503020204020204" pitchFamily="34" charset="-122"/>
                  </a:rPr>
                  <a:t>0</a:t>
                </a:r>
                <a:r>
                  <a:rPr kumimoji="1" lang="zh-CN" altLang="en-US" dirty="0">
                    <a:latin typeface="微软雅黑" panose="020B0503020204020204" pitchFamily="34" charset="-122"/>
                    <a:ea typeface="微软雅黑" panose="020B0503020204020204" pitchFamily="34" charset="-122"/>
                  </a:rPr>
                  <a:t>，标准差</a:t>
                </a:r>
                <a:r>
                  <a:rPr kumimoji="1" lang="en-US" altLang="zh-CN" dirty="0">
                    <a:latin typeface="微软雅黑" panose="020B0503020204020204" pitchFamily="34" charset="-122"/>
                    <a:ea typeface="微软雅黑" panose="020B0503020204020204" pitchFamily="34" charset="-122"/>
                  </a:rPr>
                  <a:t>0.01</a:t>
                </a:r>
                <a:r>
                  <a:rPr kumimoji="1" lang="zh-CN" altLang="en-US" dirty="0">
                    <a:latin typeface="微软雅黑" panose="020B0503020204020204" pitchFamily="34" charset="-122"/>
                    <a:ea typeface="微软雅黑" panose="020B0503020204020204" pitchFamily="34" charset="-122"/>
                  </a:rPr>
                  <a:t>为的</a:t>
                </a:r>
                <a:r>
                  <a:rPr lang="zh-CN" altLang="zh-CN" dirty="0">
                    <a:latin typeface="微软雅黑" panose="020B0503020204020204" pitchFamily="34" charset="-122"/>
                    <a:ea typeface="微软雅黑" panose="020B0503020204020204" pitchFamily="34" charset="-122"/>
                  </a:rPr>
                  <a:t>正态分布</a:t>
                </a:r>
                <a:r>
                  <a:rPr lang="zh-CN" altLang="en-US" dirty="0">
                    <a:latin typeface="微软雅黑" panose="020B0503020204020204" pitchFamily="34" charset="-122"/>
                    <a:ea typeface="微软雅黑" panose="020B0503020204020204" pitchFamily="34" charset="-122"/>
                  </a:rPr>
                  <a:t>；② </a:t>
                </a:r>
                <a:r>
                  <a:rPr kumimoji="1" lang="zh-CN" altLang="en-US" dirty="0">
                    <a:latin typeface="微软雅黑" panose="020B0503020204020204" pitchFamily="34" charset="-122"/>
                    <a:ea typeface="微软雅黑" panose="020B0503020204020204" pitchFamily="34" charset="-122"/>
                  </a:rPr>
                  <a:t>对第二步得到的矩阵 </a:t>
                </a:r>
                <a14:m>
                  <m:oMath xmlns:m="http://schemas.openxmlformats.org/officeDocument/2006/math">
                    <m:r>
                      <a:rPr kumimoji="1" lang="en-US" altLang="zh-CN" b="1" i="1" dirty="0" smtClean="0">
                        <a:latin typeface="Cambria Math" panose="02040503050406030204" pitchFamily="18" charset="0"/>
                        <a:ea typeface="微软雅黑" panose="020B0503020204020204" pitchFamily="34" charset="-122"/>
                      </a:rPr>
                      <m:t>𝑸</m:t>
                    </m:r>
                  </m:oMath>
                </a14:m>
                <a:r>
                  <a:rPr kumimoji="1" lang="zh-CN" altLang="en-US" dirty="0">
                    <a:latin typeface="微软雅黑" panose="020B0503020204020204" pitchFamily="34" charset="-122"/>
                    <a:ea typeface="微软雅黑" panose="020B0503020204020204" pitchFamily="34" charset="-122"/>
                  </a:rPr>
                  <a:t> 进行形状变换得到 </a:t>
                </a:r>
                <a14:m>
                  <m:oMath xmlns:m="http://schemas.openxmlformats.org/officeDocument/2006/math">
                    <m:r>
                      <a:rPr kumimoji="1" lang="en-US" altLang="zh-CN" b="1" i="1" dirty="0" smtClean="0">
                        <a:latin typeface="Cambria Math" panose="02040503050406030204" pitchFamily="18" charset="0"/>
                        <a:ea typeface="微软雅黑" panose="020B0503020204020204" pitchFamily="34" charset="-122"/>
                      </a:rPr>
                      <m:t>𝑸</m:t>
                    </m:r>
                    <m:r>
                      <a:rPr kumimoji="1" lang="en-US" altLang="zh-CN" b="1" i="1" dirty="0" smtClean="0">
                        <a:latin typeface="Cambria Math" panose="02040503050406030204" pitchFamily="18" charset="0"/>
                        <a:ea typeface="微软雅黑" panose="020B0503020204020204" pitchFamily="34" charset="-122"/>
                      </a:rPr>
                      <m:t> </m:t>
                    </m:r>
                  </m:oMath>
                </a14:m>
                <a:r>
                  <a:rPr kumimoji="1" lang="zh-CN" altLang="en-US" dirty="0">
                    <a:latin typeface="微软雅黑" panose="020B0503020204020204" pitchFamily="34" charset="-122"/>
                    <a:ea typeface="微软雅黑" panose="020B0503020204020204" pitchFamily="34" charset="-122"/>
                  </a:rPr>
                  <a:t>的转置 </a:t>
                </a:r>
                <a14:m>
                  <m:oMath xmlns:m="http://schemas.openxmlformats.org/officeDocument/2006/math">
                    <m:sSup>
                      <m:sSupPr>
                        <m:ctrlPr>
                          <a:rPr kumimoji="1" lang="en-US" altLang="zh-CN" b="1" i="1" dirty="0" smtClean="0">
                            <a:latin typeface="Cambria Math" panose="02040503050406030204" pitchFamily="18" charset="0"/>
                            <a:ea typeface="微软雅黑" panose="020B0503020204020204" pitchFamily="34" charset="-122"/>
                          </a:rPr>
                        </m:ctrlPr>
                      </m:sSupPr>
                      <m:e>
                        <m:r>
                          <a:rPr kumimoji="1" lang="en-US" altLang="zh-CN" b="1" i="1" dirty="0" smtClean="0">
                            <a:latin typeface="Cambria Math" panose="02040503050406030204" pitchFamily="18" charset="0"/>
                            <a:ea typeface="微软雅黑" panose="020B0503020204020204" pitchFamily="34" charset="-122"/>
                          </a:rPr>
                          <m:t>𝑸</m:t>
                        </m:r>
                      </m:e>
                      <m:sup>
                        <m:r>
                          <a:rPr kumimoji="1" lang="en-US" altLang="zh-CN" b="1" i="1" dirty="0" smtClean="0">
                            <a:latin typeface="Cambria Math" panose="02040503050406030204" pitchFamily="18" charset="0"/>
                            <a:ea typeface="微软雅黑" panose="020B0503020204020204" pitchFamily="34" charset="-122"/>
                          </a:rPr>
                          <m:t>𝑻</m:t>
                        </m:r>
                      </m:sup>
                    </m:sSup>
                  </m:oMath>
                </a14:m>
                <a:r>
                  <a:rPr kumimoji="1" lang="en-US" altLang="zh-CN" dirty="0">
                    <a:latin typeface="微软雅黑" panose="020B0503020204020204" pitchFamily="34" charset="-122"/>
                    <a:ea typeface="微软雅黑" panose="020B0503020204020204" pitchFamily="34" charset="-122"/>
                  </a:rPr>
                  <a:t> </a:t>
                </a:r>
                <a:r>
                  <a:rPr kumimoji="1" lang="zh-CN" altLang="en-US" dirty="0">
                    <a:latin typeface="微软雅黑" panose="020B0503020204020204" pitchFamily="34" charset="-122"/>
                    <a:ea typeface="微软雅黑" panose="020B0503020204020204" pitchFamily="34" charset="-122"/>
                  </a:rPr>
                  <a:t>；③ 对上述得到的矩阵</a:t>
                </a:r>
                <a14:m>
                  <m:oMath xmlns:m="http://schemas.openxmlformats.org/officeDocument/2006/math">
                    <m:r>
                      <a:rPr kumimoji="1" lang="en-US" altLang="zh-CN" b="0" i="0" dirty="0" smtClean="0">
                        <a:latin typeface="Cambria Math" panose="02040503050406030204" pitchFamily="18" charset="0"/>
                        <a:ea typeface="微软雅黑" panose="020B0503020204020204" pitchFamily="34" charset="-122"/>
                      </a:rPr>
                      <m:t> </m:t>
                    </m:r>
                    <m:r>
                      <a:rPr kumimoji="1" lang="en-US" altLang="zh-CN" b="1" i="1" dirty="0" smtClean="0">
                        <a:latin typeface="Cambria Math" panose="02040503050406030204" pitchFamily="18" charset="0"/>
                        <a:ea typeface="微软雅黑" panose="020B0503020204020204" pitchFamily="34" charset="-122"/>
                      </a:rPr>
                      <m:t>𝑷</m:t>
                    </m:r>
                    <m:r>
                      <a:rPr kumimoji="1" lang="en-US" altLang="zh-CN" b="1" i="1" dirty="0" smtClean="0">
                        <a:latin typeface="Cambria Math" panose="02040503050406030204" pitchFamily="18" charset="0"/>
                        <a:ea typeface="微软雅黑" panose="020B0503020204020204" pitchFamily="34" charset="-122"/>
                      </a:rPr>
                      <m:t> </m:t>
                    </m:r>
                  </m:oMath>
                </a14:m>
                <a:r>
                  <a:rPr kumimoji="1" lang="zh-CN" altLang="en-US" dirty="0">
                    <a:latin typeface="微软雅黑" panose="020B0503020204020204" pitchFamily="34" charset="-122"/>
                    <a:ea typeface="微软雅黑" panose="020B0503020204020204" pitchFamily="34" charset="-122"/>
                  </a:rPr>
                  <a:t>和矩阵 </a:t>
                </a:r>
                <a14:m>
                  <m:oMath xmlns:m="http://schemas.openxmlformats.org/officeDocument/2006/math">
                    <m:sSup>
                      <m:sSupPr>
                        <m:ctrlPr>
                          <a:rPr kumimoji="1" lang="en-US" altLang="zh-CN" b="1" i="1" dirty="0" smtClean="0">
                            <a:latin typeface="Cambria Math" panose="02040503050406030204" pitchFamily="18" charset="0"/>
                            <a:ea typeface="微软雅黑" panose="020B0503020204020204" pitchFamily="34" charset="-122"/>
                          </a:rPr>
                        </m:ctrlPr>
                      </m:sSupPr>
                      <m:e>
                        <m:r>
                          <a:rPr kumimoji="1" lang="en-US" altLang="zh-CN" b="1" i="1" dirty="0" smtClean="0">
                            <a:latin typeface="Cambria Math" panose="02040503050406030204" pitchFamily="18" charset="0"/>
                            <a:ea typeface="微软雅黑" panose="020B0503020204020204" pitchFamily="34" charset="-122"/>
                          </a:rPr>
                          <m:t>𝑸</m:t>
                        </m:r>
                      </m:e>
                      <m:sup>
                        <m:r>
                          <a:rPr kumimoji="1" lang="en-US" altLang="zh-CN" b="1" i="1" dirty="0" smtClean="0">
                            <a:latin typeface="Cambria Math" panose="02040503050406030204" pitchFamily="18" charset="0"/>
                            <a:ea typeface="微软雅黑" panose="020B0503020204020204" pitchFamily="34" charset="-122"/>
                          </a:rPr>
                          <m:t>𝑻</m:t>
                        </m:r>
                      </m:sup>
                    </m:sSup>
                  </m:oMath>
                </a14:m>
                <a:r>
                  <a:rPr kumimoji="1" lang="zh-CN" altLang="en-US" dirty="0">
                    <a:latin typeface="微软雅黑" panose="020B0503020204020204" pitchFamily="34" charset="-122"/>
                    <a:ea typeface="微软雅黑" panose="020B0503020204020204" pitchFamily="34" charset="-122"/>
                  </a:rPr>
                  <a:t> 求内积</a:t>
                </a:r>
                <a:endParaRPr kumimoji="1" lang="en-US" altLang="zh-CN"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kumimoji="1" lang="zh-CN" altLang="en-US" dirty="0">
                    <a:latin typeface="微软雅黑" panose="020B0503020204020204" pitchFamily="34" charset="-122"/>
                    <a:ea typeface="微软雅黑" panose="020B0503020204020204" pitchFamily="34" charset="-122"/>
                  </a:rPr>
                  <a:t>给定公式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2</m:t>
                        </m:r>
                      </m:sub>
                    </m:sSub>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3</m:t>
                        </m:r>
                      </m:sup>
                    </m:sSup>
                  </m:oMath>
                </a14:m>
                <a:r>
                  <a:rPr lang="zh-CN" altLang="e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且 </a:t>
                </a:r>
                <a14:m>
                  <m:oMath xmlns:m="http://schemas.openxmlformats.org/officeDocument/2006/math">
                    <m:r>
                      <a:rPr lang="en-US" altLang="zh-CN" i="1" dirty="0">
                        <a:latin typeface="Cambria Math" panose="02040503050406030204" pitchFamily="18" charset="0"/>
                      </a:rPr>
                      <m:t>𝑥</m:t>
                    </m:r>
                    <m:r>
                      <a:rPr lang="en-US" altLang="zh-CN" i="1">
                        <a:latin typeface="Cambria Math" panose="02040503050406030204" pitchFamily="18" charset="0"/>
                      </a:rPr>
                      <m:t>=1</m:t>
                    </m:r>
                  </m:oMath>
                </a14:m>
                <a:r>
                  <a:rPr lang="zh-CN" altLang="en-US" dirty="0">
                    <a:latin typeface="微软雅黑" panose="020B0503020204020204" pitchFamily="34" charset="-122"/>
                    <a:ea typeface="微软雅黑" panose="020B0503020204020204" pitchFamily="34" charset="-122"/>
                  </a:rPr>
                  <a:t>。利用学习所得到的</a:t>
                </a:r>
                <a:r>
                  <a:rPr lang="en-US" altLang="zh-CN" dirty="0">
                    <a:latin typeface="微软雅黑" panose="020B0503020204020204" pitchFamily="34" charset="-122"/>
                    <a:ea typeface="微软雅黑" panose="020B0503020204020204" pitchFamily="34" charset="-122"/>
                  </a:rPr>
                  <a:t>Tensor</a:t>
                </a:r>
                <a:r>
                  <a:rPr lang="zh-CN" altLang="en-US" dirty="0">
                    <a:latin typeface="微软雅黑" panose="020B0503020204020204" pitchFamily="34" charset="-122"/>
                    <a:ea typeface="微软雅黑" panose="020B0503020204020204" pitchFamily="34" charset="-122"/>
                  </a:rPr>
                  <a:t>的相关知识，求</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3</m:t>
                        </m:r>
                      </m:sub>
                    </m:sSub>
                  </m:oMath>
                </a14:m>
                <a:r>
                  <a:rPr kumimoji="1" lang="zh-CN" altLang="en-US" dirty="0">
                    <a:latin typeface="微软雅黑" panose="020B0503020204020204" pitchFamily="34" charset="-122"/>
                    <a:ea typeface="微软雅黑" panose="020B0503020204020204" pitchFamily="34" charset="-122"/>
                  </a:rPr>
                  <a:t>对的梯度</a:t>
                </a:r>
                <a14:m>
                  <m:oMath xmlns:m="http://schemas.openxmlformats.org/officeDocument/2006/math">
                    <m:r>
                      <a:rPr lang="en-US" altLang="zh-CN" i="1" dirty="0">
                        <a:latin typeface="Cambria Math" panose="02040503050406030204" pitchFamily="18" charset="0"/>
                      </a:rPr>
                      <m:t>𝑥</m:t>
                    </m:r>
                  </m:oMath>
                </a14:m>
                <a:r>
                  <a:rPr kumimoji="1" lang="zh-CN" altLang="en-US" dirty="0">
                    <a:latin typeface="微软雅黑" panose="020B0503020204020204" pitchFamily="34" charset="-122"/>
                    <a:ea typeface="微软雅黑" panose="020B0503020204020204" pitchFamily="34" charset="-122"/>
                  </a:rPr>
                  <a:t>，即</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𝑑</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3</m:t>
                            </m:r>
                          </m:sub>
                        </m:sSub>
                      </m:num>
                      <m:den>
                        <m:r>
                          <a:rPr lang="en-US" altLang="zh-CN" i="1">
                            <a:latin typeface="Cambria Math" panose="02040503050406030204" pitchFamily="18" charset="0"/>
                          </a:rPr>
                          <m:t>𝑑𝑥</m:t>
                        </m:r>
                      </m:den>
                    </m:f>
                  </m:oMath>
                </a14:m>
                <a:r>
                  <a:rPr kumimoji="1" lang="zh-CN" altLang="en-US" dirty="0">
                    <a:latin typeface="微软雅黑" panose="020B0503020204020204" pitchFamily="34" charset="-122"/>
                    <a:ea typeface="微软雅黑" panose="020B0503020204020204" pitchFamily="34" charset="-122"/>
                  </a:rPr>
                  <a:t>。</a:t>
                </a:r>
                <a:br>
                  <a:rPr kumimoji="1" lang="en-US" altLang="zh-CN" dirty="0">
                    <a:latin typeface="微软雅黑" panose="020B0503020204020204" pitchFamily="34" charset="-122"/>
                    <a:ea typeface="微软雅黑" panose="020B0503020204020204" pitchFamily="34" charset="-122"/>
                  </a:rPr>
                </a:br>
                <a:r>
                  <a:rPr kumimoji="1" lang="zh-CN" altLang="en-US" dirty="0">
                    <a:latin typeface="微软雅黑" panose="020B0503020204020204" pitchFamily="34" charset="-122"/>
                    <a:ea typeface="微软雅黑" panose="020B0503020204020204" pitchFamily="34" charset="-122"/>
                  </a:rPr>
                  <a:t>要求在计算过程中，在计算</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 </m:t>
                        </m:r>
                        <m:r>
                          <a:rPr lang="en-US" altLang="zh-CN" i="1">
                            <a:latin typeface="Cambria Math" panose="02040503050406030204" pitchFamily="18" charset="0"/>
                          </a:rPr>
                          <m:t>𝑥</m:t>
                        </m:r>
                      </m:e>
                      <m:sup>
                        <m:r>
                          <a:rPr lang="en-US" altLang="zh-CN" i="1">
                            <a:latin typeface="Cambria Math" panose="02040503050406030204" pitchFamily="18" charset="0"/>
                          </a:rPr>
                          <m:t>3</m:t>
                        </m:r>
                      </m:sup>
                    </m:sSup>
                  </m:oMath>
                </a14:m>
                <a:r>
                  <a:rPr kumimoji="1" lang="zh-CN" altLang="en-US" dirty="0">
                    <a:latin typeface="微软雅黑" panose="020B0503020204020204" pitchFamily="34" charset="-122"/>
                    <a:ea typeface="微软雅黑" panose="020B0503020204020204" pitchFamily="34" charset="-122"/>
                  </a:rPr>
                  <a:t> 时中断梯度的追踪，</a:t>
                </a:r>
                <a:r>
                  <a:rPr lang="zh-CN" altLang="zh-CN" dirty="0">
                    <a:latin typeface="微软雅黑" panose="020B0503020204020204" pitchFamily="34" charset="-122"/>
                    <a:ea typeface="微软雅黑" panose="020B0503020204020204" pitchFamily="34" charset="-122"/>
                  </a:rPr>
                  <a:t>观察结果并进行原因分析</a:t>
                </a:r>
                <a:br>
                  <a:rPr kumimoji="1" lang="en-US" altLang="zh-CN" dirty="0">
                    <a:solidFill>
                      <a:schemeClr val="accent2">
                        <a:lumMod val="75000"/>
                      </a:schemeClr>
                    </a:solidFill>
                    <a:latin typeface="微软雅黑" panose="020B0503020204020204" pitchFamily="34" charset="-122"/>
                    <a:ea typeface="微软雅黑" panose="020B0503020204020204" pitchFamily="34" charset="-122"/>
                  </a:rPr>
                </a:br>
                <a:r>
                  <a:rPr kumimoji="1" lang="zh-CN" altLang="en-US" dirty="0">
                    <a:latin typeface="微软雅黑" panose="020B0503020204020204" pitchFamily="34" charset="-122"/>
                    <a:ea typeface="微软雅黑" panose="020B0503020204020204" pitchFamily="34" charset="-122"/>
                  </a:rPr>
                  <a:t>提示</a:t>
                </a:r>
                <a:r>
                  <a:rPr kumimoji="1" lang="en-US" altLang="zh-CN" dirty="0">
                    <a:latin typeface="微软雅黑" panose="020B0503020204020204" pitchFamily="34" charset="-122"/>
                    <a:ea typeface="微软雅黑" panose="020B0503020204020204" pitchFamily="34" charset="-122"/>
                  </a:rPr>
                  <a:t>, </a:t>
                </a:r>
                <a:r>
                  <a:rPr kumimoji="1" lang="zh-CN" altLang="en-US" dirty="0">
                    <a:latin typeface="微软雅黑" panose="020B0503020204020204" pitchFamily="34" charset="-122"/>
                    <a:ea typeface="微软雅黑" panose="020B0503020204020204" pitchFamily="34" charset="-122"/>
                  </a:rPr>
                  <a:t>可使用</a:t>
                </a:r>
                <a:r>
                  <a:rPr kumimoji="1" lang="en-US" altLang="zh-CN" dirty="0">
                    <a:solidFill>
                      <a:schemeClr val="accent2">
                        <a:lumMod val="75000"/>
                      </a:schemeClr>
                    </a:solidFill>
                    <a:latin typeface="微软雅黑" panose="020B0503020204020204" pitchFamily="34" charset="-122"/>
                    <a:ea typeface="微软雅黑" panose="020B0503020204020204" pitchFamily="34" charset="-122"/>
                  </a:rPr>
                  <a:t> </a:t>
                </a:r>
                <a:r>
                  <a:rPr kumimoji="1"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with</a:t>
                </a:r>
                <a:r>
                  <a:rPr kumimoji="1" lang="en-US" altLang="zh-CN" dirty="0">
                    <a:solidFill>
                      <a:sysClr val="windowText" lastClr="000000"/>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dirty="0" err="1">
                    <a:solidFill>
                      <a:sysClr val="windowText" lastClr="000000"/>
                    </a:solidFill>
                    <a:latin typeface="Times New Roman" panose="02020603050405020304" pitchFamily="18" charset="0"/>
                    <a:ea typeface="微软雅黑" panose="020B0503020204020204" pitchFamily="34" charset="-122"/>
                    <a:cs typeface="Times New Roman" panose="02020603050405020304" pitchFamily="18" charset="0"/>
                  </a:rPr>
                  <a:t>torch.no_grad</a:t>
                </a:r>
                <a:r>
                  <a:rPr kumimoji="1" lang="en-US" altLang="zh-CN" dirty="0">
                    <a:solidFill>
                      <a:sysClr val="windowText" lastClr="000000"/>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zh-CN" altLang="en-US" dirty="0">
                    <a:solidFill>
                      <a:sysClr val="windowText" lastClr="000000"/>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zh-CN" altLang="en-US" dirty="0">
                    <a:latin typeface="微软雅黑" panose="020B0503020204020204" pitchFamily="34" charset="-122"/>
                    <a:ea typeface="微软雅黑" panose="020B0503020204020204" pitchFamily="34" charset="-122"/>
                  </a:rPr>
                  <a:t>举例</a:t>
                </a:r>
                <a:r>
                  <a:rPr kumimoji="1" lang="en-US" altLang="zh-CN" dirty="0">
                    <a:latin typeface="微软雅黑" panose="020B0503020204020204" pitchFamily="34" charset="-122"/>
                    <a:ea typeface="微软雅黑" panose="020B0503020204020204" pitchFamily="34" charset="-122"/>
                  </a:rPr>
                  <a:t>:</a:t>
                </a:r>
                <a:br>
                  <a:rPr kumimoji="1" lang="en-US" altLang="zh-CN" dirty="0">
                    <a:latin typeface="微软雅黑" panose="020B0503020204020204" pitchFamily="34" charset="-122"/>
                    <a:ea typeface="微软雅黑" panose="020B0503020204020204" pitchFamily="34" charset="-122"/>
                  </a:rPr>
                </a:br>
                <a:r>
                  <a:rPr kumimoji="1"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with</a:t>
                </a:r>
                <a:r>
                  <a:rPr kumimoji="1" lang="en-US" altLang="zh-CN" dirty="0">
                    <a:solidFill>
                      <a:sysClr val="windowText" lastClr="000000"/>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dirty="0" err="1">
                    <a:solidFill>
                      <a:sysClr val="windowText" lastClr="000000"/>
                    </a:solidFill>
                    <a:latin typeface="Times New Roman" panose="02020603050405020304" pitchFamily="18" charset="0"/>
                    <a:ea typeface="微软雅黑" panose="020B0503020204020204" pitchFamily="34" charset="-122"/>
                    <a:cs typeface="Times New Roman" panose="02020603050405020304" pitchFamily="18" charset="0"/>
                  </a:rPr>
                  <a:t>torch.no_grad</a:t>
                </a:r>
                <a:r>
                  <a:rPr kumimoji="1" lang="en-US" altLang="zh-CN" dirty="0">
                    <a:solidFill>
                      <a:sysClr val="windowText" lastClr="000000"/>
                    </a:solidFill>
                    <a:latin typeface="Times New Roman" panose="02020603050405020304" pitchFamily="18" charset="0"/>
                    <a:ea typeface="微软雅黑" panose="020B0503020204020204" pitchFamily="34" charset="-122"/>
                    <a:cs typeface="Times New Roman" panose="02020603050405020304" pitchFamily="18" charset="0"/>
                  </a:rPr>
                  <a:t>():</a:t>
                </a:r>
                <a:br>
                  <a:rPr kumimoji="1" lang="en-US" altLang="zh-CN" dirty="0">
                    <a:solidFill>
                      <a:sysClr val="windowText" lastClr="000000"/>
                    </a:solidFill>
                    <a:latin typeface="Times New Roman" panose="02020603050405020304" pitchFamily="18" charset="0"/>
                    <a:ea typeface="微软雅黑" panose="020B0503020204020204" pitchFamily="34" charset="-122"/>
                    <a:cs typeface="Times New Roman" panose="02020603050405020304" pitchFamily="18" charset="0"/>
                  </a:rPr>
                </a:br>
                <a:r>
                  <a:rPr kumimoji="1" lang="en-US" altLang="zh-CN" dirty="0">
                    <a:solidFill>
                      <a:sysClr val="windowText" lastClr="000000"/>
                    </a:solidFill>
                    <a:latin typeface="Times New Roman" panose="02020603050405020304" pitchFamily="18" charset="0"/>
                    <a:ea typeface="微软雅黑" panose="020B0503020204020204" pitchFamily="34" charset="-122"/>
                    <a:cs typeface="Times New Roman" panose="02020603050405020304" pitchFamily="18" charset="0"/>
                  </a:rPr>
                  <a:t>	y2 = x *</a:t>
                </a:r>
                <a:r>
                  <a:rPr kumimoji="1" lang="en-US" altLang="zh-CN" dirty="0">
                    <a:latin typeface="Times New Roman" panose="02020603050405020304" pitchFamily="18" charset="0"/>
                    <a:ea typeface="微软雅黑" panose="020B0503020204020204" pitchFamily="34" charset="-122"/>
                    <a:cs typeface="Times New Roman" panose="02020603050405020304" pitchFamily="18" charset="0"/>
                  </a:rPr>
                  <a:t> 3</a:t>
                </a:r>
              </a:p>
            </p:txBody>
          </p:sp>
        </mc:Choice>
        <mc:Fallback xmlns="">
          <p:sp>
            <p:nvSpPr>
              <p:cNvPr id="2" name="文本框 1">
                <a:extLst>
                  <a:ext uri="{FF2B5EF4-FFF2-40B4-BE49-F238E27FC236}">
                    <a16:creationId xmlns:a16="http://schemas.microsoft.com/office/drawing/2014/main" id="{21F8B33E-FBA3-FD43-B611-4C341C307C45}"/>
                  </a:ext>
                </a:extLst>
              </p:cNvPr>
              <p:cNvSpPr txBox="1">
                <a:spLocks noRot="1" noChangeAspect="1" noMove="1" noResize="1" noEditPoints="1" noAdjustHandles="1" noChangeArrowheads="1" noChangeShapeType="1" noTextEdit="1"/>
              </p:cNvSpPr>
              <p:nvPr/>
            </p:nvSpPr>
            <p:spPr>
              <a:xfrm>
                <a:off x="777846" y="1428252"/>
                <a:ext cx="10300057" cy="5218993"/>
              </a:xfrm>
              <a:prstGeom prst="rect">
                <a:avLst/>
              </a:prstGeom>
              <a:blipFill>
                <a:blip r:embed="rId3"/>
                <a:stretch>
                  <a:fillRect l="-493" b="-9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986144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4.2 </a:t>
            </a:r>
            <a:r>
              <a:rPr lang="zh-CN" altLang="en-US" sz="2800" b="1" dirty="0">
                <a:solidFill>
                  <a:srgbClr val="000000"/>
                </a:solidFill>
                <a:latin typeface="微软雅黑" panose="020B0503020204020204" pitchFamily="34" charset="-122"/>
                <a:ea typeface="微软雅黑" panose="020B0503020204020204" pitchFamily="34" charset="-122"/>
              </a:rPr>
              <a:t>实验内容</a:t>
            </a:r>
            <a:endParaRPr lang="en-US" altLang="zh-CN" sz="2800" b="1" dirty="0">
              <a:solidFill>
                <a:srgbClr val="000000"/>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41B3DC38-599F-EB4E-B8D0-A9818AB1D7A5}"/>
              </a:ext>
            </a:extLst>
          </p:cNvPr>
          <p:cNvSpPr txBox="1"/>
          <p:nvPr/>
        </p:nvSpPr>
        <p:spPr>
          <a:xfrm>
            <a:off x="777842" y="4493174"/>
            <a:ext cx="10047889" cy="2169825"/>
          </a:xfrm>
          <a:prstGeom prst="rect">
            <a:avLst/>
          </a:prstGeom>
          <a:noFill/>
        </p:spPr>
        <p:txBody>
          <a:bodyPr wrap="square" rtlCol="0">
            <a:spAutoFit/>
          </a:bodyPr>
          <a:lstStyle/>
          <a:p>
            <a:pPr marL="342900" indent="-342900">
              <a:lnSpc>
                <a:spcPct val="150000"/>
              </a:lnSpc>
              <a:buAutoNum type="arabicPeriod"/>
            </a:pPr>
            <a:r>
              <a:rPr lang="zh-CN" altLang="en-US" dirty="0">
                <a:latin typeface="微软雅黑" panose="020B0503020204020204" pitchFamily="34" charset="-122"/>
                <a:ea typeface="微软雅黑" panose="020B0503020204020204" pitchFamily="34" charset="-122"/>
              </a:rPr>
              <a:t>要求动手</a:t>
            </a:r>
            <a:r>
              <a:rPr lang="zh-CN" altLang="zh-CN" dirty="0">
                <a:solidFill>
                  <a:srgbClr val="FF0000"/>
                </a:solidFill>
                <a:latin typeface="微软雅黑" panose="020B0503020204020204" pitchFamily="34" charset="-122"/>
                <a:ea typeface="微软雅黑" panose="020B0503020204020204" pitchFamily="34" charset="-122"/>
              </a:rPr>
              <a:t>从</a:t>
            </a:r>
            <a:r>
              <a:rPr lang="en-US" altLang="zh-CN" dirty="0">
                <a:solidFill>
                  <a:srgbClr val="FF0000"/>
                </a:solidFill>
                <a:latin typeface="微软雅黑" panose="020B0503020204020204" pitchFamily="34" charset="-122"/>
                <a:ea typeface="微软雅黑" panose="020B0503020204020204" pitchFamily="34" charset="-122"/>
              </a:rPr>
              <a:t>0</a:t>
            </a:r>
            <a:r>
              <a:rPr lang="zh-CN" altLang="zh-CN" dirty="0">
                <a:solidFill>
                  <a:srgbClr val="FF0000"/>
                </a:solidFill>
                <a:latin typeface="微软雅黑" panose="020B0503020204020204" pitchFamily="34" charset="-122"/>
                <a:ea typeface="微软雅黑" panose="020B0503020204020204" pitchFamily="34" charset="-122"/>
              </a:rPr>
              <a:t>实现</a:t>
            </a:r>
            <a:r>
              <a:rPr lang="zh-CN" altLang="en-US" dirty="0">
                <a:solidFill>
                  <a:srgbClr val="FF0000"/>
                </a:solidFill>
                <a:latin typeface="微软雅黑" panose="020B0503020204020204" pitchFamily="34" charset="-122"/>
                <a:ea typeface="微软雅黑" panose="020B0503020204020204" pitchFamily="34" charset="-122"/>
              </a:rPr>
              <a:t> </a:t>
            </a:r>
            <a:r>
              <a:rPr lang="en-US" altLang="zh-CN" b="1" dirty="0" err="1">
                <a:latin typeface="微软雅黑" panose="020B0503020204020204" pitchFamily="34" charset="-122"/>
                <a:ea typeface="微软雅黑" panose="020B0503020204020204" pitchFamily="34" charset="-122"/>
              </a:rPr>
              <a:t>softmax</a:t>
            </a:r>
            <a:r>
              <a:rPr lang="en-US" altLang="zh-CN" b="1"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回归</a:t>
            </a:r>
            <a:r>
              <a:rPr lang="zh-CN" altLang="en-US" dirty="0">
                <a:latin typeface="微软雅黑" panose="020B0503020204020204" pitchFamily="34" charset="-122"/>
                <a:ea typeface="微软雅黑" panose="020B0503020204020204" pitchFamily="34" charset="-122"/>
              </a:rPr>
              <a:t>（只借助</a:t>
            </a:r>
            <a:r>
              <a:rPr lang="en-US" altLang="zh-CN" dirty="0">
                <a:latin typeface="微软雅黑" panose="020B0503020204020204" pitchFamily="34" charset="-122"/>
                <a:ea typeface="微软雅黑" panose="020B0503020204020204" pitchFamily="34" charset="-122"/>
              </a:rPr>
              <a:t>Tensor</a:t>
            </a:r>
            <a:r>
              <a:rPr lang="zh-CN" altLang="en-US" dirty="0">
                <a:latin typeface="微软雅黑" panose="020B0503020204020204" pitchFamily="34" charset="-122"/>
                <a:ea typeface="微软雅黑" panose="020B0503020204020204" pitchFamily="34" charset="-122"/>
              </a:rPr>
              <a:t>和</a:t>
            </a:r>
            <a:r>
              <a:rPr lang="en-US" altLang="zh-CN" dirty="0" err="1">
                <a:latin typeface="微软雅黑" panose="020B0503020204020204" pitchFamily="34" charset="-122"/>
                <a:ea typeface="微软雅黑" panose="020B0503020204020204" pitchFamily="34" charset="-122"/>
              </a:rPr>
              <a:t>Numpy</a:t>
            </a:r>
            <a:r>
              <a:rPr lang="zh-CN" altLang="en-US" dirty="0">
                <a:latin typeface="微软雅黑" panose="020B0503020204020204" pitchFamily="34" charset="-122"/>
                <a:ea typeface="微软雅黑" panose="020B0503020204020204" pitchFamily="34" charset="-122"/>
              </a:rPr>
              <a:t>相关的库）在</a:t>
            </a:r>
            <a:r>
              <a:rPr lang="en" altLang="zh-CN" dirty="0">
                <a:solidFill>
                  <a:srgbClr val="FF0000"/>
                </a:solidFill>
                <a:latin typeface="微软雅黑" panose="020B0503020204020204" pitchFamily="34" charset="-122"/>
                <a:ea typeface="微软雅黑" panose="020B0503020204020204" pitchFamily="34" charset="-122"/>
              </a:rPr>
              <a:t>Fashion-MNIST</a:t>
            </a:r>
            <a:r>
              <a:rPr lang="zh-CN" altLang="en-US" dirty="0">
                <a:solidFill>
                  <a:srgbClr val="FF0000"/>
                </a:solidFill>
                <a:latin typeface="微软雅黑" panose="020B0503020204020204" pitchFamily="34" charset="-122"/>
                <a:ea typeface="微软雅黑" panose="020B0503020204020204" pitchFamily="34" charset="-122"/>
              </a:rPr>
              <a:t>数据集</a:t>
            </a:r>
            <a:r>
              <a:rPr lang="zh-CN" altLang="en-US" dirty="0">
                <a:latin typeface="微软雅黑" panose="020B0503020204020204" pitchFamily="34" charset="-122"/>
                <a:ea typeface="微软雅黑" panose="020B0503020204020204" pitchFamily="34" charset="-122"/>
              </a:rPr>
              <a:t>上进行训练和测试</a:t>
            </a:r>
            <a:r>
              <a:rPr lang="zh-CN" altLang="zh-CN" dirty="0">
                <a:latin typeface="微软雅黑" panose="020B0503020204020204" pitchFamily="34" charset="-122"/>
                <a:ea typeface="微软雅黑" panose="020B0503020204020204" pitchFamily="34" charset="-122"/>
              </a:rPr>
              <a:t>，并</a:t>
            </a:r>
            <a:r>
              <a:rPr lang="zh-CN" altLang="en-US" dirty="0">
                <a:latin typeface="微软雅黑" panose="020B0503020204020204" pitchFamily="34" charset="-122"/>
                <a:ea typeface="微软雅黑" panose="020B0503020204020204" pitchFamily="34" charset="-122"/>
              </a:rPr>
              <a:t>从</a:t>
            </a:r>
            <a:r>
              <a:rPr lang="en-US" altLang="zh-CN" dirty="0">
                <a:latin typeface="微软雅黑" panose="020B0503020204020204" pitchFamily="34" charset="-122"/>
                <a:ea typeface="微软雅黑" panose="020B0503020204020204" pitchFamily="34" charset="-122"/>
              </a:rPr>
              <a:t>loss</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训练集以及测试集上的准确率等</a:t>
            </a:r>
            <a:r>
              <a:rPr lang="zh-CN" altLang="en-US" dirty="0">
                <a:latin typeface="微软雅黑" panose="020B0503020204020204" pitchFamily="34" charset="-122"/>
                <a:ea typeface="微软雅黑" panose="020B0503020204020204" pitchFamily="34" charset="-122"/>
              </a:rPr>
              <a:t>多个角度</a:t>
            </a:r>
            <a:r>
              <a:rPr lang="zh-CN" altLang="zh-CN" dirty="0">
                <a:latin typeface="微软雅黑" panose="020B0503020204020204" pitchFamily="34" charset="-122"/>
                <a:ea typeface="微软雅黑" panose="020B0503020204020204" pitchFamily="34" charset="-122"/>
              </a:rPr>
              <a:t>对结果进行分析</a:t>
            </a:r>
            <a:br>
              <a:rPr lang="en-US" altLang="zh-CN" dirty="0">
                <a:latin typeface="微软雅黑" panose="020B0503020204020204" pitchFamily="34" charset="-122"/>
                <a:ea typeface="微软雅黑" panose="020B0503020204020204" pitchFamily="34" charset="-122"/>
              </a:rPr>
            </a:br>
            <a:r>
              <a:rPr lang="zh-CN" altLang="en-US" dirty="0">
                <a:solidFill>
                  <a:srgbClr val="FF0000"/>
                </a:solidFill>
                <a:latin typeface="微软雅黑" panose="020B0503020204020204" pitchFamily="34" charset="-122"/>
                <a:ea typeface="微软雅黑" panose="020B0503020204020204" pitchFamily="34" charset="-122"/>
              </a:rPr>
              <a:t>（要求从零实现交叉熵损失函数）</a:t>
            </a:r>
            <a:endParaRPr lang="en-US" altLang="zh-CN" dirty="0">
              <a:solidFill>
                <a:srgbClr val="FF0000"/>
              </a:solidFill>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dirty="0">
                <a:latin typeface="微软雅黑" panose="020B0503020204020204" pitchFamily="34" charset="-122"/>
                <a:ea typeface="微软雅黑" panose="020B0503020204020204" pitchFamily="34" charset="-122"/>
              </a:rPr>
              <a:t> </a:t>
            </a:r>
            <a:r>
              <a:rPr lang="zh-CN" altLang="zh-CN" dirty="0">
                <a:solidFill>
                  <a:srgbClr val="FF0000"/>
                </a:solidFill>
                <a:latin typeface="微软雅黑" panose="020B0503020204020204" pitchFamily="34" charset="-122"/>
                <a:ea typeface="微软雅黑" panose="020B0503020204020204" pitchFamily="34" charset="-122"/>
              </a:rPr>
              <a:t>利用</a:t>
            </a:r>
            <a:r>
              <a:rPr lang="en-US" altLang="zh-CN" dirty="0" err="1">
                <a:solidFill>
                  <a:srgbClr val="FF0000"/>
                </a:solidFill>
                <a:latin typeface="微软雅黑" panose="020B0503020204020204" pitchFamily="34" charset="-122"/>
                <a:ea typeface="微软雅黑" panose="020B0503020204020204" pitchFamily="34" charset="-122"/>
              </a:rPr>
              <a:t>torch.nn</a:t>
            </a:r>
            <a:r>
              <a:rPr lang="zh-CN" altLang="zh-CN" dirty="0">
                <a:solidFill>
                  <a:srgbClr val="FF0000"/>
                </a:solidFill>
                <a:latin typeface="微软雅黑" panose="020B0503020204020204" pitchFamily="34" charset="-122"/>
                <a:ea typeface="微软雅黑" panose="020B0503020204020204" pitchFamily="34" charset="-122"/>
              </a:rPr>
              <a:t>实现</a:t>
            </a:r>
            <a:r>
              <a:rPr lang="zh-CN" altLang="en-US" dirty="0">
                <a:latin typeface="微软雅黑" panose="020B0503020204020204" pitchFamily="34" charset="-122"/>
                <a:ea typeface="微软雅黑" panose="020B0503020204020204" pitchFamily="34" charset="-122"/>
              </a:rPr>
              <a:t> </a:t>
            </a:r>
            <a:r>
              <a:rPr lang="en-US" altLang="zh-CN" b="1" dirty="0" err="1">
                <a:latin typeface="微软雅黑" panose="020B0503020204020204" pitchFamily="34" charset="-122"/>
                <a:ea typeface="微软雅黑" panose="020B0503020204020204" pitchFamily="34" charset="-122"/>
              </a:rPr>
              <a:t>softmax</a:t>
            </a:r>
            <a:r>
              <a:rPr lang="en-US" altLang="zh-CN" b="1"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回归</a:t>
            </a:r>
            <a:r>
              <a:rPr lang="zh-CN" altLang="en-US" dirty="0">
                <a:latin typeface="微软雅黑" panose="020B0503020204020204" pitchFamily="34" charset="-122"/>
                <a:ea typeface="微软雅黑" panose="020B0503020204020204" pitchFamily="34" charset="-122"/>
              </a:rPr>
              <a:t>在</a:t>
            </a:r>
            <a:r>
              <a:rPr lang="en" altLang="zh-CN" dirty="0">
                <a:solidFill>
                  <a:srgbClr val="FF0000"/>
                </a:solidFill>
                <a:latin typeface="微软雅黑" panose="020B0503020204020204" pitchFamily="34" charset="-122"/>
                <a:ea typeface="微软雅黑" panose="020B0503020204020204" pitchFamily="34" charset="-122"/>
              </a:rPr>
              <a:t>Fashion-MNIST</a:t>
            </a:r>
            <a:r>
              <a:rPr lang="zh-CN" altLang="en-US" dirty="0">
                <a:solidFill>
                  <a:srgbClr val="FF0000"/>
                </a:solidFill>
                <a:latin typeface="微软雅黑" panose="020B0503020204020204" pitchFamily="34" charset="-122"/>
                <a:ea typeface="微软雅黑" panose="020B0503020204020204" pitchFamily="34" charset="-122"/>
              </a:rPr>
              <a:t>数据集</a:t>
            </a:r>
            <a:r>
              <a:rPr lang="zh-CN" altLang="en-US" dirty="0">
                <a:latin typeface="微软雅黑" panose="020B0503020204020204" pitchFamily="34" charset="-122"/>
                <a:ea typeface="微软雅黑" panose="020B0503020204020204" pitchFamily="34" charset="-122"/>
              </a:rPr>
              <a:t>上进行训练和测试</a:t>
            </a:r>
            <a:r>
              <a:rPr lang="zh-CN" altLang="zh-CN" dirty="0">
                <a:latin typeface="微软雅黑" panose="020B0503020204020204" pitchFamily="34" charset="-122"/>
                <a:ea typeface="微软雅黑" panose="020B0503020204020204" pitchFamily="34" charset="-122"/>
              </a:rPr>
              <a:t>，并</a:t>
            </a:r>
            <a:r>
              <a:rPr lang="zh-CN" altLang="en-US" dirty="0">
                <a:latin typeface="微软雅黑" panose="020B0503020204020204" pitchFamily="34" charset="-122"/>
                <a:ea typeface="微软雅黑" panose="020B0503020204020204" pitchFamily="34" charset="-122"/>
              </a:rPr>
              <a:t>从</a:t>
            </a:r>
            <a:r>
              <a:rPr lang="en-US" altLang="zh-CN" dirty="0">
                <a:latin typeface="微软雅黑" panose="020B0503020204020204" pitchFamily="34" charset="-122"/>
                <a:ea typeface="微软雅黑" panose="020B0503020204020204" pitchFamily="34" charset="-122"/>
              </a:rPr>
              <a:t>loss</a:t>
            </a:r>
            <a:r>
              <a:rPr lang="zh-CN" altLang="zh-CN" dirty="0">
                <a:latin typeface="微软雅黑" panose="020B0503020204020204" pitchFamily="34" charset="-122"/>
                <a:ea typeface="微软雅黑" panose="020B0503020204020204" pitchFamily="34" charset="-122"/>
              </a:rPr>
              <a:t>，训练集以及测试集上的准确率等</a:t>
            </a:r>
            <a:r>
              <a:rPr lang="zh-CN" altLang="en-US" dirty="0">
                <a:latin typeface="微软雅黑" panose="020B0503020204020204" pitchFamily="34" charset="-122"/>
                <a:ea typeface="微软雅黑" panose="020B0503020204020204" pitchFamily="34" charset="-122"/>
              </a:rPr>
              <a:t>多个角度</a:t>
            </a:r>
            <a:r>
              <a:rPr lang="zh-CN" altLang="zh-CN" dirty="0">
                <a:latin typeface="微软雅黑" panose="020B0503020204020204" pitchFamily="34" charset="-122"/>
                <a:ea typeface="微软雅黑" panose="020B0503020204020204" pitchFamily="34" charset="-122"/>
              </a:rPr>
              <a:t>对结果进行分析</a:t>
            </a:r>
          </a:p>
        </p:txBody>
      </p:sp>
      <p:sp>
        <p:nvSpPr>
          <p:cNvPr id="8" name="矩形 7">
            <a:extLst>
              <a:ext uri="{FF2B5EF4-FFF2-40B4-BE49-F238E27FC236}">
                <a16:creationId xmlns:a16="http://schemas.microsoft.com/office/drawing/2014/main" id="{D8B2AC08-D203-D542-8265-8A6B239845E1}"/>
              </a:ext>
            </a:extLst>
          </p:cNvPr>
          <p:cNvSpPr/>
          <p:nvPr/>
        </p:nvSpPr>
        <p:spPr>
          <a:xfrm>
            <a:off x="777846" y="994677"/>
            <a:ext cx="6646371" cy="461665"/>
          </a:xfrm>
          <a:prstGeom prst="rect">
            <a:avLst/>
          </a:prstGeom>
        </p:spPr>
        <p:txBody>
          <a:bodyPr wrap="none">
            <a:spAutoFit/>
          </a:bodyPr>
          <a:lstStyle/>
          <a:p>
            <a:r>
              <a:rPr lang="zh-CN" altLang="en-US" sz="2400" b="1" dirty="0">
                <a:solidFill>
                  <a:srgbClr val="0000FF"/>
                </a:solidFill>
                <a:latin typeface="微软雅黑" panose="020B0503020204020204" pitchFamily="34" charset="-122"/>
                <a:ea typeface="微软雅黑" panose="020B0503020204020204" pitchFamily="34" charset="-122"/>
              </a:rPr>
              <a:t>二、动手实现 </a:t>
            </a:r>
            <a:r>
              <a:rPr lang="en" altLang="zh-CN" sz="2400" b="1" dirty="0">
                <a:solidFill>
                  <a:srgbClr val="0000FF"/>
                </a:solidFill>
                <a:latin typeface="微软雅黑" panose="020B0503020204020204" pitchFamily="34" charset="-122"/>
                <a:ea typeface="微软雅黑" panose="020B0503020204020204" pitchFamily="34" charset="-122"/>
              </a:rPr>
              <a:t>logistic </a:t>
            </a:r>
            <a:r>
              <a:rPr lang="zh-CN" altLang="en-US" sz="2400" b="1" dirty="0">
                <a:solidFill>
                  <a:srgbClr val="0000FF"/>
                </a:solidFill>
                <a:latin typeface="微软雅黑" panose="020B0503020204020204" pitchFamily="34" charset="-122"/>
                <a:ea typeface="微软雅黑" panose="020B0503020204020204" pitchFamily="34" charset="-122"/>
              </a:rPr>
              <a:t>回归（平台课</a:t>
            </a:r>
            <a:r>
              <a:rPr lang="en-US" altLang="zh-CN" sz="2400" b="1" dirty="0">
                <a:solidFill>
                  <a:srgbClr val="0000FF"/>
                </a:solidFill>
                <a:latin typeface="微软雅黑" panose="020B0503020204020204" pitchFamily="34" charset="-122"/>
                <a:ea typeface="微软雅黑" panose="020B0503020204020204" pitchFamily="34" charset="-122"/>
              </a:rPr>
              <a:t>+</a:t>
            </a:r>
            <a:r>
              <a:rPr lang="zh-CN" altLang="en-US" sz="2400" b="1" dirty="0">
                <a:solidFill>
                  <a:srgbClr val="0000FF"/>
                </a:solidFill>
                <a:latin typeface="微软雅黑" panose="020B0503020204020204" pitchFamily="34" charset="-122"/>
                <a:ea typeface="微软雅黑" panose="020B0503020204020204" pitchFamily="34" charset="-122"/>
              </a:rPr>
              <a:t>专业课</a:t>
            </a:r>
            <a:r>
              <a:rPr lang="zh-CN" altLang="en-US" sz="2400" b="1" dirty="0">
                <a:solidFill>
                  <a:srgbClr val="0000FF"/>
                </a:solidFill>
              </a:rPr>
              <a:t>）</a:t>
            </a:r>
            <a:endParaRPr kumimoji="1" lang="zh-CN" altLang="en-US" sz="2400" b="1" dirty="0">
              <a:solidFill>
                <a:srgbClr val="0000FF"/>
              </a:solidFill>
            </a:endParaRPr>
          </a:p>
        </p:txBody>
      </p:sp>
      <p:sp>
        <p:nvSpPr>
          <p:cNvPr id="11" name="矩形 10">
            <a:extLst>
              <a:ext uri="{FF2B5EF4-FFF2-40B4-BE49-F238E27FC236}">
                <a16:creationId xmlns:a16="http://schemas.microsoft.com/office/drawing/2014/main" id="{F7046E48-7BD2-CA4C-8AF8-7CB757CF7EB7}"/>
              </a:ext>
            </a:extLst>
          </p:cNvPr>
          <p:cNvSpPr/>
          <p:nvPr/>
        </p:nvSpPr>
        <p:spPr>
          <a:xfrm>
            <a:off x="777842" y="3901423"/>
            <a:ext cx="6795194" cy="461665"/>
          </a:xfrm>
          <a:prstGeom prst="rect">
            <a:avLst/>
          </a:prstGeom>
        </p:spPr>
        <p:txBody>
          <a:bodyPr wrap="none">
            <a:spAutoFit/>
          </a:bodyPr>
          <a:lstStyle/>
          <a:p>
            <a:r>
              <a:rPr lang="zh-CN" altLang="en-US" sz="2400" b="1" dirty="0">
                <a:solidFill>
                  <a:srgbClr val="0000FF"/>
                </a:solidFill>
                <a:latin typeface="微软雅黑" panose="020B0503020204020204" pitchFamily="34" charset="-122"/>
                <a:ea typeface="微软雅黑" panose="020B0503020204020204" pitchFamily="34" charset="-122"/>
              </a:rPr>
              <a:t>三、动手实现 </a:t>
            </a:r>
            <a:r>
              <a:rPr lang="en-US" altLang="zh-CN" sz="2400" b="1" dirty="0" err="1">
                <a:solidFill>
                  <a:srgbClr val="0000FF"/>
                </a:solidFill>
                <a:latin typeface="微软雅黑" panose="020B0503020204020204" pitchFamily="34" charset="-122"/>
                <a:ea typeface="微软雅黑" panose="020B0503020204020204" pitchFamily="34" charset="-122"/>
              </a:rPr>
              <a:t>softmax</a:t>
            </a:r>
            <a:r>
              <a:rPr lang="en" altLang="zh-CN" sz="2400" b="1" dirty="0">
                <a:solidFill>
                  <a:srgbClr val="0000FF"/>
                </a:solidFill>
                <a:latin typeface="微软雅黑" panose="020B0503020204020204" pitchFamily="34" charset="-122"/>
                <a:ea typeface="微软雅黑" panose="020B0503020204020204" pitchFamily="34" charset="-122"/>
              </a:rPr>
              <a:t> </a:t>
            </a:r>
            <a:r>
              <a:rPr lang="zh-CN" altLang="en-US" sz="2400" b="1" dirty="0">
                <a:solidFill>
                  <a:srgbClr val="0000FF"/>
                </a:solidFill>
                <a:latin typeface="微软雅黑" panose="020B0503020204020204" pitchFamily="34" charset="-122"/>
                <a:ea typeface="微软雅黑" panose="020B0503020204020204" pitchFamily="34" charset="-122"/>
              </a:rPr>
              <a:t>回归（平台课</a:t>
            </a:r>
            <a:r>
              <a:rPr lang="en-US" altLang="zh-CN" sz="2400" b="1" dirty="0">
                <a:solidFill>
                  <a:srgbClr val="0000FF"/>
                </a:solidFill>
                <a:latin typeface="微软雅黑" panose="020B0503020204020204" pitchFamily="34" charset="-122"/>
                <a:ea typeface="微软雅黑" panose="020B0503020204020204" pitchFamily="34" charset="-122"/>
              </a:rPr>
              <a:t>+</a:t>
            </a:r>
            <a:r>
              <a:rPr lang="zh-CN" altLang="en-US" sz="2400" b="1" dirty="0">
                <a:solidFill>
                  <a:srgbClr val="0000FF"/>
                </a:solidFill>
                <a:latin typeface="微软雅黑" panose="020B0503020204020204" pitchFamily="34" charset="-122"/>
                <a:ea typeface="微软雅黑" panose="020B0503020204020204" pitchFamily="34" charset="-122"/>
              </a:rPr>
              <a:t>专业课）</a:t>
            </a:r>
            <a:endParaRPr kumimoji="1" lang="zh-CN" altLang="en-US" sz="2400" b="1" dirty="0">
              <a:solidFill>
                <a:srgbClr val="0000FF"/>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D314CA13-0BD4-7444-847B-75F207F17D20}"/>
              </a:ext>
            </a:extLst>
          </p:cNvPr>
          <p:cNvSpPr txBox="1"/>
          <p:nvPr/>
        </p:nvSpPr>
        <p:spPr>
          <a:xfrm>
            <a:off x="777842" y="1601512"/>
            <a:ext cx="10047889" cy="2169825"/>
          </a:xfrm>
          <a:prstGeom prst="rect">
            <a:avLst/>
          </a:prstGeom>
          <a:noFill/>
        </p:spPr>
        <p:txBody>
          <a:bodyPr wrap="square" rtlCol="0">
            <a:spAutoFit/>
          </a:bodyPr>
          <a:lstStyle/>
          <a:p>
            <a:pPr marL="342900" indent="-342900">
              <a:lnSpc>
                <a:spcPct val="150000"/>
              </a:lnSpc>
              <a:buFontTx/>
              <a:buAutoNum type="arabicPeriod"/>
            </a:pPr>
            <a:r>
              <a:rPr lang="zh-CN" altLang="en-US" dirty="0">
                <a:latin typeface="微软雅黑" panose="020B0503020204020204" pitchFamily="34" charset="-122"/>
                <a:ea typeface="微软雅黑" panose="020B0503020204020204" pitchFamily="34" charset="-122"/>
              </a:rPr>
              <a:t>要求动手</a:t>
            </a:r>
            <a:r>
              <a:rPr lang="zh-CN" altLang="zh-CN" dirty="0">
                <a:solidFill>
                  <a:srgbClr val="FF0000"/>
                </a:solidFill>
                <a:latin typeface="微软雅黑" panose="020B0503020204020204" pitchFamily="34" charset="-122"/>
                <a:ea typeface="微软雅黑" panose="020B0503020204020204" pitchFamily="34" charset="-122"/>
              </a:rPr>
              <a:t>从</a:t>
            </a:r>
            <a:r>
              <a:rPr lang="en-US" altLang="zh-CN" dirty="0">
                <a:solidFill>
                  <a:srgbClr val="FF0000"/>
                </a:solidFill>
                <a:latin typeface="微软雅黑" panose="020B0503020204020204" pitchFamily="34" charset="-122"/>
                <a:ea typeface="微软雅黑" panose="020B0503020204020204" pitchFamily="34" charset="-122"/>
              </a:rPr>
              <a:t>0</a:t>
            </a:r>
            <a:r>
              <a:rPr lang="zh-CN" altLang="zh-CN" dirty="0">
                <a:solidFill>
                  <a:srgbClr val="FF0000"/>
                </a:solidFill>
                <a:latin typeface="微软雅黑" panose="020B0503020204020204" pitchFamily="34" charset="-122"/>
                <a:ea typeface="微软雅黑" panose="020B0503020204020204" pitchFamily="34" charset="-122"/>
              </a:rPr>
              <a:t>实现</a:t>
            </a:r>
            <a:r>
              <a:rPr lang="zh-CN" altLang="en-US" dirty="0">
                <a:solidFill>
                  <a:srgbClr val="FF0000"/>
                </a:solidFill>
                <a:latin typeface="微软雅黑" panose="020B0503020204020204" pitchFamily="34" charset="-122"/>
                <a:ea typeface="微软雅黑" panose="020B0503020204020204" pitchFamily="34" charset="-122"/>
              </a:rPr>
              <a:t> </a:t>
            </a:r>
            <a:r>
              <a:rPr lang="en" altLang="zh-CN" b="1" dirty="0">
                <a:latin typeface="微软雅黑" panose="020B0503020204020204" pitchFamily="34" charset="-122"/>
                <a:ea typeface="微软雅黑" panose="020B0503020204020204" pitchFamily="34" charset="-122"/>
              </a:rPr>
              <a:t>logistic</a:t>
            </a:r>
            <a:r>
              <a:rPr lang="en-US" altLang="zh-CN" b="1"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回归</a:t>
            </a:r>
            <a:r>
              <a:rPr lang="zh-CN" altLang="en-US" dirty="0">
                <a:latin typeface="微软雅黑" panose="020B0503020204020204" pitchFamily="34" charset="-122"/>
                <a:ea typeface="微软雅黑" panose="020B0503020204020204" pitchFamily="34" charset="-122"/>
              </a:rPr>
              <a:t>（只借助</a:t>
            </a:r>
            <a:r>
              <a:rPr lang="en-US" altLang="zh-CN" dirty="0">
                <a:latin typeface="微软雅黑" panose="020B0503020204020204" pitchFamily="34" charset="-122"/>
                <a:ea typeface="微软雅黑" panose="020B0503020204020204" pitchFamily="34" charset="-122"/>
              </a:rPr>
              <a:t>Tensor</a:t>
            </a:r>
            <a:r>
              <a:rPr lang="zh-CN" altLang="en-US" dirty="0">
                <a:latin typeface="微软雅黑" panose="020B0503020204020204" pitchFamily="34" charset="-122"/>
                <a:ea typeface="微软雅黑" panose="020B0503020204020204" pitchFamily="34" charset="-122"/>
              </a:rPr>
              <a:t>和</a:t>
            </a:r>
            <a:r>
              <a:rPr lang="en-US" altLang="zh-CN" dirty="0" err="1">
                <a:latin typeface="微软雅黑" panose="020B0503020204020204" pitchFamily="34" charset="-122"/>
                <a:ea typeface="微软雅黑" panose="020B0503020204020204" pitchFamily="34" charset="-122"/>
              </a:rPr>
              <a:t>Numpy</a:t>
            </a:r>
            <a:r>
              <a:rPr lang="zh-CN" altLang="en-US" dirty="0">
                <a:latin typeface="微软雅黑" panose="020B0503020204020204" pitchFamily="34" charset="-122"/>
                <a:ea typeface="微软雅黑" panose="020B0503020204020204" pitchFamily="34" charset="-122"/>
              </a:rPr>
              <a:t>相关的库）在</a:t>
            </a:r>
            <a:r>
              <a:rPr lang="zh-CN" altLang="en-US" dirty="0">
                <a:solidFill>
                  <a:srgbClr val="FF0000"/>
                </a:solidFill>
                <a:latin typeface="微软雅黑" panose="020B0503020204020204" pitchFamily="34" charset="-122"/>
                <a:ea typeface="微软雅黑" panose="020B0503020204020204" pitchFamily="34" charset="-122"/>
              </a:rPr>
              <a:t>人工构造的数据集</a:t>
            </a:r>
            <a:r>
              <a:rPr lang="zh-CN" altLang="en-US" dirty="0">
                <a:latin typeface="微软雅黑" panose="020B0503020204020204" pitchFamily="34" charset="-122"/>
                <a:ea typeface="微软雅黑" panose="020B0503020204020204" pitchFamily="34" charset="-122"/>
              </a:rPr>
              <a:t>上进行训练和测试</a:t>
            </a:r>
            <a:r>
              <a:rPr lang="zh-CN" altLang="zh-CN" dirty="0">
                <a:latin typeface="微软雅黑" panose="020B0503020204020204" pitchFamily="34" charset="-122"/>
                <a:ea typeface="微软雅黑" panose="020B0503020204020204" pitchFamily="34" charset="-122"/>
              </a:rPr>
              <a:t>，并</a:t>
            </a:r>
            <a:r>
              <a:rPr lang="zh-CN" altLang="en-US" dirty="0">
                <a:latin typeface="微软雅黑" panose="020B0503020204020204" pitchFamily="34" charset="-122"/>
                <a:ea typeface="微软雅黑" panose="020B0503020204020204" pitchFamily="34" charset="-122"/>
              </a:rPr>
              <a:t>从</a:t>
            </a:r>
            <a:r>
              <a:rPr lang="en-US" altLang="zh-CN" dirty="0">
                <a:latin typeface="微软雅黑" panose="020B0503020204020204" pitchFamily="34" charset="-122"/>
                <a:ea typeface="微软雅黑" panose="020B0503020204020204" pitchFamily="34" charset="-122"/>
              </a:rPr>
              <a:t>loss</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训练集以及测试集上的准确率等</a:t>
            </a:r>
            <a:r>
              <a:rPr lang="zh-CN" altLang="en-US" dirty="0">
                <a:latin typeface="微软雅黑" panose="020B0503020204020204" pitchFamily="34" charset="-122"/>
                <a:ea typeface="微软雅黑" panose="020B0503020204020204" pitchFamily="34" charset="-122"/>
              </a:rPr>
              <a:t>多个角度</a:t>
            </a:r>
            <a:r>
              <a:rPr lang="zh-CN" altLang="zh-CN" dirty="0">
                <a:latin typeface="微软雅黑" panose="020B0503020204020204" pitchFamily="34" charset="-122"/>
                <a:ea typeface="微软雅黑" panose="020B0503020204020204" pitchFamily="34" charset="-122"/>
              </a:rPr>
              <a:t>对结果进行分析</a:t>
            </a:r>
            <a:br>
              <a:rPr lang="en-US" altLang="zh-CN" dirty="0">
                <a:latin typeface="微软雅黑" panose="020B0503020204020204" pitchFamily="34" charset="-122"/>
                <a:ea typeface="微软雅黑" panose="020B0503020204020204" pitchFamily="34" charset="-122"/>
              </a:rPr>
            </a:br>
            <a:r>
              <a:rPr lang="zh-CN" altLang="en-US" dirty="0">
                <a:solidFill>
                  <a:srgbClr val="FF0000"/>
                </a:solidFill>
                <a:latin typeface="微软雅黑" panose="020B0503020204020204" pitchFamily="34" charset="-122"/>
                <a:ea typeface="微软雅黑" panose="020B0503020204020204" pitchFamily="34" charset="-122"/>
              </a:rPr>
              <a:t>（</a:t>
            </a:r>
            <a:r>
              <a:rPr kumimoji="1" lang="zh-CN" altLang="en-US" dirty="0">
                <a:solidFill>
                  <a:srgbClr val="FF0000"/>
                </a:solidFill>
                <a:latin typeface="微软雅黑" panose="020B0503020204020204" pitchFamily="34" charset="-122"/>
                <a:ea typeface="微软雅黑" panose="020B0503020204020204" pitchFamily="34" charset="-122"/>
              </a:rPr>
              <a:t>可借助</a:t>
            </a:r>
            <a:r>
              <a:rPr lang="en" altLang="zh-CN" dirty="0" err="1">
                <a:solidFill>
                  <a:srgbClr val="FF0000"/>
                </a:solidFill>
                <a:latin typeface="微软雅黑" panose="020B0503020204020204" pitchFamily="34" charset="-122"/>
                <a:ea typeface="微软雅黑" panose="020B0503020204020204" pitchFamily="34" charset="-122"/>
              </a:rPr>
              <a:t>nn.BCELoss</a:t>
            </a:r>
            <a:r>
              <a:rPr lang="zh-CN" altLang="en" dirty="0">
                <a:solidFill>
                  <a:srgbClr val="FF0000"/>
                </a:solidFill>
                <a:latin typeface="微软雅黑" panose="020B0503020204020204" pitchFamily="34" charset="-122"/>
                <a:ea typeface="微软雅黑" panose="020B0503020204020204" pitchFamily="34" charset="-122"/>
              </a:rPr>
              <a:t>或</a:t>
            </a:r>
            <a:r>
              <a:rPr lang="en" altLang="zh-CN" dirty="0" err="1">
                <a:solidFill>
                  <a:srgbClr val="FF0000"/>
                </a:solidFill>
                <a:latin typeface="微软雅黑" panose="020B0503020204020204" pitchFamily="34" charset="-122"/>
                <a:ea typeface="微软雅黑" panose="020B0503020204020204" pitchFamily="34" charset="-122"/>
              </a:rPr>
              <a:t>nn.BCEWithLogitsLoss</a:t>
            </a:r>
            <a:r>
              <a:rPr lang="zh-CN" altLang="en" dirty="0">
                <a:solidFill>
                  <a:srgbClr val="FF0000"/>
                </a:solidFill>
                <a:latin typeface="微软雅黑" panose="020B0503020204020204" pitchFamily="34" charset="-122"/>
                <a:ea typeface="微软雅黑" panose="020B0503020204020204" pitchFamily="34" charset="-122"/>
              </a:rPr>
              <a:t>作为损失函数</a:t>
            </a:r>
            <a:r>
              <a:rPr lang="zh-CN" altLang="en-US" dirty="0">
                <a:solidFill>
                  <a:srgbClr val="FF0000"/>
                </a:solidFill>
                <a:latin typeface="微软雅黑" panose="020B0503020204020204" pitchFamily="34" charset="-122"/>
                <a:ea typeface="微软雅黑" panose="020B0503020204020204" pitchFamily="34" charset="-122"/>
              </a:rPr>
              <a:t>，从零实现二元交叉熵为选作）</a:t>
            </a:r>
            <a:endParaRPr lang="en-US" altLang="zh-CN" dirty="0">
              <a:solidFill>
                <a:srgbClr val="FF0000"/>
              </a:solidFill>
              <a:latin typeface="微软雅黑" panose="020B0503020204020204" pitchFamily="34" charset="-122"/>
              <a:ea typeface="微软雅黑" panose="020B0503020204020204" pitchFamily="34" charset="-122"/>
            </a:endParaRPr>
          </a:p>
          <a:p>
            <a:pPr marL="342900" indent="-342900">
              <a:lnSpc>
                <a:spcPct val="150000"/>
              </a:lnSpc>
              <a:buFontTx/>
              <a:buAutoNum type="arabicPeriod"/>
            </a:pPr>
            <a:r>
              <a:rPr lang="zh-CN" altLang="en-US" dirty="0">
                <a:latin typeface="微软雅黑" panose="020B0503020204020204" pitchFamily="34" charset="-122"/>
                <a:ea typeface="微软雅黑" panose="020B0503020204020204" pitchFamily="34" charset="-122"/>
              </a:rPr>
              <a:t> </a:t>
            </a:r>
            <a:r>
              <a:rPr lang="zh-CN" altLang="zh-CN" dirty="0">
                <a:solidFill>
                  <a:srgbClr val="FF0000"/>
                </a:solidFill>
                <a:latin typeface="微软雅黑" panose="020B0503020204020204" pitchFamily="34" charset="-122"/>
                <a:ea typeface="微软雅黑" panose="020B0503020204020204" pitchFamily="34" charset="-122"/>
              </a:rPr>
              <a:t>利用</a:t>
            </a:r>
            <a:r>
              <a:rPr lang="en-US" altLang="zh-CN" dirty="0">
                <a:solidFill>
                  <a:srgbClr val="FF0000"/>
                </a:solidFill>
                <a:latin typeface="微软雅黑" panose="020B0503020204020204" pitchFamily="34" charset="-122"/>
                <a:ea typeface="微软雅黑" panose="020B0503020204020204" pitchFamily="34" charset="-122"/>
              </a:rPr>
              <a:t> </a:t>
            </a:r>
            <a:r>
              <a:rPr lang="en-US" altLang="zh-CN" dirty="0" err="1">
                <a:solidFill>
                  <a:srgbClr val="FF0000"/>
                </a:solidFill>
                <a:latin typeface="微软雅黑" panose="020B0503020204020204" pitchFamily="34" charset="-122"/>
                <a:ea typeface="微软雅黑" panose="020B0503020204020204" pitchFamily="34" charset="-122"/>
              </a:rPr>
              <a:t>torch.nn</a:t>
            </a:r>
            <a:r>
              <a:rPr lang="en-US" altLang="zh-CN" dirty="0">
                <a:solidFill>
                  <a:srgbClr val="FF0000"/>
                </a:solidFill>
                <a:latin typeface="微软雅黑" panose="020B0503020204020204" pitchFamily="34" charset="-122"/>
                <a:ea typeface="微软雅黑" panose="020B0503020204020204" pitchFamily="34" charset="-122"/>
              </a:rPr>
              <a:t> </a:t>
            </a:r>
            <a:r>
              <a:rPr lang="zh-CN" altLang="zh-CN" dirty="0">
                <a:solidFill>
                  <a:srgbClr val="FF0000"/>
                </a:solidFill>
                <a:latin typeface="微软雅黑" panose="020B0503020204020204" pitchFamily="34" charset="-122"/>
                <a:ea typeface="微软雅黑" panose="020B0503020204020204" pitchFamily="34" charset="-122"/>
              </a:rPr>
              <a:t>实现</a:t>
            </a:r>
            <a:r>
              <a:rPr lang="zh-CN" altLang="en-US" dirty="0">
                <a:solidFill>
                  <a:srgbClr val="FF0000"/>
                </a:solidFill>
                <a:latin typeface="微软雅黑" panose="020B0503020204020204" pitchFamily="34" charset="-122"/>
                <a:ea typeface="微软雅黑" panose="020B0503020204020204" pitchFamily="34" charset="-122"/>
              </a:rPr>
              <a:t> </a:t>
            </a:r>
            <a:r>
              <a:rPr lang="en" altLang="zh-CN" b="1" dirty="0">
                <a:latin typeface="微软雅黑" panose="020B0503020204020204" pitchFamily="34" charset="-122"/>
                <a:ea typeface="微软雅黑" panose="020B0503020204020204" pitchFamily="34" charset="-122"/>
              </a:rPr>
              <a:t>logistic</a:t>
            </a:r>
            <a:r>
              <a:rPr lang="en-US" altLang="zh-CN" b="1"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回归</a:t>
            </a:r>
            <a:r>
              <a:rPr lang="zh-CN" altLang="en-US" dirty="0">
                <a:latin typeface="微软雅黑" panose="020B0503020204020204" pitchFamily="34" charset="-122"/>
                <a:ea typeface="微软雅黑" panose="020B0503020204020204" pitchFamily="34" charset="-122"/>
              </a:rPr>
              <a:t>在</a:t>
            </a:r>
            <a:r>
              <a:rPr lang="zh-CN" altLang="en-US" dirty="0">
                <a:solidFill>
                  <a:srgbClr val="FF0000"/>
                </a:solidFill>
                <a:latin typeface="微软雅黑" panose="020B0503020204020204" pitchFamily="34" charset="-122"/>
                <a:ea typeface="微软雅黑" panose="020B0503020204020204" pitchFamily="34" charset="-122"/>
              </a:rPr>
              <a:t>人工构造的数据集</a:t>
            </a:r>
            <a:r>
              <a:rPr lang="zh-CN" altLang="en-US" dirty="0">
                <a:latin typeface="微软雅黑" panose="020B0503020204020204" pitchFamily="34" charset="-122"/>
                <a:ea typeface="微软雅黑" panose="020B0503020204020204" pitchFamily="34" charset="-122"/>
              </a:rPr>
              <a:t>上进行训练和测试</a:t>
            </a:r>
            <a:r>
              <a:rPr lang="zh-CN" altLang="zh-CN" dirty="0">
                <a:latin typeface="微软雅黑" panose="020B0503020204020204" pitchFamily="34" charset="-122"/>
                <a:ea typeface="微软雅黑" panose="020B0503020204020204" pitchFamily="34" charset="-122"/>
              </a:rPr>
              <a:t>，并对结果进行分析，并</a:t>
            </a:r>
            <a:r>
              <a:rPr lang="zh-CN" altLang="en-US" dirty="0">
                <a:latin typeface="微软雅黑" panose="020B0503020204020204" pitchFamily="34" charset="-122"/>
                <a:ea typeface="微软雅黑" panose="020B0503020204020204" pitchFamily="34" charset="-122"/>
              </a:rPr>
              <a:t>从</a:t>
            </a:r>
            <a:r>
              <a:rPr lang="en-US" altLang="zh-CN" dirty="0">
                <a:latin typeface="微软雅黑" panose="020B0503020204020204" pitchFamily="34" charset="-122"/>
                <a:ea typeface="微软雅黑" panose="020B0503020204020204" pitchFamily="34" charset="-122"/>
              </a:rPr>
              <a:t>loss</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训练集以及测试集上的准确率等</a:t>
            </a:r>
            <a:r>
              <a:rPr lang="zh-CN" altLang="en-US" dirty="0">
                <a:latin typeface="微软雅黑" panose="020B0503020204020204" pitchFamily="34" charset="-122"/>
                <a:ea typeface="微软雅黑" panose="020B0503020204020204" pitchFamily="34" charset="-122"/>
              </a:rPr>
              <a:t>多个角度</a:t>
            </a:r>
            <a:r>
              <a:rPr lang="zh-CN" altLang="zh-CN" dirty="0">
                <a:latin typeface="微软雅黑" panose="020B0503020204020204" pitchFamily="34" charset="-122"/>
                <a:ea typeface="微软雅黑" panose="020B0503020204020204" pitchFamily="34" charset="-122"/>
              </a:rPr>
              <a:t>对结果进行分析</a:t>
            </a:r>
          </a:p>
        </p:txBody>
      </p:sp>
    </p:spTree>
    <p:extLst>
      <p:ext uri="{BB962C8B-B14F-4D97-AF65-F5344CB8AC3E}">
        <p14:creationId xmlns:p14="http://schemas.microsoft.com/office/powerpoint/2010/main" val="7895500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10">
            <a:extLst>
              <a:ext uri="{FF2B5EF4-FFF2-40B4-BE49-F238E27FC236}">
                <a16:creationId xmlns:a16="http://schemas.microsoft.com/office/drawing/2014/main" id="{6A4FC465-7EB8-4DD9-A0E6-AC80858A9BE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7192" y="152400"/>
            <a:ext cx="106915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矩形 26">
            <a:extLst>
              <a:ext uri="{FF2B5EF4-FFF2-40B4-BE49-F238E27FC236}">
                <a16:creationId xmlns:a16="http://schemas.microsoft.com/office/drawing/2014/main" id="{ECDEAB00-7EF3-41E1-8E27-DB5C73C4AF52}"/>
              </a:ext>
            </a:extLst>
          </p:cNvPr>
          <p:cNvSpPr/>
          <p:nvPr/>
        </p:nvSpPr>
        <p:spPr>
          <a:xfrm>
            <a:off x="2188580" y="349830"/>
            <a:ext cx="8077200" cy="523220"/>
          </a:xfrm>
          <a:prstGeom prst="rect">
            <a:avLst/>
          </a:prstGeom>
        </p:spPr>
        <p:txBody>
          <a:bodyPr wrap="square" anchor="ctr">
            <a:spAutoFit/>
          </a:bodyPr>
          <a:lstStyle/>
          <a:p>
            <a:pPr algn="ctr">
              <a:buNone/>
            </a:pPr>
            <a:r>
              <a:rPr lang="zh-CN" altLang="en-US" sz="2800" b="1" dirty="0">
                <a:latin typeface="微软雅黑" panose="020B0503020204020204" pitchFamily="34" charset="-122"/>
                <a:ea typeface="微软雅黑" panose="020B0503020204020204" pitchFamily="34" charset="-122"/>
              </a:rPr>
              <a:t>北京交通大学</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深度学习</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课程组成员</a:t>
            </a:r>
          </a:p>
        </p:txBody>
      </p:sp>
      <p:grpSp>
        <p:nvGrpSpPr>
          <p:cNvPr id="32" name="组合 31">
            <a:extLst>
              <a:ext uri="{FF2B5EF4-FFF2-40B4-BE49-F238E27FC236}">
                <a16:creationId xmlns:a16="http://schemas.microsoft.com/office/drawing/2014/main" id="{7FFDCBDA-8E12-4CFC-9841-1940865BF416}"/>
              </a:ext>
            </a:extLst>
          </p:cNvPr>
          <p:cNvGrpSpPr/>
          <p:nvPr/>
        </p:nvGrpSpPr>
        <p:grpSpPr>
          <a:xfrm>
            <a:off x="671334" y="1328540"/>
            <a:ext cx="11103982" cy="2358000"/>
            <a:chOff x="544010" y="1582924"/>
            <a:chExt cx="11103982" cy="2358000"/>
          </a:xfrm>
        </p:grpSpPr>
        <p:sp>
          <p:nvSpPr>
            <p:cNvPr id="28" name="矩形 27">
              <a:extLst>
                <a:ext uri="{FF2B5EF4-FFF2-40B4-BE49-F238E27FC236}">
                  <a16:creationId xmlns:a16="http://schemas.microsoft.com/office/drawing/2014/main" id="{94AE8E31-9D9F-4FB1-9F1A-0715A03F4C71}"/>
                </a:ext>
              </a:extLst>
            </p:cNvPr>
            <p:cNvSpPr/>
            <p:nvPr/>
          </p:nvSpPr>
          <p:spPr>
            <a:xfrm>
              <a:off x="544010" y="1582924"/>
              <a:ext cx="5393803" cy="2358000"/>
            </a:xfrm>
            <a:prstGeom prst="rect">
              <a:avLst/>
            </a:prstGeom>
          </p:spPr>
          <p:txBody>
            <a:bodyPr wrap="square">
              <a:spAutoFit/>
            </a:bodyPr>
            <a:lstStyle/>
            <a:p>
              <a:pPr marL="0" lvl="2" eaLnBrk="0" hangingPunct="0">
                <a:lnSpc>
                  <a:spcPct val="125000"/>
                </a:lnSpc>
                <a:spcBef>
                  <a:spcPts val="0"/>
                </a:spcBef>
                <a:spcAft>
                  <a:spcPts val="0"/>
                </a:spcAft>
                <a:buClr>
                  <a:srgbClr val="7030A0"/>
                </a:buClr>
                <a:buSzTx/>
                <a:buNone/>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景丽萍</a:t>
              </a:r>
              <a:r>
                <a:rPr lang="zh-CN" altLang="en-US" sz="2400" kern="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kern="0" dirty="0">
                  <a:latin typeface="Times New Roman" panose="02020603050405020304" pitchFamily="18" charset="0"/>
                  <a:ea typeface="楷体" panose="02010609060101010101" pitchFamily="49" charset="-122"/>
                  <a:cs typeface="Times New Roman" panose="02020603050405020304" pitchFamily="18" charset="0"/>
                  <a:hlinkClick r:id="rId4"/>
                </a:rPr>
                <a:t>http://faculty.bjtu.edu.cn/8249/</a:t>
              </a:r>
              <a:endParaRPr lang="en-US" altLang="zh-CN" sz="2400" kern="0" dirty="0">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spcBef>
                  <a:spcPts val="0"/>
                </a:spcBef>
                <a:spcAft>
                  <a:spcPts val="0"/>
                </a:spcAft>
                <a:buClr>
                  <a:srgbClr val="7030A0"/>
                </a:buClr>
                <a:buSzTx/>
                <a:buNone/>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桑基韬</a:t>
              </a:r>
              <a:r>
                <a:rPr lang="zh-CN" altLang="en-US" sz="2400" kern="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kern="0" dirty="0">
                  <a:latin typeface="Times New Roman" panose="02020603050405020304" pitchFamily="18" charset="0"/>
                  <a:ea typeface="楷体" panose="02010609060101010101" pitchFamily="49" charset="-122"/>
                  <a:cs typeface="Times New Roman" panose="02020603050405020304" pitchFamily="18" charset="0"/>
                  <a:hlinkClick r:id="rId5"/>
                </a:rPr>
                <a:t>http://faculty.bjtu.edu.cn/9129/</a:t>
              </a:r>
              <a:endParaRPr lang="en-US" altLang="zh-CN" sz="2400" kern="0" dirty="0">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spcBef>
                  <a:spcPts val="0"/>
                </a:spcBef>
                <a:spcAft>
                  <a:spcPts val="0"/>
                </a:spcAft>
                <a:buClr>
                  <a:srgbClr val="7030A0"/>
                </a:buClr>
                <a:buSzTx/>
                <a:buNone/>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张淳杰</a:t>
              </a:r>
              <a:r>
                <a:rPr lang="zh-CN" altLang="en-US" sz="2400" kern="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kern="0" dirty="0">
                  <a:latin typeface="Times New Roman" panose="02020603050405020304" pitchFamily="18" charset="0"/>
                  <a:ea typeface="楷体" panose="02010609060101010101" pitchFamily="49" charset="-122"/>
                  <a:cs typeface="Times New Roman" panose="02020603050405020304" pitchFamily="18" charset="0"/>
                  <a:hlinkClick r:id="rId6"/>
                </a:rPr>
                <a:t>http://faculty.bjtu.edu.cn/9371/</a:t>
              </a:r>
              <a:endParaRPr lang="en-US" altLang="zh-CN" sz="2400" kern="0" dirty="0">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spcBef>
                  <a:spcPts val="0"/>
                </a:spcBef>
                <a:spcAft>
                  <a:spcPts val="0"/>
                </a:spcAft>
                <a:buClr>
                  <a:srgbClr val="7030A0"/>
                </a:buClr>
                <a:buSzTx/>
                <a:buNone/>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万怀宇</a:t>
              </a:r>
              <a:r>
                <a:rPr lang="zh-CN" altLang="en-US" sz="2400" kern="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kern="0" dirty="0">
                  <a:latin typeface="Times New Roman" panose="02020603050405020304" pitchFamily="18" charset="0"/>
                  <a:ea typeface="楷体" panose="02010609060101010101" pitchFamily="49" charset="-122"/>
                  <a:cs typeface="Times New Roman" panose="02020603050405020304" pitchFamily="18" charset="0"/>
                  <a:hlinkClick r:id="rId7"/>
                </a:rPr>
                <a:t>http://faculty.bjtu.edu.cn/8793/</a:t>
              </a:r>
              <a:endParaRPr lang="en-US" altLang="zh-CN" sz="2400" kern="0" dirty="0">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spcBef>
                  <a:spcPts val="0"/>
                </a:spcBef>
                <a:spcAft>
                  <a:spcPts val="0"/>
                </a:spcAft>
                <a:buClr>
                  <a:srgbClr val="7030A0"/>
                </a:buClr>
                <a:buSzTx/>
                <a:buNone/>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滕    竹</a:t>
              </a:r>
              <a:r>
                <a:rPr lang="zh-CN" altLang="en-US" sz="2400" kern="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kern="0" dirty="0">
                  <a:latin typeface="Times New Roman" panose="02020603050405020304" pitchFamily="18" charset="0"/>
                  <a:ea typeface="楷体" panose="02010609060101010101" pitchFamily="49" charset="-122"/>
                  <a:cs typeface="Times New Roman" panose="02020603050405020304" pitchFamily="18" charset="0"/>
                  <a:hlinkClick r:id="rId8"/>
                </a:rPr>
                <a:t>http://faculty.bjtu.edu.cn/8902/</a:t>
              </a:r>
              <a:endParaRPr lang="en-US" altLang="zh-CN" sz="2400" kern="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1" name="矩形 30">
              <a:extLst>
                <a:ext uri="{FF2B5EF4-FFF2-40B4-BE49-F238E27FC236}">
                  <a16:creationId xmlns:a16="http://schemas.microsoft.com/office/drawing/2014/main" id="{0A3DFE24-37CE-463C-8A6E-B23A4EAE4A9B}"/>
                </a:ext>
              </a:extLst>
            </p:cNvPr>
            <p:cNvSpPr/>
            <p:nvPr/>
          </p:nvSpPr>
          <p:spPr>
            <a:xfrm>
              <a:off x="6254189" y="1582924"/>
              <a:ext cx="5393803" cy="2358000"/>
            </a:xfrm>
            <a:prstGeom prst="rect">
              <a:avLst/>
            </a:prstGeom>
          </p:spPr>
          <p:txBody>
            <a:bodyPr wrap="square">
              <a:spAutoFit/>
            </a:bodyPr>
            <a:lstStyle/>
            <a:p>
              <a:pPr marL="0" lvl="2" eaLnBrk="0" hangingPunct="0">
                <a:lnSpc>
                  <a:spcPct val="125000"/>
                </a:lnSpc>
                <a:spcBef>
                  <a:spcPts val="0"/>
                </a:spcBef>
                <a:spcAft>
                  <a:spcPts val="0"/>
                </a:spcAft>
                <a:buClr>
                  <a:srgbClr val="7030A0"/>
                </a:buClr>
                <a:buSzTx/>
                <a:buNone/>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原继东</a:t>
              </a:r>
              <a:r>
                <a:rPr lang="zh-CN" altLang="en-US" sz="2400" kern="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kern="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hlinkClick r:id="rId9"/>
                </a:rPr>
                <a:t>http://faculty.bjtu.edu.cn/9076/</a:t>
              </a:r>
              <a:endParaRPr lang="en-US" altLang="zh-CN" sz="2400" kern="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buClr>
                  <a:srgbClr val="7030A0"/>
                </a:buClr>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丛润民：</a:t>
              </a:r>
              <a:r>
                <a:rPr lang="en-US" altLang="zh-CN" sz="2400" kern="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hlinkClick r:id="rId10"/>
                </a:rPr>
                <a:t>http://faculty.bjtu.edu.cn/9374/</a:t>
              </a:r>
              <a:endParaRPr lang="en-US" altLang="zh-CN" sz="2400" kern="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buClr>
                  <a:srgbClr val="7030A0"/>
                </a:buClr>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夏佳楠：</a:t>
              </a:r>
              <a:r>
                <a:rPr lang="en-US" altLang="zh-CN" sz="2400" kern="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hlinkClick r:id="rId11"/>
                </a:rPr>
                <a:t>http://faculty.bjtu.edu.cn/9430/</a:t>
              </a:r>
              <a:endParaRPr lang="en-US" altLang="zh-CN" sz="2400" kern="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spcBef>
                  <a:spcPts val="0"/>
                </a:spcBef>
                <a:spcAft>
                  <a:spcPts val="0"/>
                </a:spcAft>
                <a:buClr>
                  <a:srgbClr val="7030A0"/>
                </a:buClr>
                <a:buSzTx/>
                <a:buNone/>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许万茹</a:t>
              </a:r>
              <a:endParaRPr lang="en-US" altLang="zh-CN" sz="2400" kern="0" dirty="0">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spcBef>
                  <a:spcPts val="0"/>
                </a:spcBef>
                <a:spcAft>
                  <a:spcPts val="0"/>
                </a:spcAft>
                <a:buClr>
                  <a:srgbClr val="7030A0"/>
                </a:buClr>
                <a:buSzTx/>
                <a:buNone/>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杨    扩</a:t>
              </a:r>
              <a:endParaRPr lang="zh-CN" altLang="en-US" sz="2000" dirty="0"/>
            </a:p>
          </p:txBody>
        </p:sp>
      </p:grpSp>
      <p:pic>
        <p:nvPicPr>
          <p:cNvPr id="5122" name="Picture 2" descr="https://timgsa.baidu.com/timg?image&amp;quality=80&amp;size=b9999_10000&amp;sec=1589392467066&amp;di=858448bcac33b053afe05c80d7f9cab3&amp;imgtype=0&amp;src=http%3A%2F%2F5b0988e595225.cdn.sohucs.com%2Fimages%2F20180612%2F550cbc8547804dfb9c7d80fb69cee600.jpeg">
            <a:extLst>
              <a:ext uri="{FF2B5EF4-FFF2-40B4-BE49-F238E27FC236}">
                <a16:creationId xmlns:a16="http://schemas.microsoft.com/office/drawing/2014/main" id="{48215A27-2E8A-4583-BF79-8F40084E4CE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22272" b="4546"/>
          <a:stretch/>
        </p:blipFill>
        <p:spPr bwMode="auto">
          <a:xfrm>
            <a:off x="0" y="3875809"/>
            <a:ext cx="12192000" cy="298219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4509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1.2 </a:t>
            </a:r>
            <a:r>
              <a:rPr lang="en-US" altLang="zh-CN" sz="2800" b="1" dirty="0" err="1">
                <a:solidFill>
                  <a:srgbClr val="000000"/>
                </a:solidFill>
                <a:latin typeface="微软雅黑" panose="020B0503020204020204" pitchFamily="34" charset="-122"/>
                <a:ea typeface="微软雅黑" panose="020B0503020204020204" pitchFamily="34" charset="-122"/>
              </a:rPr>
              <a:t>Pytorch</a:t>
            </a:r>
            <a:r>
              <a:rPr lang="zh-CN" altLang="en-US" sz="2800" b="1" dirty="0">
                <a:solidFill>
                  <a:srgbClr val="000000"/>
                </a:solidFill>
                <a:latin typeface="微软雅黑" panose="020B0503020204020204" pitchFamily="34" charset="-122"/>
                <a:ea typeface="微软雅黑" panose="020B0503020204020204" pitchFamily="34" charset="-122"/>
              </a:rPr>
              <a:t>安装</a:t>
            </a:r>
          </a:p>
        </p:txBody>
      </p:sp>
      <p:sp>
        <p:nvSpPr>
          <p:cNvPr id="2" name="文本框 1">
            <a:extLst>
              <a:ext uri="{FF2B5EF4-FFF2-40B4-BE49-F238E27FC236}">
                <a16:creationId xmlns:a16="http://schemas.microsoft.com/office/drawing/2014/main" id="{11B806D4-44D6-4129-B277-1D570A49B90B}"/>
              </a:ext>
            </a:extLst>
          </p:cNvPr>
          <p:cNvSpPr txBox="1">
            <a:spLocks/>
          </p:cNvSpPr>
          <p:nvPr/>
        </p:nvSpPr>
        <p:spPr>
          <a:xfrm>
            <a:off x="777846" y="1033700"/>
            <a:ext cx="9390723" cy="1643399"/>
          </a:xfrm>
          <a:prstGeom prst="rect">
            <a:avLst/>
          </a:prstGeom>
          <a:noFill/>
        </p:spPr>
        <p:txBody>
          <a:bodyPr wrap="square" rtlCol="0">
            <a:noAutofit/>
          </a:bodyPr>
          <a:lstStyle/>
          <a:p>
            <a:r>
              <a:rPr lang="en-US" altLang="zh-CN" b="1" dirty="0">
                <a:solidFill>
                  <a:srgbClr val="000000"/>
                </a:solidFill>
                <a:latin typeface="Microsoft YaHei" panose="020B0503020204020204" pitchFamily="34" charset="-122"/>
                <a:ea typeface="Microsoft YaHei" panose="020B0503020204020204" pitchFamily="34" charset="-122"/>
              </a:rPr>
              <a:t>Pip</a:t>
            </a:r>
            <a:r>
              <a:rPr lang="zh-CN" altLang="en-US" b="1" dirty="0">
                <a:solidFill>
                  <a:srgbClr val="000000"/>
                </a:solidFill>
                <a:latin typeface="Microsoft YaHei" panose="020B0503020204020204" pitchFamily="34" charset="-122"/>
                <a:ea typeface="Microsoft YaHei" panose="020B0503020204020204" pitchFamily="34" charset="-122"/>
              </a:rPr>
              <a:t>命令安装：</a:t>
            </a:r>
            <a:r>
              <a:rPr lang="en-US" altLang="zh-CN" b="1" dirty="0">
                <a:solidFill>
                  <a:srgbClr val="000000"/>
                </a:solidFill>
                <a:latin typeface="Microsoft YaHei" panose="020B0503020204020204" pitchFamily="34" charset="-122"/>
                <a:ea typeface="Microsoft YaHei" panose="020B0503020204020204" pitchFamily="34" charset="-122"/>
              </a:rPr>
              <a:t>windows+pip+python3.7+None</a:t>
            </a:r>
          </a:p>
          <a:p>
            <a:endParaRPr lang="en-US" altLang="zh-CN" dirty="0">
              <a:solidFill>
                <a:srgbClr val="000000"/>
              </a:solidFill>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复制命令：</a:t>
            </a:r>
            <a:endParaRPr lang="en-US" altLang="zh-CN" dirty="0">
              <a:latin typeface="Microsoft YaHei" panose="020B0503020204020204" pitchFamily="34" charset="-122"/>
              <a:ea typeface="Microsoft YaHei" panose="020B0503020204020204" pitchFamily="34" charset="-122"/>
            </a:endParaRPr>
          </a:p>
          <a:p>
            <a:r>
              <a:rPr lang="en-US" altLang="zh-CN" dirty="0">
                <a:latin typeface="Microsoft YaHei" panose="020B0503020204020204" pitchFamily="34" charset="-122"/>
                <a:ea typeface="Microsoft YaHei" panose="020B0503020204020204" pitchFamily="34" charset="-122"/>
              </a:rPr>
              <a:t>pip install torch==1.5.0+cpu </a:t>
            </a:r>
            <a:r>
              <a:rPr lang="en-US" altLang="zh-CN" dirty="0" err="1">
                <a:latin typeface="Microsoft YaHei" panose="020B0503020204020204" pitchFamily="34" charset="-122"/>
                <a:ea typeface="Microsoft YaHei" panose="020B0503020204020204" pitchFamily="34" charset="-122"/>
              </a:rPr>
              <a:t>torchvision</a:t>
            </a:r>
            <a:r>
              <a:rPr lang="en-US" altLang="zh-CN" dirty="0">
                <a:latin typeface="Microsoft YaHei" panose="020B0503020204020204" pitchFamily="34" charset="-122"/>
                <a:ea typeface="Microsoft YaHei" panose="020B0503020204020204" pitchFamily="34" charset="-122"/>
              </a:rPr>
              <a:t>==0.6.0+cpu -f </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hlinkClick r:id="rId3"/>
              </a:rPr>
              <a:t>https://download.pytorch.org/whl/torch_stable.html</a:t>
            </a:r>
            <a:r>
              <a:rPr lang="zh-CN" altLang="en-US" dirty="0">
                <a:latin typeface="Microsoft YaHei" panose="020B0503020204020204" pitchFamily="34" charset="-122"/>
                <a:ea typeface="Microsoft YaHei" panose="020B0503020204020204" pitchFamily="34" charset="-122"/>
              </a:rPr>
              <a:t>，然后在</a:t>
            </a:r>
            <a:r>
              <a:rPr lang="en-US" altLang="zh-CN" dirty="0" err="1">
                <a:latin typeface="Microsoft YaHei" panose="020B0503020204020204" pitchFamily="34" charset="-122"/>
                <a:ea typeface="Microsoft YaHei" panose="020B0503020204020204" pitchFamily="34" charset="-122"/>
              </a:rPr>
              <a:t>cmd</a:t>
            </a:r>
            <a:r>
              <a:rPr lang="zh-CN" altLang="en-US" dirty="0">
                <a:latin typeface="Microsoft YaHei" panose="020B0503020204020204" pitchFamily="34" charset="-122"/>
                <a:ea typeface="Microsoft YaHei" panose="020B0503020204020204" pitchFamily="34" charset="-122"/>
              </a:rPr>
              <a:t>命令框中运行。</a:t>
            </a:r>
            <a:endParaRPr lang="en-US" altLang="zh-CN" dirty="0">
              <a:latin typeface="Microsoft YaHei" panose="020B0503020204020204" pitchFamily="34" charset="-122"/>
              <a:ea typeface="Microsoft YaHei" panose="020B0503020204020204" pitchFamily="34" charset="-122"/>
            </a:endParaRPr>
          </a:p>
        </p:txBody>
      </p:sp>
      <p:pic>
        <p:nvPicPr>
          <p:cNvPr id="3" name="图片 2"/>
          <p:cNvPicPr>
            <a:picLocks noChangeAspect="1"/>
          </p:cNvPicPr>
          <p:nvPr/>
        </p:nvPicPr>
        <p:blipFill>
          <a:blip r:embed="rId4"/>
          <a:stretch>
            <a:fillRect/>
          </a:stretch>
        </p:blipFill>
        <p:spPr>
          <a:xfrm>
            <a:off x="777846" y="2928942"/>
            <a:ext cx="4992451" cy="2802168"/>
          </a:xfrm>
          <a:prstGeom prst="rect">
            <a:avLst/>
          </a:prstGeom>
        </p:spPr>
      </p:pic>
      <p:pic>
        <p:nvPicPr>
          <p:cNvPr id="7" name="图片 6"/>
          <p:cNvPicPr>
            <a:picLocks noChangeAspect="1"/>
          </p:cNvPicPr>
          <p:nvPr/>
        </p:nvPicPr>
        <p:blipFill>
          <a:blip r:embed="rId5"/>
          <a:stretch>
            <a:fillRect/>
          </a:stretch>
        </p:blipFill>
        <p:spPr>
          <a:xfrm>
            <a:off x="6096000" y="2928942"/>
            <a:ext cx="5165039" cy="3114675"/>
          </a:xfrm>
          <a:prstGeom prst="rect">
            <a:avLst/>
          </a:prstGeom>
        </p:spPr>
      </p:pic>
    </p:spTree>
    <p:extLst>
      <p:ext uri="{BB962C8B-B14F-4D97-AF65-F5344CB8AC3E}">
        <p14:creationId xmlns:p14="http://schemas.microsoft.com/office/powerpoint/2010/main" val="557488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1.2 </a:t>
            </a:r>
            <a:r>
              <a:rPr lang="en-US" altLang="zh-CN" sz="2800" b="1" dirty="0" err="1">
                <a:solidFill>
                  <a:srgbClr val="000000"/>
                </a:solidFill>
                <a:latin typeface="微软雅黑" panose="020B0503020204020204" pitchFamily="34" charset="-122"/>
                <a:ea typeface="微软雅黑" panose="020B0503020204020204" pitchFamily="34" charset="-122"/>
              </a:rPr>
              <a:t>Pytorch</a:t>
            </a:r>
            <a:r>
              <a:rPr lang="zh-CN" altLang="en-US" sz="2800" b="1" dirty="0">
                <a:solidFill>
                  <a:srgbClr val="000000"/>
                </a:solidFill>
                <a:latin typeface="微软雅黑" panose="020B0503020204020204" pitchFamily="34" charset="-122"/>
                <a:ea typeface="微软雅黑" panose="020B0503020204020204" pitchFamily="34" charset="-122"/>
              </a:rPr>
              <a:t>安装</a:t>
            </a:r>
          </a:p>
        </p:txBody>
      </p:sp>
      <p:sp>
        <p:nvSpPr>
          <p:cNvPr id="2" name="文本框 1">
            <a:extLst>
              <a:ext uri="{FF2B5EF4-FFF2-40B4-BE49-F238E27FC236}">
                <a16:creationId xmlns:a16="http://schemas.microsoft.com/office/drawing/2014/main" id="{11B806D4-44D6-4129-B277-1D570A49B90B}"/>
              </a:ext>
            </a:extLst>
          </p:cNvPr>
          <p:cNvSpPr txBox="1">
            <a:spLocks/>
          </p:cNvSpPr>
          <p:nvPr/>
        </p:nvSpPr>
        <p:spPr>
          <a:xfrm>
            <a:off x="708082" y="1188038"/>
            <a:ext cx="10121303" cy="1301774"/>
          </a:xfrm>
          <a:prstGeom prst="rect">
            <a:avLst/>
          </a:prstGeom>
          <a:noFill/>
        </p:spPr>
        <p:txBody>
          <a:bodyPr wrap="square" rtlCol="0">
            <a:noAutofit/>
          </a:bodyPr>
          <a:lstStyle/>
          <a:p>
            <a:r>
              <a:rPr lang="en-US" altLang="zh-CN" b="1" dirty="0" err="1">
                <a:solidFill>
                  <a:srgbClr val="000000"/>
                </a:solidFill>
                <a:latin typeface="Microsoft YaHei" panose="020B0503020204020204" pitchFamily="34" charset="-122"/>
                <a:ea typeface="Microsoft YaHei" panose="020B0503020204020204" pitchFamily="34" charset="-122"/>
              </a:rPr>
              <a:t>Conda</a:t>
            </a:r>
            <a:r>
              <a:rPr lang="zh-CN" altLang="en-US" b="1" dirty="0">
                <a:solidFill>
                  <a:srgbClr val="000000"/>
                </a:solidFill>
                <a:latin typeface="Microsoft YaHei" panose="020B0503020204020204" pitchFamily="34" charset="-122"/>
                <a:ea typeface="Microsoft YaHei" panose="020B0503020204020204" pitchFamily="34" charset="-122"/>
              </a:rPr>
              <a:t>命令安装：</a:t>
            </a:r>
            <a:r>
              <a:rPr lang="en-US" altLang="zh-CN" b="1" dirty="0">
                <a:solidFill>
                  <a:srgbClr val="000000"/>
                </a:solidFill>
                <a:latin typeface="Microsoft YaHei" panose="020B0503020204020204" pitchFamily="34" charset="-122"/>
                <a:ea typeface="Microsoft YaHei" panose="020B0503020204020204" pitchFamily="34" charset="-122"/>
              </a:rPr>
              <a:t>windows+Conda+python3.7+None</a:t>
            </a:r>
          </a:p>
          <a:p>
            <a:endParaRPr lang="en-US" altLang="zh-CN" b="1" dirty="0">
              <a:solidFill>
                <a:srgbClr val="000000"/>
              </a:solidFill>
              <a:latin typeface="Microsoft YaHei" panose="020B0503020204020204" pitchFamily="34" charset="-122"/>
              <a:ea typeface="Microsoft YaHei" panose="020B0503020204020204" pitchFamily="34" charset="-122"/>
            </a:endParaRPr>
          </a:p>
          <a:p>
            <a:endParaRPr lang="en-US" altLang="zh-CN" dirty="0">
              <a:solidFill>
                <a:srgbClr val="000000"/>
              </a:solidFill>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复制命令：</a:t>
            </a:r>
            <a:endParaRPr lang="en-US" altLang="zh-CN" dirty="0">
              <a:latin typeface="Microsoft YaHei" panose="020B0503020204020204" pitchFamily="34" charset="-122"/>
              <a:ea typeface="Microsoft YaHei" panose="020B0503020204020204" pitchFamily="34" charset="-122"/>
            </a:endParaRPr>
          </a:p>
          <a:p>
            <a:r>
              <a:rPr lang="en-US" altLang="zh-CN" dirty="0" err="1">
                <a:latin typeface="Microsoft YaHei" panose="020B0503020204020204" pitchFamily="34" charset="-122"/>
                <a:ea typeface="Microsoft YaHei" panose="020B0503020204020204" pitchFamily="34" charset="-122"/>
              </a:rPr>
              <a:t>conda</a:t>
            </a:r>
            <a:r>
              <a:rPr lang="en-US" altLang="zh-CN" dirty="0">
                <a:latin typeface="Microsoft YaHei" panose="020B0503020204020204" pitchFamily="34" charset="-122"/>
                <a:ea typeface="Microsoft YaHei" panose="020B0503020204020204" pitchFamily="34" charset="-122"/>
              </a:rPr>
              <a:t> install </a:t>
            </a:r>
            <a:r>
              <a:rPr lang="en-US" altLang="zh-CN" dirty="0" err="1">
                <a:latin typeface="Microsoft YaHei" panose="020B0503020204020204" pitchFamily="34" charset="-122"/>
                <a:ea typeface="Microsoft YaHei" panose="020B0503020204020204" pitchFamily="34" charset="-122"/>
              </a:rPr>
              <a:t>pytorch</a:t>
            </a:r>
            <a:r>
              <a:rPr lang="en-US" altLang="zh-CN" dirty="0">
                <a:latin typeface="Microsoft YaHei" panose="020B0503020204020204" pitchFamily="34" charset="-122"/>
                <a:ea typeface="Microsoft YaHei" panose="020B0503020204020204" pitchFamily="34" charset="-122"/>
              </a:rPr>
              <a:t> </a:t>
            </a:r>
            <a:r>
              <a:rPr lang="en-US" altLang="zh-CN" dirty="0" err="1">
                <a:latin typeface="Microsoft YaHei" panose="020B0503020204020204" pitchFamily="34" charset="-122"/>
                <a:ea typeface="Microsoft YaHei" panose="020B0503020204020204" pitchFamily="34" charset="-122"/>
              </a:rPr>
              <a:t>torchvision</a:t>
            </a:r>
            <a:r>
              <a:rPr lang="en-US" altLang="zh-CN" dirty="0">
                <a:latin typeface="Microsoft YaHei" panose="020B0503020204020204" pitchFamily="34" charset="-122"/>
                <a:ea typeface="Microsoft YaHei" panose="020B0503020204020204" pitchFamily="34" charset="-122"/>
              </a:rPr>
              <a:t> </a:t>
            </a:r>
            <a:r>
              <a:rPr lang="en-US" altLang="zh-CN" dirty="0" err="1">
                <a:latin typeface="Microsoft YaHei" panose="020B0503020204020204" pitchFamily="34" charset="-122"/>
                <a:ea typeface="Microsoft YaHei" panose="020B0503020204020204" pitchFamily="34" charset="-122"/>
              </a:rPr>
              <a:t>cpuonly</a:t>
            </a:r>
            <a:r>
              <a:rPr lang="en-US" altLang="zh-CN" dirty="0">
                <a:latin typeface="Microsoft YaHei" panose="020B0503020204020204" pitchFamily="34" charset="-122"/>
                <a:ea typeface="Microsoft YaHei" panose="020B0503020204020204" pitchFamily="34" charset="-122"/>
              </a:rPr>
              <a:t> -c </a:t>
            </a:r>
            <a:r>
              <a:rPr lang="en-US" altLang="zh-CN" dirty="0" err="1">
                <a:latin typeface="Microsoft YaHei" panose="020B0503020204020204" pitchFamily="34" charset="-122"/>
                <a:ea typeface="Microsoft YaHei" panose="020B0503020204020204" pitchFamily="34" charset="-122"/>
              </a:rPr>
              <a:t>pytorch</a:t>
            </a:r>
            <a:r>
              <a:rPr lang="zh-CN" altLang="en-US" dirty="0">
                <a:latin typeface="Microsoft YaHei" panose="020B0503020204020204" pitchFamily="34" charset="-122"/>
                <a:ea typeface="Microsoft YaHei" panose="020B0503020204020204" pitchFamily="34" charset="-122"/>
              </a:rPr>
              <a:t>，然后在</a:t>
            </a:r>
            <a:r>
              <a:rPr lang="en-US" altLang="zh-CN" dirty="0" err="1">
                <a:latin typeface="Microsoft YaHei" panose="020B0503020204020204" pitchFamily="34" charset="-122"/>
                <a:ea typeface="Microsoft YaHei" panose="020B0503020204020204" pitchFamily="34" charset="-122"/>
              </a:rPr>
              <a:t>cmd</a:t>
            </a:r>
            <a:r>
              <a:rPr lang="zh-CN" altLang="en-US" dirty="0">
                <a:latin typeface="Microsoft YaHei" panose="020B0503020204020204" pitchFamily="34" charset="-122"/>
                <a:ea typeface="Microsoft YaHei" panose="020B0503020204020204" pitchFamily="34" charset="-122"/>
              </a:rPr>
              <a:t>命令框中运行。</a:t>
            </a:r>
            <a:endParaRPr lang="en-US" altLang="zh-CN" dirty="0">
              <a:latin typeface="Microsoft YaHei" panose="020B0503020204020204" pitchFamily="34" charset="-122"/>
              <a:ea typeface="Microsoft YaHei" panose="020B0503020204020204" pitchFamily="34" charset="-122"/>
            </a:endParaRPr>
          </a:p>
          <a:p>
            <a:endParaRPr lang="zh-CN" altLang="en-US" dirty="0">
              <a:latin typeface="Microsoft YaHei" panose="020B0503020204020204" pitchFamily="34" charset="-122"/>
              <a:ea typeface="Microsoft YaHei" panose="020B0503020204020204" pitchFamily="34" charset="-122"/>
            </a:endParaRPr>
          </a:p>
        </p:txBody>
      </p:sp>
      <p:pic>
        <p:nvPicPr>
          <p:cNvPr id="4" name="图片 3"/>
          <p:cNvPicPr>
            <a:picLocks noChangeAspect="1"/>
          </p:cNvPicPr>
          <p:nvPr/>
        </p:nvPicPr>
        <p:blipFill>
          <a:blip r:embed="rId3"/>
          <a:stretch>
            <a:fillRect/>
          </a:stretch>
        </p:blipFill>
        <p:spPr>
          <a:xfrm>
            <a:off x="708082" y="3036092"/>
            <a:ext cx="5074752" cy="2803037"/>
          </a:xfrm>
          <a:prstGeom prst="rect">
            <a:avLst/>
          </a:prstGeom>
        </p:spPr>
      </p:pic>
      <p:pic>
        <p:nvPicPr>
          <p:cNvPr id="8" name="图片 7"/>
          <p:cNvPicPr>
            <a:picLocks noChangeAspect="1"/>
          </p:cNvPicPr>
          <p:nvPr/>
        </p:nvPicPr>
        <p:blipFill>
          <a:blip r:embed="rId4"/>
          <a:stretch>
            <a:fillRect/>
          </a:stretch>
        </p:blipFill>
        <p:spPr>
          <a:xfrm>
            <a:off x="6096000" y="3036092"/>
            <a:ext cx="4843598" cy="3158252"/>
          </a:xfrm>
          <a:prstGeom prst="rect">
            <a:avLst/>
          </a:prstGeom>
        </p:spPr>
      </p:pic>
    </p:spTree>
    <p:extLst>
      <p:ext uri="{BB962C8B-B14F-4D97-AF65-F5344CB8AC3E}">
        <p14:creationId xmlns:p14="http://schemas.microsoft.com/office/powerpoint/2010/main" val="3177400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1.2 </a:t>
            </a:r>
            <a:r>
              <a:rPr lang="en-US" altLang="zh-CN" sz="2800" b="1" dirty="0" err="1">
                <a:solidFill>
                  <a:srgbClr val="000000"/>
                </a:solidFill>
                <a:latin typeface="微软雅黑" panose="020B0503020204020204" pitchFamily="34" charset="-122"/>
                <a:ea typeface="微软雅黑" panose="020B0503020204020204" pitchFamily="34" charset="-122"/>
              </a:rPr>
              <a:t>Pytorch</a:t>
            </a:r>
            <a:r>
              <a:rPr lang="zh-CN" altLang="en-US" sz="2800" b="1" dirty="0">
                <a:solidFill>
                  <a:srgbClr val="000000"/>
                </a:solidFill>
                <a:latin typeface="微软雅黑" panose="020B0503020204020204" pitchFamily="34" charset="-122"/>
                <a:ea typeface="微软雅黑" panose="020B0503020204020204" pitchFamily="34" charset="-122"/>
              </a:rPr>
              <a:t>安装</a:t>
            </a:r>
          </a:p>
        </p:txBody>
      </p:sp>
      <p:sp>
        <p:nvSpPr>
          <p:cNvPr id="2" name="文本框 1">
            <a:extLst>
              <a:ext uri="{FF2B5EF4-FFF2-40B4-BE49-F238E27FC236}">
                <a16:creationId xmlns:a16="http://schemas.microsoft.com/office/drawing/2014/main" id="{11B806D4-44D6-4129-B277-1D570A49B90B}"/>
              </a:ext>
            </a:extLst>
          </p:cNvPr>
          <p:cNvSpPr txBox="1">
            <a:spLocks/>
          </p:cNvSpPr>
          <p:nvPr/>
        </p:nvSpPr>
        <p:spPr>
          <a:xfrm>
            <a:off x="777846" y="763448"/>
            <a:ext cx="7716159" cy="3659385"/>
          </a:xfrm>
          <a:prstGeom prst="rect">
            <a:avLst/>
          </a:prstGeom>
          <a:noFill/>
        </p:spPr>
        <p:txBody>
          <a:bodyPr wrap="square" rtlCol="0">
            <a:noAutofit/>
          </a:bodyPr>
          <a:lstStyle/>
          <a:p>
            <a:endParaRPr lang="en-US" altLang="zh-CN" sz="2000" dirty="0">
              <a:latin typeface="Microsoft YaHei" panose="020B0503020204020204" pitchFamily="34" charset="-122"/>
              <a:ea typeface="Microsoft YaHei" panose="020B0503020204020204" pitchFamily="34" charset="-122"/>
            </a:endParaRPr>
          </a:p>
          <a:p>
            <a:r>
              <a:rPr lang="en-US" altLang="zh-CN" sz="2400" b="1" dirty="0" err="1">
                <a:solidFill>
                  <a:srgbClr val="0000FF"/>
                </a:solidFill>
                <a:latin typeface="Microsoft YaHei" panose="020B0503020204020204" pitchFamily="34" charset="-122"/>
                <a:ea typeface="Microsoft YaHei" panose="020B0503020204020204" pitchFamily="34" charset="-122"/>
              </a:rPr>
              <a:t>Pytorch</a:t>
            </a:r>
            <a:r>
              <a:rPr lang="zh-CN" altLang="en-US" sz="2400" b="1" dirty="0">
                <a:solidFill>
                  <a:srgbClr val="0000FF"/>
                </a:solidFill>
                <a:latin typeface="Microsoft YaHei" panose="020B0503020204020204" pitchFamily="34" charset="-122"/>
                <a:ea typeface="Microsoft YaHei" panose="020B0503020204020204" pitchFamily="34" charset="-122"/>
              </a:rPr>
              <a:t>安装验证</a:t>
            </a:r>
            <a:endParaRPr lang="en-US" altLang="zh-CN" sz="2400" b="1" dirty="0">
              <a:solidFill>
                <a:srgbClr val="0000FF"/>
              </a:solidFill>
              <a:latin typeface="Microsoft YaHei" panose="020B0503020204020204" pitchFamily="34" charset="-122"/>
              <a:ea typeface="Microsoft YaHei" panose="020B0503020204020204" pitchFamily="34" charset="-122"/>
            </a:endParaRPr>
          </a:p>
          <a:p>
            <a:endParaRPr lang="en-US" altLang="zh-CN" sz="2800" dirty="0">
              <a:solidFill>
                <a:srgbClr val="000000"/>
              </a:solidFill>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安装完</a:t>
            </a:r>
            <a:r>
              <a:rPr lang="en-US" altLang="zh-CN" dirty="0" err="1">
                <a:latin typeface="Microsoft YaHei" panose="020B0503020204020204" pitchFamily="34" charset="-122"/>
                <a:ea typeface="Microsoft YaHei" panose="020B0503020204020204" pitchFamily="34" charset="-122"/>
              </a:rPr>
              <a:t>pytorch</a:t>
            </a:r>
            <a:r>
              <a:rPr lang="zh-CN" altLang="en-US" dirty="0">
                <a:latin typeface="Microsoft YaHei" panose="020B0503020204020204" pitchFamily="34" charset="-122"/>
                <a:ea typeface="Microsoft YaHei" panose="020B0503020204020204" pitchFamily="34" charset="-122"/>
              </a:rPr>
              <a:t>后，输入一下命令进行验证是否正确安装。</a:t>
            </a:r>
            <a:endParaRPr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首先，输入</a:t>
            </a:r>
            <a:r>
              <a:rPr lang="en-US" altLang="zh-CN" dirty="0">
                <a:latin typeface="Microsoft YaHei" panose="020B0503020204020204" pitchFamily="34" charset="-122"/>
                <a:ea typeface="Microsoft YaHei" panose="020B0503020204020204" pitchFamily="34" charset="-122"/>
              </a:rPr>
              <a:t>python</a:t>
            </a:r>
            <a:r>
              <a:rPr lang="zh-CN" altLang="en-US" dirty="0">
                <a:latin typeface="Microsoft YaHei" panose="020B0503020204020204" pitchFamily="34" charset="-122"/>
                <a:ea typeface="Microsoft YaHei" panose="020B0503020204020204" pitchFamily="34" charset="-122"/>
              </a:rPr>
              <a:t>，进入</a:t>
            </a:r>
            <a:r>
              <a:rPr lang="en-US" altLang="zh-CN" dirty="0">
                <a:latin typeface="Microsoft YaHei" panose="020B0503020204020204" pitchFamily="34" charset="-122"/>
                <a:ea typeface="Microsoft YaHei" panose="020B0503020204020204" pitchFamily="34" charset="-122"/>
              </a:rPr>
              <a:t>python</a:t>
            </a:r>
            <a:r>
              <a:rPr lang="zh-CN" altLang="en-US" dirty="0">
                <a:latin typeface="Microsoft YaHei" panose="020B0503020204020204" pitchFamily="34" charset="-122"/>
                <a:ea typeface="Microsoft YaHei" panose="020B0503020204020204" pitchFamily="34" charset="-122"/>
              </a:rPr>
              <a:t>命令行，然后再输入：</a:t>
            </a:r>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r>
              <a:rPr lang="en-US" altLang="zh-CN" dirty="0">
                <a:latin typeface="Microsoft YaHei" panose="020B0503020204020204" pitchFamily="34" charset="-122"/>
                <a:ea typeface="Microsoft YaHei" panose="020B0503020204020204" pitchFamily="34" charset="-122"/>
              </a:rPr>
              <a:t>import torch</a:t>
            </a:r>
          </a:p>
          <a:p>
            <a:r>
              <a:rPr lang="en-US" altLang="zh-CN" dirty="0">
                <a:latin typeface="Microsoft YaHei" panose="020B0503020204020204" pitchFamily="34" charset="-122"/>
                <a:ea typeface="Microsoft YaHei" panose="020B0503020204020204" pitchFamily="34" charset="-122"/>
              </a:rPr>
              <a:t>Import </a:t>
            </a:r>
            <a:r>
              <a:rPr lang="en-US" altLang="zh-CN" dirty="0" err="1">
                <a:latin typeface="Microsoft YaHei" panose="020B0503020204020204" pitchFamily="34" charset="-122"/>
                <a:ea typeface="Microsoft YaHei" panose="020B0503020204020204" pitchFamily="34" charset="-122"/>
              </a:rPr>
              <a:t>torchvision</a:t>
            </a:r>
            <a:endParaRPr lang="en-US" altLang="zh-CN" dirty="0">
              <a:latin typeface="Microsoft YaHei" panose="020B0503020204020204" pitchFamily="34" charset="-122"/>
              <a:ea typeface="Microsoft YaHei" panose="020B0503020204020204" pitchFamily="34" charset="-122"/>
            </a:endParaRPr>
          </a:p>
          <a:p>
            <a:r>
              <a:rPr lang="en-US" altLang="zh-CN" dirty="0">
                <a:latin typeface="Microsoft YaHei" panose="020B0503020204020204" pitchFamily="34" charset="-122"/>
                <a:ea typeface="Microsoft YaHei" panose="020B0503020204020204" pitchFamily="34" charset="-122"/>
              </a:rPr>
              <a:t>x =</a:t>
            </a:r>
            <a:r>
              <a:rPr lang="en-US" altLang="zh-CN" dirty="0" err="1">
                <a:latin typeface="Microsoft YaHei" panose="020B0503020204020204" pitchFamily="34" charset="-122"/>
                <a:ea typeface="Microsoft YaHei" panose="020B0503020204020204" pitchFamily="34" charset="-122"/>
              </a:rPr>
              <a:t>torch,.rand</a:t>
            </a:r>
            <a:r>
              <a:rPr lang="en-US" altLang="zh-CN" dirty="0">
                <a:latin typeface="Microsoft YaHei" panose="020B0503020204020204" pitchFamily="34" charset="-122"/>
                <a:ea typeface="Microsoft YaHei" panose="020B0503020204020204" pitchFamily="34" charset="-122"/>
              </a:rPr>
              <a:t>(2,3)</a:t>
            </a:r>
          </a:p>
          <a:p>
            <a:r>
              <a:rPr lang="en-US" altLang="zh-CN" dirty="0">
                <a:latin typeface="Microsoft YaHei" panose="020B0503020204020204" pitchFamily="34" charset="-122"/>
                <a:ea typeface="Microsoft YaHei" panose="020B0503020204020204" pitchFamily="34" charset="-122"/>
              </a:rPr>
              <a:t>print(x)</a:t>
            </a:r>
          </a:p>
          <a:p>
            <a:endParaRPr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如果能运行成功，证明安装成功。</a:t>
            </a:r>
            <a:endParaRPr lang="en-US" altLang="zh-CN" sz="2000" dirty="0">
              <a:latin typeface="Microsoft YaHei" panose="020B0503020204020204" pitchFamily="34" charset="-122"/>
              <a:ea typeface="Microsoft YaHei" panose="020B0503020204020204" pitchFamily="34" charset="-122"/>
            </a:endParaRPr>
          </a:p>
        </p:txBody>
      </p:sp>
      <p:pic>
        <p:nvPicPr>
          <p:cNvPr id="3" name="图片 2"/>
          <p:cNvPicPr>
            <a:picLocks noChangeAspect="1"/>
          </p:cNvPicPr>
          <p:nvPr/>
        </p:nvPicPr>
        <p:blipFill>
          <a:blip r:embed="rId3"/>
          <a:stretch>
            <a:fillRect/>
          </a:stretch>
        </p:blipFill>
        <p:spPr>
          <a:xfrm>
            <a:off x="5238750" y="2858598"/>
            <a:ext cx="6953250" cy="3371850"/>
          </a:xfrm>
          <a:prstGeom prst="rect">
            <a:avLst/>
          </a:prstGeom>
        </p:spPr>
      </p:pic>
      <p:sp>
        <p:nvSpPr>
          <p:cNvPr id="4" name="矩形 3">
            <a:extLst>
              <a:ext uri="{FF2B5EF4-FFF2-40B4-BE49-F238E27FC236}">
                <a16:creationId xmlns:a16="http://schemas.microsoft.com/office/drawing/2014/main" id="{250A23F6-C40B-EF47-A3CB-51679E3C3E81}"/>
              </a:ext>
            </a:extLst>
          </p:cNvPr>
          <p:cNvSpPr/>
          <p:nvPr/>
        </p:nvSpPr>
        <p:spPr>
          <a:xfrm>
            <a:off x="5260784" y="4809981"/>
            <a:ext cx="2743484" cy="9364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88036042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15085</TotalTime>
  <Words>9132</Words>
  <Application>Microsoft Office PowerPoint</Application>
  <PresentationFormat>宽屏</PresentationFormat>
  <Paragraphs>930</Paragraphs>
  <Slides>62</Slides>
  <Notes>62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62</vt:i4>
      </vt:variant>
    </vt:vector>
  </HeadingPairs>
  <TitlesOfParts>
    <vt:vector size="72" baseType="lpstr">
      <vt:lpstr>等线</vt:lpstr>
      <vt:lpstr>等线</vt:lpstr>
      <vt:lpstr>楷体</vt:lpstr>
      <vt:lpstr>Microsoft YaHei</vt:lpstr>
      <vt:lpstr>Microsoft YaHei</vt:lpstr>
      <vt:lpstr>Arial</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dc:creator>
  <cp:lastModifiedBy>Mr. Light</cp:lastModifiedBy>
  <cp:revision>796</cp:revision>
  <dcterms:created xsi:type="dcterms:W3CDTF">2020-05-12T07:42:49Z</dcterms:created>
  <dcterms:modified xsi:type="dcterms:W3CDTF">2020-07-14T05:20:54Z</dcterms:modified>
</cp:coreProperties>
</file>